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606" r:id="rId4"/>
  </p:sldMasterIdLst>
  <p:notesMasterIdLst>
    <p:notesMasterId r:id="rId16"/>
  </p:notesMasterIdLst>
  <p:handoutMasterIdLst>
    <p:handoutMasterId r:id="rId17"/>
  </p:handoutMasterIdLst>
  <p:sldIdLst>
    <p:sldId id="2986" r:id="rId5"/>
    <p:sldId id="2988" r:id="rId6"/>
    <p:sldId id="2987" r:id="rId7"/>
    <p:sldId id="2993" r:id="rId8"/>
    <p:sldId id="2980" r:id="rId9"/>
    <p:sldId id="2989" r:id="rId10"/>
    <p:sldId id="2996" r:id="rId11"/>
    <p:sldId id="2990" r:id="rId12"/>
    <p:sldId id="2994" r:id="rId13"/>
    <p:sldId id="2995" r:id="rId14"/>
    <p:sldId id="2992"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763" userDrawn="1">
          <p15:clr>
            <a:srgbClr val="A4A3A4"/>
          </p15:clr>
        </p15:guide>
        <p15:guide id="2" pos="159" userDrawn="1">
          <p15:clr>
            <a:srgbClr val="A4A3A4"/>
          </p15:clr>
        </p15:guide>
        <p15:guide id="3" pos="5602" userDrawn="1">
          <p15:clr>
            <a:srgbClr val="A4A3A4"/>
          </p15:clr>
        </p15:guide>
        <p15:guide id="4" pos="374" userDrawn="1">
          <p15:clr>
            <a:srgbClr val="A4A3A4"/>
          </p15:clr>
        </p15:guide>
        <p15:guide id="5" pos="5386" userDrawn="1">
          <p15:clr>
            <a:srgbClr val="A4A3A4"/>
          </p15:clr>
        </p15:guide>
        <p15:guide id="6" orient="horz" pos="1450" userDrawn="1">
          <p15:clr>
            <a:srgbClr val="A4A3A4"/>
          </p15:clr>
        </p15:guide>
        <p15:guide id="7" orient="horz" pos="2226"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BAB05"/>
    <a:srgbClr val="F6C314"/>
    <a:srgbClr val="FDC918"/>
    <a:srgbClr val="1F232E"/>
    <a:srgbClr val="BD0B0B"/>
    <a:srgbClr val="232B36"/>
    <a:srgbClr val="1FD7B5"/>
    <a:srgbClr val="04C4DE"/>
    <a:srgbClr val="FFCF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77" autoAdjust="0"/>
    <p:restoredTop sz="96408" autoAdjust="0"/>
  </p:normalViewPr>
  <p:slideViewPr>
    <p:cSldViewPr snapToGrid="0">
      <p:cViewPr>
        <p:scale>
          <a:sx n="115" d="100"/>
          <a:sy n="115" d="100"/>
        </p:scale>
        <p:origin x="-1524" y="-150"/>
      </p:cViewPr>
      <p:guideLst>
        <p:guide orient="horz" pos="3763"/>
        <p:guide orient="horz" pos="1450"/>
        <p:guide orient="horz" pos="2226"/>
        <p:guide pos="159"/>
        <p:guide pos="5602"/>
        <p:guide pos="374"/>
        <p:guide pos="5386"/>
      </p:guideLst>
    </p:cSldViewPr>
  </p:slideViewPr>
  <p:outlineViewPr>
    <p:cViewPr>
      <p:scale>
        <a:sx n="33" d="100"/>
        <a:sy n="33" d="100"/>
      </p:scale>
      <p:origin x="0" y="-114"/>
    </p:cViewPr>
  </p:outlineViewPr>
  <p:notesTextViewPr>
    <p:cViewPr>
      <p:scale>
        <a:sx n="1" d="1"/>
        <a:sy n="1" d="1"/>
      </p:scale>
      <p:origin x="0" y="0"/>
    </p:cViewPr>
  </p:notesTextViewPr>
  <p:sorterViewPr>
    <p:cViewPr>
      <p:scale>
        <a:sx n="100" d="100"/>
        <a:sy n="100" d="100"/>
      </p:scale>
      <p:origin x="0" y="29472"/>
    </p:cViewPr>
  </p:sorterViewPr>
  <p:notesViewPr>
    <p:cSldViewPr snapToGrid="0">
      <p:cViewPr varScale="1">
        <p:scale>
          <a:sx n="99" d="100"/>
          <a:sy n="99" d="100"/>
        </p:scale>
        <p:origin x="3920" y="1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3C17E0-85DC-4AA3-889E-CD4A30F57870}" type="doc">
      <dgm:prSet loTypeId="urn:microsoft.com/office/officeart/2005/8/layout/hList1" loCatId="list" qsTypeId="urn:microsoft.com/office/officeart/2005/8/quickstyle/simple1" qsCatId="simple" csTypeId="urn:microsoft.com/office/officeart/2005/8/colors/accent3_1" csCatId="accent3" phldr="1"/>
      <dgm:spPr/>
      <dgm:t>
        <a:bodyPr/>
        <a:lstStyle/>
        <a:p>
          <a:endParaRPr lang="ru-RU"/>
        </a:p>
      </dgm:t>
    </dgm:pt>
    <dgm:pt modelId="{23F829C5-FF0E-4172-8081-B0EC78B1050E}">
      <dgm:prSet phldrT="[Текст]"/>
      <dgm:spPr>
        <a:solidFill>
          <a:schemeClr val="accent3"/>
        </a:solidFill>
      </dgm:spPr>
      <dgm:t>
        <a:bodyPr/>
        <a:lstStyle/>
        <a:p>
          <a:r>
            <a:rPr lang="ru-RU" dirty="0" smtClean="0">
              <a:latin typeface="Calibri" pitchFamily="34" charset="0"/>
              <a:cs typeface="Calibri" pitchFamily="34" charset="0"/>
            </a:rPr>
            <a:t>Камеральная таможенная проверка</a:t>
          </a:r>
          <a:endParaRPr lang="ru-RU" dirty="0">
            <a:latin typeface="Calibri" pitchFamily="34" charset="0"/>
            <a:cs typeface="Calibri" pitchFamily="34" charset="0"/>
          </a:endParaRPr>
        </a:p>
      </dgm:t>
    </dgm:pt>
    <dgm:pt modelId="{D63E9034-43D7-4DC1-A43A-5CD8CD9F09F8}" type="parTrans" cxnId="{F961368A-8D01-4447-BBE0-80A5D04CE048}">
      <dgm:prSet/>
      <dgm:spPr/>
      <dgm:t>
        <a:bodyPr/>
        <a:lstStyle/>
        <a:p>
          <a:endParaRPr lang="ru-RU">
            <a:latin typeface="Calibri" pitchFamily="34" charset="0"/>
            <a:cs typeface="Calibri" pitchFamily="34" charset="0"/>
          </a:endParaRPr>
        </a:p>
      </dgm:t>
    </dgm:pt>
    <dgm:pt modelId="{09AC2883-3F37-4EA5-8ECC-45DC3245BC1D}" type="sibTrans" cxnId="{F961368A-8D01-4447-BBE0-80A5D04CE048}">
      <dgm:prSet/>
      <dgm:spPr/>
      <dgm:t>
        <a:bodyPr/>
        <a:lstStyle/>
        <a:p>
          <a:endParaRPr lang="ru-RU">
            <a:latin typeface="Calibri" pitchFamily="34" charset="0"/>
            <a:cs typeface="Calibri" pitchFamily="34" charset="0"/>
          </a:endParaRPr>
        </a:p>
      </dgm:t>
    </dgm:pt>
    <dgm:pt modelId="{9A62FC6F-B588-4D67-86AE-8C7217DD3531}">
      <dgm:prSet phldrT="[Текст]" custT="1"/>
      <dgm:spPr/>
      <dgm:t>
        <a:bodyPr/>
        <a:lstStyle/>
        <a:p>
          <a:r>
            <a:rPr lang="ru-RU" sz="2000" dirty="0" smtClean="0">
              <a:latin typeface="Calibri" pitchFamily="34" charset="0"/>
              <a:cs typeface="Calibri" pitchFamily="34" charset="0"/>
            </a:rPr>
            <a:t>Ст. 331, 332 ТК ЕАЭС</a:t>
          </a:r>
          <a:endParaRPr lang="ru-RU" sz="2000" dirty="0">
            <a:latin typeface="Calibri" pitchFamily="34" charset="0"/>
            <a:cs typeface="Calibri" pitchFamily="34" charset="0"/>
          </a:endParaRPr>
        </a:p>
      </dgm:t>
    </dgm:pt>
    <dgm:pt modelId="{973ACF77-6B2F-4D92-902F-0D8441A35958}" type="parTrans" cxnId="{BD6AFB36-D7B7-4737-BFBE-196774F01E19}">
      <dgm:prSet/>
      <dgm:spPr/>
      <dgm:t>
        <a:bodyPr/>
        <a:lstStyle/>
        <a:p>
          <a:endParaRPr lang="ru-RU">
            <a:latin typeface="Calibri" pitchFamily="34" charset="0"/>
            <a:cs typeface="Calibri" pitchFamily="34" charset="0"/>
          </a:endParaRPr>
        </a:p>
      </dgm:t>
    </dgm:pt>
    <dgm:pt modelId="{088E1315-C375-4B42-9DC2-1E4DAA730808}" type="sibTrans" cxnId="{BD6AFB36-D7B7-4737-BFBE-196774F01E19}">
      <dgm:prSet/>
      <dgm:spPr/>
      <dgm:t>
        <a:bodyPr/>
        <a:lstStyle/>
        <a:p>
          <a:endParaRPr lang="ru-RU">
            <a:latin typeface="Calibri" pitchFamily="34" charset="0"/>
            <a:cs typeface="Calibri" pitchFamily="34" charset="0"/>
          </a:endParaRPr>
        </a:p>
      </dgm:t>
    </dgm:pt>
    <dgm:pt modelId="{B6AD28C6-0C39-4389-B0BD-150EB04B583F}">
      <dgm:prSet phldrT="[Текст]" custT="1"/>
      <dgm:spPr/>
      <dgm:t>
        <a:bodyPr/>
        <a:lstStyle/>
        <a:p>
          <a:r>
            <a:rPr lang="ru-RU" sz="2000" dirty="0" smtClean="0">
              <a:latin typeface="Calibri" pitchFamily="34" charset="0"/>
              <a:cs typeface="Calibri" pitchFamily="34" charset="0"/>
            </a:rPr>
            <a:t>Ст. 228 ФЗ №289-ФЗ</a:t>
          </a:r>
          <a:endParaRPr lang="ru-RU" sz="2000" dirty="0">
            <a:latin typeface="Calibri" pitchFamily="34" charset="0"/>
            <a:cs typeface="Calibri" pitchFamily="34" charset="0"/>
          </a:endParaRPr>
        </a:p>
      </dgm:t>
    </dgm:pt>
    <dgm:pt modelId="{D95E8E64-52E3-4C4B-8FE2-DA5CBF68A13C}" type="parTrans" cxnId="{A230D5B5-B9CA-4647-ACA5-74D2E7E8FDD5}">
      <dgm:prSet/>
      <dgm:spPr/>
      <dgm:t>
        <a:bodyPr/>
        <a:lstStyle/>
        <a:p>
          <a:endParaRPr lang="ru-RU">
            <a:latin typeface="Calibri" pitchFamily="34" charset="0"/>
            <a:cs typeface="Calibri" pitchFamily="34" charset="0"/>
          </a:endParaRPr>
        </a:p>
      </dgm:t>
    </dgm:pt>
    <dgm:pt modelId="{34908B11-8675-4D70-92DA-BF4248789681}" type="sibTrans" cxnId="{A230D5B5-B9CA-4647-ACA5-74D2E7E8FDD5}">
      <dgm:prSet/>
      <dgm:spPr/>
      <dgm:t>
        <a:bodyPr/>
        <a:lstStyle/>
        <a:p>
          <a:endParaRPr lang="ru-RU">
            <a:latin typeface="Calibri" pitchFamily="34" charset="0"/>
            <a:cs typeface="Calibri" pitchFamily="34" charset="0"/>
          </a:endParaRPr>
        </a:p>
      </dgm:t>
    </dgm:pt>
    <dgm:pt modelId="{1FD0123E-56CE-4084-AFA2-8AFC8A945CFB}">
      <dgm:prSet phldrT="[Текст]"/>
      <dgm:spPr>
        <a:solidFill>
          <a:schemeClr val="accent3"/>
        </a:solidFill>
      </dgm:spPr>
      <dgm:t>
        <a:bodyPr/>
        <a:lstStyle/>
        <a:p>
          <a:r>
            <a:rPr lang="ru-RU" dirty="0" smtClean="0">
              <a:latin typeface="Calibri" pitchFamily="34" charset="0"/>
              <a:cs typeface="Calibri" pitchFamily="34" charset="0"/>
            </a:rPr>
            <a:t>Выездная таможенная проверка</a:t>
          </a:r>
          <a:endParaRPr lang="ru-RU" dirty="0">
            <a:latin typeface="Calibri" pitchFamily="34" charset="0"/>
            <a:cs typeface="Calibri" pitchFamily="34" charset="0"/>
          </a:endParaRPr>
        </a:p>
      </dgm:t>
    </dgm:pt>
    <dgm:pt modelId="{159242A5-BB54-4BC4-BF79-5B9B4BBEA65D}" type="parTrans" cxnId="{197281F4-CE0C-438F-B0D5-0D17D2E1032F}">
      <dgm:prSet/>
      <dgm:spPr/>
      <dgm:t>
        <a:bodyPr/>
        <a:lstStyle/>
        <a:p>
          <a:endParaRPr lang="ru-RU">
            <a:latin typeface="Calibri" pitchFamily="34" charset="0"/>
            <a:cs typeface="Calibri" pitchFamily="34" charset="0"/>
          </a:endParaRPr>
        </a:p>
      </dgm:t>
    </dgm:pt>
    <dgm:pt modelId="{02C3F8DE-6742-4B06-B948-0AC466C605E8}" type="sibTrans" cxnId="{197281F4-CE0C-438F-B0D5-0D17D2E1032F}">
      <dgm:prSet/>
      <dgm:spPr/>
      <dgm:t>
        <a:bodyPr/>
        <a:lstStyle/>
        <a:p>
          <a:endParaRPr lang="ru-RU">
            <a:latin typeface="Calibri" pitchFamily="34" charset="0"/>
            <a:cs typeface="Calibri" pitchFamily="34" charset="0"/>
          </a:endParaRPr>
        </a:p>
      </dgm:t>
    </dgm:pt>
    <dgm:pt modelId="{A9EA107A-2292-4FC2-842D-E8B1A966EA18}">
      <dgm:prSet phldrT="[Текст]" custT="1"/>
      <dgm:spPr/>
      <dgm:t>
        <a:bodyPr/>
        <a:lstStyle/>
        <a:p>
          <a:r>
            <a:rPr lang="ru-RU" sz="2000" dirty="0" smtClean="0">
              <a:latin typeface="Calibri" pitchFamily="34" charset="0"/>
              <a:cs typeface="Calibri" pitchFamily="34" charset="0"/>
            </a:rPr>
            <a:t>Ст. 331, 333 ТК ЕАЭС</a:t>
          </a:r>
          <a:endParaRPr lang="ru-RU" sz="2000" dirty="0">
            <a:latin typeface="Calibri" pitchFamily="34" charset="0"/>
            <a:cs typeface="Calibri" pitchFamily="34" charset="0"/>
          </a:endParaRPr>
        </a:p>
      </dgm:t>
    </dgm:pt>
    <dgm:pt modelId="{F4F1B5DD-61BA-4562-8B49-E53913C44043}" type="parTrans" cxnId="{22CA3D9A-7DF5-46AA-AB6F-FC22C3A8CE7A}">
      <dgm:prSet/>
      <dgm:spPr/>
      <dgm:t>
        <a:bodyPr/>
        <a:lstStyle/>
        <a:p>
          <a:endParaRPr lang="ru-RU">
            <a:latin typeface="Calibri" pitchFamily="34" charset="0"/>
            <a:cs typeface="Calibri" pitchFamily="34" charset="0"/>
          </a:endParaRPr>
        </a:p>
      </dgm:t>
    </dgm:pt>
    <dgm:pt modelId="{1087D459-08E5-4F65-8A80-C9796224A48A}" type="sibTrans" cxnId="{22CA3D9A-7DF5-46AA-AB6F-FC22C3A8CE7A}">
      <dgm:prSet/>
      <dgm:spPr/>
      <dgm:t>
        <a:bodyPr/>
        <a:lstStyle/>
        <a:p>
          <a:endParaRPr lang="ru-RU">
            <a:latin typeface="Calibri" pitchFamily="34" charset="0"/>
            <a:cs typeface="Calibri" pitchFamily="34" charset="0"/>
          </a:endParaRPr>
        </a:p>
      </dgm:t>
    </dgm:pt>
    <dgm:pt modelId="{8CDEF4B1-37ED-405F-8D8A-7664A7F4A32F}">
      <dgm:prSet phldrT="[Текст]" custT="1"/>
      <dgm:spPr/>
      <dgm:t>
        <a:bodyPr/>
        <a:lstStyle/>
        <a:p>
          <a:r>
            <a:rPr lang="ru-RU" sz="2000" dirty="0" smtClean="0">
              <a:latin typeface="Calibri" pitchFamily="34" charset="0"/>
              <a:cs typeface="Calibri" pitchFamily="34" charset="0"/>
            </a:rPr>
            <a:t>Ст. 229 ФЗ №289-ФЗ</a:t>
          </a:r>
          <a:endParaRPr lang="ru-RU" sz="2000" dirty="0">
            <a:latin typeface="Calibri" pitchFamily="34" charset="0"/>
            <a:cs typeface="Calibri" pitchFamily="34" charset="0"/>
          </a:endParaRPr>
        </a:p>
      </dgm:t>
    </dgm:pt>
    <dgm:pt modelId="{E26485A5-5860-4A91-B1E5-ED55058D6158}" type="parTrans" cxnId="{9AC915FF-4237-4299-918B-3803E50BB985}">
      <dgm:prSet/>
      <dgm:spPr/>
      <dgm:t>
        <a:bodyPr/>
        <a:lstStyle/>
        <a:p>
          <a:endParaRPr lang="ru-RU">
            <a:latin typeface="Calibri" pitchFamily="34" charset="0"/>
            <a:cs typeface="Calibri" pitchFamily="34" charset="0"/>
          </a:endParaRPr>
        </a:p>
      </dgm:t>
    </dgm:pt>
    <dgm:pt modelId="{9814ED41-9E49-4BFD-AAF1-4CDBAD33FAD2}" type="sibTrans" cxnId="{9AC915FF-4237-4299-918B-3803E50BB985}">
      <dgm:prSet/>
      <dgm:spPr/>
      <dgm:t>
        <a:bodyPr/>
        <a:lstStyle/>
        <a:p>
          <a:endParaRPr lang="ru-RU">
            <a:latin typeface="Calibri" pitchFamily="34" charset="0"/>
            <a:cs typeface="Calibri" pitchFamily="34" charset="0"/>
          </a:endParaRPr>
        </a:p>
      </dgm:t>
    </dgm:pt>
    <dgm:pt modelId="{8C4CFC5D-04B6-410D-89F0-B4A213C19897}">
      <dgm:prSet phldrT="[Текст]" custT="1"/>
      <dgm:spPr/>
      <dgm:t>
        <a:bodyPr/>
        <a:lstStyle/>
        <a:p>
          <a:r>
            <a:rPr lang="ru-RU" sz="2000" dirty="0" smtClean="0">
              <a:latin typeface="Calibri" pitchFamily="34" charset="0"/>
              <a:cs typeface="Calibri" pitchFamily="34" charset="0"/>
            </a:rPr>
            <a:t>Срок проведения– 90 дней</a:t>
          </a:r>
          <a:endParaRPr lang="ru-RU" sz="2000" dirty="0">
            <a:latin typeface="Calibri" pitchFamily="34" charset="0"/>
            <a:cs typeface="Calibri" pitchFamily="34" charset="0"/>
          </a:endParaRPr>
        </a:p>
      </dgm:t>
    </dgm:pt>
    <dgm:pt modelId="{0D115F7D-6029-469A-8CC4-AD7715E60CA3}" type="parTrans" cxnId="{4478037C-96B1-4246-989E-450FAAE5B7F7}">
      <dgm:prSet/>
      <dgm:spPr/>
      <dgm:t>
        <a:bodyPr/>
        <a:lstStyle/>
        <a:p>
          <a:endParaRPr lang="ru-RU">
            <a:latin typeface="Calibri" pitchFamily="34" charset="0"/>
            <a:cs typeface="Calibri" pitchFamily="34" charset="0"/>
          </a:endParaRPr>
        </a:p>
      </dgm:t>
    </dgm:pt>
    <dgm:pt modelId="{2D319D4A-2A65-4F7B-BF2C-D3A34DC603EE}" type="sibTrans" cxnId="{4478037C-96B1-4246-989E-450FAAE5B7F7}">
      <dgm:prSet/>
      <dgm:spPr/>
      <dgm:t>
        <a:bodyPr/>
        <a:lstStyle/>
        <a:p>
          <a:endParaRPr lang="ru-RU">
            <a:latin typeface="Calibri" pitchFamily="34" charset="0"/>
            <a:cs typeface="Calibri" pitchFamily="34" charset="0"/>
          </a:endParaRPr>
        </a:p>
      </dgm:t>
    </dgm:pt>
    <dgm:pt modelId="{7EE2FFCB-93BC-4348-A48C-7D1973EE1B56}">
      <dgm:prSet phldrT="[Текст]" custT="1"/>
      <dgm:spPr/>
      <dgm:t>
        <a:bodyPr/>
        <a:lstStyle/>
        <a:p>
          <a:r>
            <a:rPr lang="ru-RU" sz="2000" dirty="0" smtClean="0">
              <a:latin typeface="Calibri" pitchFamily="34" charset="0"/>
              <a:cs typeface="Calibri" pitchFamily="34" charset="0"/>
            </a:rPr>
            <a:t>Срок проведения– 2 месяца</a:t>
          </a:r>
          <a:endParaRPr lang="ru-RU" sz="2000" dirty="0">
            <a:latin typeface="Calibri" pitchFamily="34" charset="0"/>
            <a:cs typeface="Calibri" pitchFamily="34" charset="0"/>
          </a:endParaRPr>
        </a:p>
      </dgm:t>
    </dgm:pt>
    <dgm:pt modelId="{6C148AC0-047C-4BEA-B70A-7F38596E6E5D}" type="parTrans" cxnId="{13C02BD2-A570-4406-95F2-1C8C3909ECCB}">
      <dgm:prSet/>
      <dgm:spPr/>
      <dgm:t>
        <a:bodyPr/>
        <a:lstStyle/>
        <a:p>
          <a:endParaRPr lang="ru-RU">
            <a:latin typeface="Calibri" pitchFamily="34" charset="0"/>
            <a:cs typeface="Calibri" pitchFamily="34" charset="0"/>
          </a:endParaRPr>
        </a:p>
      </dgm:t>
    </dgm:pt>
    <dgm:pt modelId="{A7270BB5-C2A5-4EDC-A6DC-F87D9FDF9161}" type="sibTrans" cxnId="{13C02BD2-A570-4406-95F2-1C8C3909ECCB}">
      <dgm:prSet/>
      <dgm:spPr/>
      <dgm:t>
        <a:bodyPr/>
        <a:lstStyle/>
        <a:p>
          <a:endParaRPr lang="ru-RU">
            <a:latin typeface="Calibri" pitchFamily="34" charset="0"/>
            <a:cs typeface="Calibri" pitchFamily="34" charset="0"/>
          </a:endParaRPr>
        </a:p>
      </dgm:t>
    </dgm:pt>
    <dgm:pt modelId="{09F9938A-8E34-4F92-BB96-78F54A50E9F3}">
      <dgm:prSet phldrT="[Текст]" custT="1"/>
      <dgm:spPr/>
      <dgm:t>
        <a:bodyPr/>
        <a:lstStyle/>
        <a:p>
          <a:r>
            <a:rPr lang="ru-RU" sz="2000" dirty="0" smtClean="0">
              <a:latin typeface="Calibri" pitchFamily="34" charset="0"/>
              <a:cs typeface="Calibri" pitchFamily="34" charset="0"/>
            </a:rPr>
            <a:t>Возможно продление на </a:t>
          </a:r>
          <a:br>
            <a:rPr lang="ru-RU" sz="2000" dirty="0" smtClean="0">
              <a:latin typeface="Calibri" pitchFamily="34" charset="0"/>
              <a:cs typeface="Calibri" pitchFamily="34" charset="0"/>
            </a:rPr>
          </a:br>
          <a:r>
            <a:rPr lang="ru-RU" sz="2000" dirty="0" smtClean="0">
              <a:latin typeface="Calibri" pitchFamily="34" charset="0"/>
              <a:cs typeface="Calibri" pitchFamily="34" charset="0"/>
            </a:rPr>
            <a:t>120 дней </a:t>
          </a:r>
          <a:endParaRPr lang="ru-RU" sz="2000" dirty="0">
            <a:latin typeface="Calibri" pitchFamily="34" charset="0"/>
            <a:cs typeface="Calibri" pitchFamily="34" charset="0"/>
          </a:endParaRPr>
        </a:p>
      </dgm:t>
    </dgm:pt>
    <dgm:pt modelId="{4C3547CA-7C38-4379-9742-8D9486CDDDE7}" type="parTrans" cxnId="{55700CD0-0DBC-4A78-B234-28E7A7383330}">
      <dgm:prSet/>
      <dgm:spPr/>
      <dgm:t>
        <a:bodyPr/>
        <a:lstStyle/>
        <a:p>
          <a:endParaRPr lang="ru-RU">
            <a:latin typeface="Calibri" pitchFamily="34" charset="0"/>
            <a:cs typeface="Calibri" pitchFamily="34" charset="0"/>
          </a:endParaRPr>
        </a:p>
      </dgm:t>
    </dgm:pt>
    <dgm:pt modelId="{03DB8323-1B32-40B0-BB2E-904F2C37DEAE}" type="sibTrans" cxnId="{55700CD0-0DBC-4A78-B234-28E7A7383330}">
      <dgm:prSet/>
      <dgm:spPr/>
      <dgm:t>
        <a:bodyPr/>
        <a:lstStyle/>
        <a:p>
          <a:endParaRPr lang="ru-RU">
            <a:latin typeface="Calibri" pitchFamily="34" charset="0"/>
            <a:cs typeface="Calibri" pitchFamily="34" charset="0"/>
          </a:endParaRPr>
        </a:p>
      </dgm:t>
    </dgm:pt>
    <dgm:pt modelId="{2F9663BC-4F9F-4223-904D-EA5C1D0DA9AA}">
      <dgm:prSet phldrT="[Текст]" custT="1"/>
      <dgm:spPr/>
      <dgm:t>
        <a:bodyPr/>
        <a:lstStyle/>
        <a:p>
          <a:r>
            <a:rPr lang="ru-RU" sz="2000" dirty="0" smtClean="0">
              <a:latin typeface="Calibri" pitchFamily="34" charset="0"/>
              <a:cs typeface="Calibri" pitchFamily="34" charset="0"/>
            </a:rPr>
            <a:t>Продление на </a:t>
          </a:r>
          <a:br>
            <a:rPr lang="ru-RU" sz="2000" dirty="0" smtClean="0">
              <a:latin typeface="Calibri" pitchFamily="34" charset="0"/>
              <a:cs typeface="Calibri" pitchFamily="34" charset="0"/>
            </a:rPr>
          </a:br>
          <a:r>
            <a:rPr lang="ru-RU" sz="2000" dirty="0" smtClean="0">
              <a:latin typeface="Calibri" pitchFamily="34" charset="0"/>
              <a:cs typeface="Calibri" pitchFamily="34" charset="0"/>
            </a:rPr>
            <a:t>1 месяц</a:t>
          </a:r>
          <a:endParaRPr lang="ru-RU" sz="2000" dirty="0">
            <a:latin typeface="Calibri" pitchFamily="34" charset="0"/>
            <a:cs typeface="Calibri" pitchFamily="34" charset="0"/>
          </a:endParaRPr>
        </a:p>
      </dgm:t>
    </dgm:pt>
    <dgm:pt modelId="{AA7071FE-4364-4A5B-A942-758FFBFC1154}" type="parTrans" cxnId="{548EDFDD-6A07-4673-94B4-7BABF1A7AB7E}">
      <dgm:prSet/>
      <dgm:spPr/>
      <dgm:t>
        <a:bodyPr/>
        <a:lstStyle/>
        <a:p>
          <a:endParaRPr lang="ru-RU">
            <a:latin typeface="Calibri" pitchFamily="34" charset="0"/>
            <a:cs typeface="Calibri" pitchFamily="34" charset="0"/>
          </a:endParaRPr>
        </a:p>
      </dgm:t>
    </dgm:pt>
    <dgm:pt modelId="{52419FDB-B4B3-4D1D-A73F-AEA60CEBC6AD}" type="sibTrans" cxnId="{548EDFDD-6A07-4673-94B4-7BABF1A7AB7E}">
      <dgm:prSet/>
      <dgm:spPr/>
      <dgm:t>
        <a:bodyPr/>
        <a:lstStyle/>
        <a:p>
          <a:endParaRPr lang="ru-RU">
            <a:latin typeface="Calibri" pitchFamily="34" charset="0"/>
            <a:cs typeface="Calibri" pitchFamily="34" charset="0"/>
          </a:endParaRPr>
        </a:p>
      </dgm:t>
    </dgm:pt>
    <dgm:pt modelId="{41BD2544-FC5F-4ECB-AB99-FE233DA2C427}">
      <dgm:prSet phldrT="[Текст]" custT="1"/>
      <dgm:spPr/>
      <dgm:t>
        <a:bodyPr/>
        <a:lstStyle/>
        <a:p>
          <a:r>
            <a:rPr lang="ru-RU" sz="2000" dirty="0" smtClean="0">
              <a:latin typeface="Calibri" pitchFamily="34" charset="0"/>
              <a:cs typeface="Calibri" pitchFamily="34" charset="0"/>
            </a:rPr>
            <a:t>Возможно приостановление проверки на </a:t>
          </a:r>
          <a:br>
            <a:rPr lang="ru-RU" sz="2000" dirty="0" smtClean="0">
              <a:latin typeface="Calibri" pitchFamily="34" charset="0"/>
              <a:cs typeface="Calibri" pitchFamily="34" charset="0"/>
            </a:rPr>
          </a:br>
          <a:r>
            <a:rPr lang="ru-RU" sz="2000" dirty="0" smtClean="0">
              <a:latin typeface="Calibri" pitchFamily="34" charset="0"/>
              <a:cs typeface="Calibri" pitchFamily="34" charset="0"/>
            </a:rPr>
            <a:t>9 месяцев</a:t>
          </a:r>
          <a:endParaRPr lang="ru-RU" sz="2000" dirty="0">
            <a:latin typeface="Calibri" pitchFamily="34" charset="0"/>
            <a:cs typeface="Calibri" pitchFamily="34" charset="0"/>
          </a:endParaRPr>
        </a:p>
      </dgm:t>
    </dgm:pt>
    <dgm:pt modelId="{DD4DD127-7EC0-4AC6-BA5A-8A3D4CDDEC9E}" type="parTrans" cxnId="{32FF7361-1C17-4CD2-9982-FD9DA9854D51}">
      <dgm:prSet/>
      <dgm:spPr/>
      <dgm:t>
        <a:bodyPr/>
        <a:lstStyle/>
        <a:p>
          <a:endParaRPr lang="ru-RU"/>
        </a:p>
      </dgm:t>
    </dgm:pt>
    <dgm:pt modelId="{E63876E2-4BB6-4D7C-8F08-58832E8B20DF}" type="sibTrans" cxnId="{32FF7361-1C17-4CD2-9982-FD9DA9854D51}">
      <dgm:prSet/>
      <dgm:spPr/>
      <dgm:t>
        <a:bodyPr/>
        <a:lstStyle/>
        <a:p>
          <a:endParaRPr lang="ru-RU"/>
        </a:p>
      </dgm:t>
    </dgm:pt>
    <dgm:pt modelId="{08BD0A54-896A-48B2-B301-27A804C19343}" type="pres">
      <dgm:prSet presAssocID="{2D3C17E0-85DC-4AA3-889E-CD4A30F57870}" presName="Name0" presStyleCnt="0">
        <dgm:presLayoutVars>
          <dgm:dir/>
          <dgm:animLvl val="lvl"/>
          <dgm:resizeHandles val="exact"/>
        </dgm:presLayoutVars>
      </dgm:prSet>
      <dgm:spPr/>
      <dgm:t>
        <a:bodyPr/>
        <a:lstStyle/>
        <a:p>
          <a:endParaRPr lang="ru-RU"/>
        </a:p>
      </dgm:t>
    </dgm:pt>
    <dgm:pt modelId="{C6799223-4FDA-4A59-A9B0-36CCF1028E9D}" type="pres">
      <dgm:prSet presAssocID="{23F829C5-FF0E-4172-8081-B0EC78B1050E}" presName="composite" presStyleCnt="0"/>
      <dgm:spPr/>
      <dgm:t>
        <a:bodyPr/>
        <a:lstStyle/>
        <a:p>
          <a:endParaRPr lang="ru-RU"/>
        </a:p>
      </dgm:t>
    </dgm:pt>
    <dgm:pt modelId="{044A6E65-59BC-45B0-A53A-E094A79D6637}" type="pres">
      <dgm:prSet presAssocID="{23F829C5-FF0E-4172-8081-B0EC78B1050E}" presName="parTx" presStyleLbl="alignNode1" presStyleIdx="0" presStyleCnt="2">
        <dgm:presLayoutVars>
          <dgm:chMax val="0"/>
          <dgm:chPref val="0"/>
          <dgm:bulletEnabled val="1"/>
        </dgm:presLayoutVars>
      </dgm:prSet>
      <dgm:spPr/>
      <dgm:t>
        <a:bodyPr/>
        <a:lstStyle/>
        <a:p>
          <a:endParaRPr lang="ru-RU"/>
        </a:p>
      </dgm:t>
    </dgm:pt>
    <dgm:pt modelId="{42A6EAD5-F678-4ADE-BAE2-55BB051E61A2}" type="pres">
      <dgm:prSet presAssocID="{23F829C5-FF0E-4172-8081-B0EC78B1050E}" presName="desTx" presStyleLbl="alignAccFollowNode1" presStyleIdx="0" presStyleCnt="2">
        <dgm:presLayoutVars>
          <dgm:bulletEnabled val="1"/>
        </dgm:presLayoutVars>
      </dgm:prSet>
      <dgm:spPr/>
      <dgm:t>
        <a:bodyPr/>
        <a:lstStyle/>
        <a:p>
          <a:endParaRPr lang="ru-RU"/>
        </a:p>
      </dgm:t>
    </dgm:pt>
    <dgm:pt modelId="{66EA8541-3E93-49C5-BF64-15A843746B5E}" type="pres">
      <dgm:prSet presAssocID="{09AC2883-3F37-4EA5-8ECC-45DC3245BC1D}" presName="space" presStyleCnt="0"/>
      <dgm:spPr/>
      <dgm:t>
        <a:bodyPr/>
        <a:lstStyle/>
        <a:p>
          <a:endParaRPr lang="ru-RU"/>
        </a:p>
      </dgm:t>
    </dgm:pt>
    <dgm:pt modelId="{3C3681E3-CDDA-422F-B1DA-9FE5BE6B4651}" type="pres">
      <dgm:prSet presAssocID="{1FD0123E-56CE-4084-AFA2-8AFC8A945CFB}" presName="composite" presStyleCnt="0"/>
      <dgm:spPr/>
      <dgm:t>
        <a:bodyPr/>
        <a:lstStyle/>
        <a:p>
          <a:endParaRPr lang="ru-RU"/>
        </a:p>
      </dgm:t>
    </dgm:pt>
    <dgm:pt modelId="{62752AAB-0A20-407C-9F7B-5337AF970C8A}" type="pres">
      <dgm:prSet presAssocID="{1FD0123E-56CE-4084-AFA2-8AFC8A945CFB}" presName="parTx" presStyleLbl="alignNode1" presStyleIdx="1" presStyleCnt="2">
        <dgm:presLayoutVars>
          <dgm:chMax val="0"/>
          <dgm:chPref val="0"/>
          <dgm:bulletEnabled val="1"/>
        </dgm:presLayoutVars>
      </dgm:prSet>
      <dgm:spPr/>
      <dgm:t>
        <a:bodyPr/>
        <a:lstStyle/>
        <a:p>
          <a:endParaRPr lang="ru-RU"/>
        </a:p>
      </dgm:t>
    </dgm:pt>
    <dgm:pt modelId="{E6CF28FF-0006-4EA3-B7AC-23EA0DE49B8D}" type="pres">
      <dgm:prSet presAssocID="{1FD0123E-56CE-4084-AFA2-8AFC8A945CFB}" presName="desTx" presStyleLbl="alignAccFollowNode1" presStyleIdx="1" presStyleCnt="2">
        <dgm:presLayoutVars>
          <dgm:bulletEnabled val="1"/>
        </dgm:presLayoutVars>
      </dgm:prSet>
      <dgm:spPr/>
      <dgm:t>
        <a:bodyPr/>
        <a:lstStyle/>
        <a:p>
          <a:endParaRPr lang="ru-RU"/>
        </a:p>
      </dgm:t>
    </dgm:pt>
  </dgm:ptLst>
  <dgm:cxnLst>
    <dgm:cxn modelId="{9AC915FF-4237-4299-918B-3803E50BB985}" srcId="{1FD0123E-56CE-4084-AFA2-8AFC8A945CFB}" destId="{8CDEF4B1-37ED-405F-8D8A-7664A7F4A32F}" srcOrd="1" destOrd="0" parTransId="{E26485A5-5860-4A91-B1E5-ED55058D6158}" sibTransId="{9814ED41-9E49-4BFD-AAF1-4CDBAD33FAD2}"/>
    <dgm:cxn modelId="{B87E0CB3-BB9A-46C3-AF06-FC4D6C083263}" type="presOf" srcId="{8CDEF4B1-37ED-405F-8D8A-7664A7F4A32F}" destId="{E6CF28FF-0006-4EA3-B7AC-23EA0DE49B8D}" srcOrd="0" destOrd="1" presId="urn:microsoft.com/office/officeart/2005/8/layout/hList1"/>
    <dgm:cxn modelId="{22CA3D9A-7DF5-46AA-AB6F-FC22C3A8CE7A}" srcId="{1FD0123E-56CE-4084-AFA2-8AFC8A945CFB}" destId="{A9EA107A-2292-4FC2-842D-E8B1A966EA18}" srcOrd="0" destOrd="0" parTransId="{F4F1B5DD-61BA-4562-8B49-E53913C44043}" sibTransId="{1087D459-08E5-4F65-8A80-C9796224A48A}"/>
    <dgm:cxn modelId="{13C02BD2-A570-4406-95F2-1C8C3909ECCB}" srcId="{1FD0123E-56CE-4084-AFA2-8AFC8A945CFB}" destId="{7EE2FFCB-93BC-4348-A48C-7D1973EE1B56}" srcOrd="2" destOrd="0" parTransId="{6C148AC0-047C-4BEA-B70A-7F38596E6E5D}" sibTransId="{A7270BB5-C2A5-4EDC-A6DC-F87D9FDF9161}"/>
    <dgm:cxn modelId="{4478037C-96B1-4246-989E-450FAAE5B7F7}" srcId="{23F829C5-FF0E-4172-8081-B0EC78B1050E}" destId="{8C4CFC5D-04B6-410D-89F0-B4A213C19897}" srcOrd="2" destOrd="0" parTransId="{0D115F7D-6029-469A-8CC4-AD7715E60CA3}" sibTransId="{2D319D4A-2A65-4F7B-BF2C-D3A34DC603EE}"/>
    <dgm:cxn modelId="{CF076ADA-2614-404E-9290-AF47AFDB9113}" type="presOf" srcId="{A9EA107A-2292-4FC2-842D-E8B1A966EA18}" destId="{E6CF28FF-0006-4EA3-B7AC-23EA0DE49B8D}" srcOrd="0" destOrd="0" presId="urn:microsoft.com/office/officeart/2005/8/layout/hList1"/>
    <dgm:cxn modelId="{BD6AFB36-D7B7-4737-BFBE-196774F01E19}" srcId="{23F829C5-FF0E-4172-8081-B0EC78B1050E}" destId="{9A62FC6F-B588-4D67-86AE-8C7217DD3531}" srcOrd="0" destOrd="0" parTransId="{973ACF77-6B2F-4D92-902F-0D8441A35958}" sibTransId="{088E1315-C375-4B42-9DC2-1E4DAA730808}"/>
    <dgm:cxn modelId="{32FF7361-1C17-4CD2-9982-FD9DA9854D51}" srcId="{1FD0123E-56CE-4084-AFA2-8AFC8A945CFB}" destId="{41BD2544-FC5F-4ECB-AB99-FE233DA2C427}" srcOrd="4" destOrd="0" parTransId="{DD4DD127-7EC0-4AC6-BA5A-8A3D4CDDEC9E}" sibTransId="{E63876E2-4BB6-4D7C-8F08-58832E8B20DF}"/>
    <dgm:cxn modelId="{548EDFDD-6A07-4673-94B4-7BABF1A7AB7E}" srcId="{1FD0123E-56CE-4084-AFA2-8AFC8A945CFB}" destId="{2F9663BC-4F9F-4223-904D-EA5C1D0DA9AA}" srcOrd="3" destOrd="0" parTransId="{AA7071FE-4364-4A5B-A942-758FFBFC1154}" sibTransId="{52419FDB-B4B3-4D1D-A73F-AEA60CEBC6AD}"/>
    <dgm:cxn modelId="{3EAF7F41-9332-44BD-88B8-8E310635A9D3}" type="presOf" srcId="{B6AD28C6-0C39-4389-B0BD-150EB04B583F}" destId="{42A6EAD5-F678-4ADE-BAE2-55BB051E61A2}" srcOrd="0" destOrd="1" presId="urn:microsoft.com/office/officeart/2005/8/layout/hList1"/>
    <dgm:cxn modelId="{790A4B3E-A89A-41EE-975A-8134845B2634}" type="presOf" srcId="{23F829C5-FF0E-4172-8081-B0EC78B1050E}" destId="{044A6E65-59BC-45B0-A53A-E094A79D6637}" srcOrd="0" destOrd="0" presId="urn:microsoft.com/office/officeart/2005/8/layout/hList1"/>
    <dgm:cxn modelId="{F961368A-8D01-4447-BBE0-80A5D04CE048}" srcId="{2D3C17E0-85DC-4AA3-889E-CD4A30F57870}" destId="{23F829C5-FF0E-4172-8081-B0EC78B1050E}" srcOrd="0" destOrd="0" parTransId="{D63E9034-43D7-4DC1-A43A-5CD8CD9F09F8}" sibTransId="{09AC2883-3F37-4EA5-8ECC-45DC3245BC1D}"/>
    <dgm:cxn modelId="{F4D8A773-BA93-432C-84AE-1E302A2DFA18}" type="presOf" srcId="{09F9938A-8E34-4F92-BB96-78F54A50E9F3}" destId="{42A6EAD5-F678-4ADE-BAE2-55BB051E61A2}" srcOrd="0" destOrd="3" presId="urn:microsoft.com/office/officeart/2005/8/layout/hList1"/>
    <dgm:cxn modelId="{A230D5B5-B9CA-4647-ACA5-74D2E7E8FDD5}" srcId="{23F829C5-FF0E-4172-8081-B0EC78B1050E}" destId="{B6AD28C6-0C39-4389-B0BD-150EB04B583F}" srcOrd="1" destOrd="0" parTransId="{D95E8E64-52E3-4C4B-8FE2-DA5CBF68A13C}" sibTransId="{34908B11-8675-4D70-92DA-BF4248789681}"/>
    <dgm:cxn modelId="{197281F4-CE0C-438F-B0D5-0D17D2E1032F}" srcId="{2D3C17E0-85DC-4AA3-889E-CD4A30F57870}" destId="{1FD0123E-56CE-4084-AFA2-8AFC8A945CFB}" srcOrd="1" destOrd="0" parTransId="{159242A5-BB54-4BC4-BF79-5B9B4BBEA65D}" sibTransId="{02C3F8DE-6742-4B06-B948-0AC466C605E8}"/>
    <dgm:cxn modelId="{6D5C1743-3B7B-4A7D-A111-683E937A89DA}" type="presOf" srcId="{9A62FC6F-B588-4D67-86AE-8C7217DD3531}" destId="{42A6EAD5-F678-4ADE-BAE2-55BB051E61A2}" srcOrd="0" destOrd="0" presId="urn:microsoft.com/office/officeart/2005/8/layout/hList1"/>
    <dgm:cxn modelId="{BC9CBAFF-6E7D-476A-9217-3AB8B9C34403}" type="presOf" srcId="{41BD2544-FC5F-4ECB-AB99-FE233DA2C427}" destId="{E6CF28FF-0006-4EA3-B7AC-23EA0DE49B8D}" srcOrd="0" destOrd="4" presId="urn:microsoft.com/office/officeart/2005/8/layout/hList1"/>
    <dgm:cxn modelId="{4299992C-5D13-42AE-980A-E1CB5A1BE744}" type="presOf" srcId="{1FD0123E-56CE-4084-AFA2-8AFC8A945CFB}" destId="{62752AAB-0A20-407C-9F7B-5337AF970C8A}" srcOrd="0" destOrd="0" presId="urn:microsoft.com/office/officeart/2005/8/layout/hList1"/>
    <dgm:cxn modelId="{55700CD0-0DBC-4A78-B234-28E7A7383330}" srcId="{23F829C5-FF0E-4172-8081-B0EC78B1050E}" destId="{09F9938A-8E34-4F92-BB96-78F54A50E9F3}" srcOrd="3" destOrd="0" parTransId="{4C3547CA-7C38-4379-9742-8D9486CDDDE7}" sibTransId="{03DB8323-1B32-40B0-BB2E-904F2C37DEAE}"/>
    <dgm:cxn modelId="{4A8F9F21-DCFB-47C2-9B6D-E16D84FF2004}" type="presOf" srcId="{2D3C17E0-85DC-4AA3-889E-CD4A30F57870}" destId="{08BD0A54-896A-48B2-B301-27A804C19343}" srcOrd="0" destOrd="0" presId="urn:microsoft.com/office/officeart/2005/8/layout/hList1"/>
    <dgm:cxn modelId="{52B188D9-853A-4748-954D-4EB167BBC5E9}" type="presOf" srcId="{8C4CFC5D-04B6-410D-89F0-B4A213C19897}" destId="{42A6EAD5-F678-4ADE-BAE2-55BB051E61A2}" srcOrd="0" destOrd="2" presId="urn:microsoft.com/office/officeart/2005/8/layout/hList1"/>
    <dgm:cxn modelId="{97E792E6-FC41-41C8-A487-F6D5F39F1DB4}" type="presOf" srcId="{2F9663BC-4F9F-4223-904D-EA5C1D0DA9AA}" destId="{E6CF28FF-0006-4EA3-B7AC-23EA0DE49B8D}" srcOrd="0" destOrd="3" presId="urn:microsoft.com/office/officeart/2005/8/layout/hList1"/>
    <dgm:cxn modelId="{981643E5-1E5B-481A-9AEB-618D1CD5E91A}" type="presOf" srcId="{7EE2FFCB-93BC-4348-A48C-7D1973EE1B56}" destId="{E6CF28FF-0006-4EA3-B7AC-23EA0DE49B8D}" srcOrd="0" destOrd="2" presId="urn:microsoft.com/office/officeart/2005/8/layout/hList1"/>
    <dgm:cxn modelId="{669FD2AE-6542-45FF-AF52-7B1C491BB59D}" type="presParOf" srcId="{08BD0A54-896A-48B2-B301-27A804C19343}" destId="{C6799223-4FDA-4A59-A9B0-36CCF1028E9D}" srcOrd="0" destOrd="0" presId="urn:microsoft.com/office/officeart/2005/8/layout/hList1"/>
    <dgm:cxn modelId="{3697C502-F0A5-4401-AD76-48C14F69952E}" type="presParOf" srcId="{C6799223-4FDA-4A59-A9B0-36CCF1028E9D}" destId="{044A6E65-59BC-45B0-A53A-E094A79D6637}" srcOrd="0" destOrd="0" presId="urn:microsoft.com/office/officeart/2005/8/layout/hList1"/>
    <dgm:cxn modelId="{31A82C82-1F71-4FE2-8578-4D39511CAF64}" type="presParOf" srcId="{C6799223-4FDA-4A59-A9B0-36CCF1028E9D}" destId="{42A6EAD5-F678-4ADE-BAE2-55BB051E61A2}" srcOrd="1" destOrd="0" presId="urn:microsoft.com/office/officeart/2005/8/layout/hList1"/>
    <dgm:cxn modelId="{96EBCC44-AD2C-407C-A08C-ADE9A4CF6098}" type="presParOf" srcId="{08BD0A54-896A-48B2-B301-27A804C19343}" destId="{66EA8541-3E93-49C5-BF64-15A843746B5E}" srcOrd="1" destOrd="0" presId="urn:microsoft.com/office/officeart/2005/8/layout/hList1"/>
    <dgm:cxn modelId="{84E73510-09B3-4F87-95A2-1B2ABE2A63FA}" type="presParOf" srcId="{08BD0A54-896A-48B2-B301-27A804C19343}" destId="{3C3681E3-CDDA-422F-B1DA-9FE5BE6B4651}" srcOrd="2" destOrd="0" presId="urn:microsoft.com/office/officeart/2005/8/layout/hList1"/>
    <dgm:cxn modelId="{81D64484-B026-4817-9131-3BCE178BB62B}" type="presParOf" srcId="{3C3681E3-CDDA-422F-B1DA-9FE5BE6B4651}" destId="{62752AAB-0A20-407C-9F7B-5337AF970C8A}" srcOrd="0" destOrd="0" presId="urn:microsoft.com/office/officeart/2005/8/layout/hList1"/>
    <dgm:cxn modelId="{43AB2EB0-A429-4751-B809-1A4E5972234C}" type="presParOf" srcId="{3C3681E3-CDDA-422F-B1DA-9FE5BE6B4651}" destId="{E6CF28FF-0006-4EA3-B7AC-23EA0DE49B8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4A6E65-59BC-45B0-A53A-E094A79D6637}">
      <dsp:nvSpPr>
        <dsp:cNvPr id="0" name=""/>
        <dsp:cNvSpPr/>
      </dsp:nvSpPr>
      <dsp:spPr>
        <a:xfrm>
          <a:off x="35" y="67452"/>
          <a:ext cx="3354838" cy="1304864"/>
        </a:xfrm>
        <a:prstGeom prst="rect">
          <a:avLst/>
        </a:prstGeom>
        <a:solidFill>
          <a:schemeClr val="accent3"/>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ru-RU" sz="2600" kern="1200" dirty="0" smtClean="0">
              <a:latin typeface="Calibri" pitchFamily="34" charset="0"/>
              <a:cs typeface="Calibri" pitchFamily="34" charset="0"/>
            </a:rPr>
            <a:t>Камеральная таможенная проверка</a:t>
          </a:r>
          <a:endParaRPr lang="ru-RU" sz="2600" kern="1200" dirty="0">
            <a:latin typeface="Calibri" pitchFamily="34" charset="0"/>
            <a:cs typeface="Calibri" pitchFamily="34" charset="0"/>
          </a:endParaRPr>
        </a:p>
      </dsp:txBody>
      <dsp:txXfrm>
        <a:off x="35" y="67452"/>
        <a:ext cx="3354838" cy="1304864"/>
      </dsp:txXfrm>
    </dsp:sp>
    <dsp:sp modelId="{42A6EAD5-F678-4ADE-BAE2-55BB051E61A2}">
      <dsp:nvSpPr>
        <dsp:cNvPr id="0" name=""/>
        <dsp:cNvSpPr/>
      </dsp:nvSpPr>
      <dsp:spPr>
        <a:xfrm>
          <a:off x="35" y="1372316"/>
          <a:ext cx="3354838" cy="328971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ru-RU" sz="2000" kern="1200" dirty="0" smtClean="0">
              <a:latin typeface="Calibri" pitchFamily="34" charset="0"/>
              <a:cs typeface="Calibri" pitchFamily="34" charset="0"/>
            </a:rPr>
            <a:t>Ст. 331, 332 ТК ЕАЭС</a:t>
          </a:r>
          <a:endParaRPr lang="ru-RU"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ru-RU" sz="2000" kern="1200" dirty="0" smtClean="0">
              <a:latin typeface="Calibri" pitchFamily="34" charset="0"/>
              <a:cs typeface="Calibri" pitchFamily="34" charset="0"/>
            </a:rPr>
            <a:t>Ст. 228 ФЗ №289-ФЗ</a:t>
          </a:r>
          <a:endParaRPr lang="ru-RU"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ru-RU" sz="2000" kern="1200" dirty="0" smtClean="0">
              <a:latin typeface="Calibri" pitchFamily="34" charset="0"/>
              <a:cs typeface="Calibri" pitchFamily="34" charset="0"/>
            </a:rPr>
            <a:t>Срок проведения– 90 дней</a:t>
          </a:r>
          <a:endParaRPr lang="ru-RU"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ru-RU" sz="2000" kern="1200" dirty="0" smtClean="0">
              <a:latin typeface="Calibri" pitchFamily="34" charset="0"/>
              <a:cs typeface="Calibri" pitchFamily="34" charset="0"/>
            </a:rPr>
            <a:t>Возможно продление на </a:t>
          </a:r>
          <a:br>
            <a:rPr lang="ru-RU" sz="2000" kern="1200" dirty="0" smtClean="0">
              <a:latin typeface="Calibri" pitchFamily="34" charset="0"/>
              <a:cs typeface="Calibri" pitchFamily="34" charset="0"/>
            </a:rPr>
          </a:br>
          <a:r>
            <a:rPr lang="ru-RU" sz="2000" kern="1200" dirty="0" smtClean="0">
              <a:latin typeface="Calibri" pitchFamily="34" charset="0"/>
              <a:cs typeface="Calibri" pitchFamily="34" charset="0"/>
            </a:rPr>
            <a:t>120 дней </a:t>
          </a:r>
          <a:endParaRPr lang="ru-RU" sz="2000" kern="1200" dirty="0">
            <a:latin typeface="Calibri" pitchFamily="34" charset="0"/>
            <a:cs typeface="Calibri" pitchFamily="34" charset="0"/>
          </a:endParaRPr>
        </a:p>
      </dsp:txBody>
      <dsp:txXfrm>
        <a:off x="35" y="1372316"/>
        <a:ext cx="3354838" cy="3289710"/>
      </dsp:txXfrm>
    </dsp:sp>
    <dsp:sp modelId="{62752AAB-0A20-407C-9F7B-5337AF970C8A}">
      <dsp:nvSpPr>
        <dsp:cNvPr id="0" name=""/>
        <dsp:cNvSpPr/>
      </dsp:nvSpPr>
      <dsp:spPr>
        <a:xfrm>
          <a:off x="3824551" y="67452"/>
          <a:ext cx="3354838" cy="1304864"/>
        </a:xfrm>
        <a:prstGeom prst="rect">
          <a:avLst/>
        </a:prstGeom>
        <a:solidFill>
          <a:schemeClr val="accent3"/>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ru-RU" sz="2600" kern="1200" dirty="0" smtClean="0">
              <a:latin typeface="Calibri" pitchFamily="34" charset="0"/>
              <a:cs typeface="Calibri" pitchFamily="34" charset="0"/>
            </a:rPr>
            <a:t>Выездная таможенная проверка</a:t>
          </a:r>
          <a:endParaRPr lang="ru-RU" sz="2600" kern="1200" dirty="0">
            <a:latin typeface="Calibri" pitchFamily="34" charset="0"/>
            <a:cs typeface="Calibri" pitchFamily="34" charset="0"/>
          </a:endParaRPr>
        </a:p>
      </dsp:txBody>
      <dsp:txXfrm>
        <a:off x="3824551" y="67452"/>
        <a:ext cx="3354838" cy="1304864"/>
      </dsp:txXfrm>
    </dsp:sp>
    <dsp:sp modelId="{E6CF28FF-0006-4EA3-B7AC-23EA0DE49B8D}">
      <dsp:nvSpPr>
        <dsp:cNvPr id="0" name=""/>
        <dsp:cNvSpPr/>
      </dsp:nvSpPr>
      <dsp:spPr>
        <a:xfrm>
          <a:off x="3824551" y="1372316"/>
          <a:ext cx="3354838" cy="328971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ru-RU" sz="2000" kern="1200" dirty="0" smtClean="0">
              <a:latin typeface="Calibri" pitchFamily="34" charset="0"/>
              <a:cs typeface="Calibri" pitchFamily="34" charset="0"/>
            </a:rPr>
            <a:t>Ст. 331, 333 ТК ЕАЭС</a:t>
          </a:r>
          <a:endParaRPr lang="ru-RU"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ru-RU" sz="2000" kern="1200" dirty="0" smtClean="0">
              <a:latin typeface="Calibri" pitchFamily="34" charset="0"/>
              <a:cs typeface="Calibri" pitchFamily="34" charset="0"/>
            </a:rPr>
            <a:t>Ст. 229 ФЗ №289-ФЗ</a:t>
          </a:r>
          <a:endParaRPr lang="ru-RU"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ru-RU" sz="2000" kern="1200" dirty="0" smtClean="0">
              <a:latin typeface="Calibri" pitchFamily="34" charset="0"/>
              <a:cs typeface="Calibri" pitchFamily="34" charset="0"/>
            </a:rPr>
            <a:t>Срок проведения– 2 месяца</a:t>
          </a:r>
          <a:endParaRPr lang="ru-RU"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ru-RU" sz="2000" kern="1200" dirty="0" smtClean="0">
              <a:latin typeface="Calibri" pitchFamily="34" charset="0"/>
              <a:cs typeface="Calibri" pitchFamily="34" charset="0"/>
            </a:rPr>
            <a:t>Продление на </a:t>
          </a:r>
          <a:br>
            <a:rPr lang="ru-RU" sz="2000" kern="1200" dirty="0" smtClean="0">
              <a:latin typeface="Calibri" pitchFamily="34" charset="0"/>
              <a:cs typeface="Calibri" pitchFamily="34" charset="0"/>
            </a:rPr>
          </a:br>
          <a:r>
            <a:rPr lang="ru-RU" sz="2000" kern="1200" dirty="0" smtClean="0">
              <a:latin typeface="Calibri" pitchFamily="34" charset="0"/>
              <a:cs typeface="Calibri" pitchFamily="34" charset="0"/>
            </a:rPr>
            <a:t>1 месяц</a:t>
          </a:r>
          <a:endParaRPr lang="ru-RU"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ru-RU" sz="2000" kern="1200" dirty="0" smtClean="0">
              <a:latin typeface="Calibri" pitchFamily="34" charset="0"/>
              <a:cs typeface="Calibri" pitchFamily="34" charset="0"/>
            </a:rPr>
            <a:t>Возможно приостановление проверки на </a:t>
          </a:r>
          <a:br>
            <a:rPr lang="ru-RU" sz="2000" kern="1200" dirty="0" smtClean="0">
              <a:latin typeface="Calibri" pitchFamily="34" charset="0"/>
              <a:cs typeface="Calibri" pitchFamily="34" charset="0"/>
            </a:rPr>
          </a:br>
          <a:r>
            <a:rPr lang="ru-RU" sz="2000" kern="1200" dirty="0" smtClean="0">
              <a:latin typeface="Calibri" pitchFamily="34" charset="0"/>
              <a:cs typeface="Calibri" pitchFamily="34" charset="0"/>
            </a:rPr>
            <a:t>9 месяцев</a:t>
          </a:r>
          <a:endParaRPr lang="ru-RU" sz="2000" kern="1200" dirty="0">
            <a:latin typeface="Calibri" pitchFamily="34" charset="0"/>
            <a:cs typeface="Calibri" pitchFamily="34" charset="0"/>
          </a:endParaRPr>
        </a:p>
      </dsp:txBody>
      <dsp:txXfrm>
        <a:off x="3824551" y="1372316"/>
        <a:ext cx="3354838" cy="328971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dirty="0"/>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dirty="0"/>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9/29/2020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dirty="0"/>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011" kern="1200">
        <a:solidFill>
          <a:schemeClr val="tx1"/>
        </a:solidFill>
        <a:latin typeface="+mn-lt"/>
        <a:ea typeface="+mn-ea"/>
        <a:cs typeface="+mn-cs"/>
      </a:defRPr>
    </a:lvl1pPr>
    <a:lvl2pPr marL="384997" algn="l" rtl="0" eaLnBrk="0" fontAlgn="base" hangingPunct="0">
      <a:spcBef>
        <a:spcPct val="30000"/>
      </a:spcBef>
      <a:spcAft>
        <a:spcPct val="0"/>
      </a:spcAft>
      <a:defRPr sz="1011" kern="1200">
        <a:solidFill>
          <a:schemeClr val="tx1"/>
        </a:solidFill>
        <a:latin typeface="+mn-lt"/>
        <a:ea typeface="+mn-ea"/>
        <a:cs typeface="+mn-cs"/>
      </a:defRPr>
    </a:lvl2pPr>
    <a:lvl3pPr marL="769994" algn="l" rtl="0" eaLnBrk="0" fontAlgn="base" hangingPunct="0">
      <a:spcBef>
        <a:spcPct val="30000"/>
      </a:spcBef>
      <a:spcAft>
        <a:spcPct val="0"/>
      </a:spcAft>
      <a:defRPr sz="1011" kern="1200">
        <a:solidFill>
          <a:schemeClr val="tx1"/>
        </a:solidFill>
        <a:latin typeface="+mn-lt"/>
        <a:ea typeface="+mn-ea"/>
        <a:cs typeface="+mn-cs"/>
      </a:defRPr>
    </a:lvl3pPr>
    <a:lvl4pPr marL="1154991" algn="l" rtl="0" eaLnBrk="0" fontAlgn="base" hangingPunct="0">
      <a:spcBef>
        <a:spcPct val="30000"/>
      </a:spcBef>
      <a:spcAft>
        <a:spcPct val="0"/>
      </a:spcAft>
      <a:defRPr sz="1011" kern="1200">
        <a:solidFill>
          <a:schemeClr val="tx1"/>
        </a:solidFill>
        <a:latin typeface="+mn-lt"/>
        <a:ea typeface="+mn-ea"/>
        <a:cs typeface="+mn-cs"/>
      </a:defRPr>
    </a:lvl4pPr>
    <a:lvl5pPr marL="1539988" algn="l" rtl="0" eaLnBrk="0" fontAlgn="base" hangingPunct="0">
      <a:spcBef>
        <a:spcPct val="30000"/>
      </a:spcBef>
      <a:spcAft>
        <a:spcPct val="0"/>
      </a:spcAft>
      <a:defRPr sz="1011" kern="1200">
        <a:solidFill>
          <a:schemeClr val="tx1"/>
        </a:solidFill>
        <a:latin typeface="+mn-lt"/>
        <a:ea typeface="+mn-ea"/>
        <a:cs typeface="+mn-cs"/>
      </a:defRPr>
    </a:lvl5pPr>
    <a:lvl6pPr marL="1924984" algn="l" defTabSz="769994" rtl="0" eaLnBrk="1" latinLnBrk="0" hangingPunct="1">
      <a:defRPr sz="1011" kern="1200">
        <a:solidFill>
          <a:schemeClr val="tx1"/>
        </a:solidFill>
        <a:latin typeface="+mn-lt"/>
        <a:ea typeface="+mn-ea"/>
        <a:cs typeface="+mn-cs"/>
      </a:defRPr>
    </a:lvl6pPr>
    <a:lvl7pPr marL="2309981" algn="l" defTabSz="769994" rtl="0" eaLnBrk="1" latinLnBrk="0" hangingPunct="1">
      <a:defRPr sz="1011" kern="1200">
        <a:solidFill>
          <a:schemeClr val="tx1"/>
        </a:solidFill>
        <a:latin typeface="+mn-lt"/>
        <a:ea typeface="+mn-ea"/>
        <a:cs typeface="+mn-cs"/>
      </a:defRPr>
    </a:lvl7pPr>
    <a:lvl8pPr marL="2694978" algn="l" defTabSz="769994" rtl="0" eaLnBrk="1" latinLnBrk="0" hangingPunct="1">
      <a:defRPr sz="1011" kern="1200">
        <a:solidFill>
          <a:schemeClr val="tx1"/>
        </a:solidFill>
        <a:latin typeface="+mn-lt"/>
        <a:ea typeface="+mn-ea"/>
        <a:cs typeface="+mn-cs"/>
      </a:defRPr>
    </a:lvl8pPr>
    <a:lvl9pPr marL="3079975" algn="l" defTabSz="769994" rtl="0" eaLnBrk="1" latinLnBrk="0" hangingPunct="1">
      <a:defRPr sz="1011"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3174689-BECC-4390-B3B9-306A17FD432A}" type="slidenum">
              <a:rPr lang="en-US" altLang="ru-RU" smtClean="0"/>
              <a:pPr>
                <a:defRPr/>
              </a:pPr>
              <a:t>2</a:t>
            </a:fld>
            <a:endParaRPr lang="en-US" altLang="ru-RU" dirty="0"/>
          </a:p>
        </p:txBody>
      </p:sp>
    </p:spTree>
    <p:extLst>
      <p:ext uri="{BB962C8B-B14F-4D97-AF65-F5344CB8AC3E}">
        <p14:creationId xmlns:p14="http://schemas.microsoft.com/office/powerpoint/2010/main" val="1811130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13174689-BECC-4390-B3B9-306A17FD432A}" type="slidenum">
              <a:rPr lang="en-US" altLang="ru-RU" smtClean="0"/>
              <a:pPr>
                <a:defRPr/>
              </a:pPr>
              <a:t>3</a:t>
            </a:fld>
            <a:endParaRPr lang="en-US" altLang="ru-RU" dirty="0"/>
          </a:p>
        </p:txBody>
      </p:sp>
    </p:spTree>
    <p:extLst>
      <p:ext uri="{BB962C8B-B14F-4D97-AF65-F5344CB8AC3E}">
        <p14:creationId xmlns:p14="http://schemas.microsoft.com/office/powerpoint/2010/main" val="70863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13174689-BECC-4390-B3B9-306A17FD432A}" type="slidenum">
              <a:rPr lang="en-US" altLang="ru-RU" smtClean="0"/>
              <a:pPr>
                <a:defRPr/>
              </a:pPr>
              <a:t>4</a:t>
            </a:fld>
            <a:endParaRPr lang="en-US" altLang="ru-RU" dirty="0"/>
          </a:p>
        </p:txBody>
      </p:sp>
    </p:spTree>
    <p:extLst>
      <p:ext uri="{BB962C8B-B14F-4D97-AF65-F5344CB8AC3E}">
        <p14:creationId xmlns:p14="http://schemas.microsoft.com/office/powerpoint/2010/main" val="70863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13174689-BECC-4390-B3B9-306A17FD432A}" type="slidenum">
              <a:rPr lang="en-US" altLang="ru-RU" smtClean="0"/>
              <a:pPr>
                <a:defRPr/>
              </a:pPr>
              <a:t>5</a:t>
            </a:fld>
            <a:endParaRPr lang="en-US" altLang="ru-RU" dirty="0"/>
          </a:p>
        </p:txBody>
      </p:sp>
    </p:spTree>
    <p:extLst>
      <p:ext uri="{BB962C8B-B14F-4D97-AF65-F5344CB8AC3E}">
        <p14:creationId xmlns:p14="http://schemas.microsoft.com/office/powerpoint/2010/main" val="70863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13174689-BECC-4390-B3B9-306A17FD432A}" type="slidenum">
              <a:rPr lang="en-US" altLang="ru-RU" smtClean="0"/>
              <a:pPr>
                <a:defRPr/>
              </a:pPr>
              <a:t>6</a:t>
            </a:fld>
            <a:endParaRPr lang="en-US" altLang="ru-RU" dirty="0"/>
          </a:p>
        </p:txBody>
      </p:sp>
    </p:spTree>
    <p:extLst>
      <p:ext uri="{BB962C8B-B14F-4D97-AF65-F5344CB8AC3E}">
        <p14:creationId xmlns:p14="http://schemas.microsoft.com/office/powerpoint/2010/main" val="70863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13174689-BECC-4390-B3B9-306A17FD432A}" type="slidenum">
              <a:rPr lang="en-US" altLang="ru-RU" smtClean="0"/>
              <a:pPr>
                <a:defRPr/>
              </a:pPr>
              <a:t>7</a:t>
            </a:fld>
            <a:endParaRPr lang="en-US" altLang="ru-RU" dirty="0"/>
          </a:p>
        </p:txBody>
      </p:sp>
    </p:spTree>
    <p:extLst>
      <p:ext uri="{BB962C8B-B14F-4D97-AF65-F5344CB8AC3E}">
        <p14:creationId xmlns:p14="http://schemas.microsoft.com/office/powerpoint/2010/main" val="70863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13174689-BECC-4390-B3B9-306A17FD432A}" type="slidenum">
              <a:rPr lang="en-US" altLang="ru-RU" smtClean="0"/>
              <a:pPr>
                <a:defRPr/>
              </a:pPr>
              <a:t>8</a:t>
            </a:fld>
            <a:endParaRPr lang="en-US" altLang="ru-RU" dirty="0"/>
          </a:p>
        </p:txBody>
      </p:sp>
    </p:spTree>
    <p:extLst>
      <p:ext uri="{BB962C8B-B14F-4D97-AF65-F5344CB8AC3E}">
        <p14:creationId xmlns:p14="http://schemas.microsoft.com/office/powerpoint/2010/main" val="70863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13174689-BECC-4390-B3B9-306A17FD432A}" type="slidenum">
              <a:rPr lang="en-US" altLang="ru-RU" smtClean="0"/>
              <a:pPr>
                <a:defRPr/>
              </a:pPr>
              <a:t>9</a:t>
            </a:fld>
            <a:endParaRPr lang="en-US" altLang="ru-RU" dirty="0"/>
          </a:p>
        </p:txBody>
      </p:sp>
    </p:spTree>
    <p:extLst>
      <p:ext uri="{BB962C8B-B14F-4D97-AF65-F5344CB8AC3E}">
        <p14:creationId xmlns:p14="http://schemas.microsoft.com/office/powerpoint/2010/main" val="70863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13174689-BECC-4390-B3B9-306A17FD432A}" type="slidenum">
              <a:rPr lang="en-US" altLang="ru-RU" smtClean="0"/>
              <a:pPr>
                <a:defRPr/>
              </a:pPr>
              <a:t>10</a:t>
            </a:fld>
            <a:endParaRPr lang="en-US" altLang="ru-RU" dirty="0"/>
          </a:p>
        </p:txBody>
      </p:sp>
    </p:spTree>
    <p:extLst>
      <p:ext uri="{BB962C8B-B14F-4D97-AF65-F5344CB8AC3E}">
        <p14:creationId xmlns:p14="http://schemas.microsoft.com/office/powerpoint/2010/main" val="708632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Шаблон обычной страницы">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00660" y="1"/>
            <a:ext cx="6902269" cy="872061"/>
          </a:xfrm>
          <a:prstGeom prst="rect">
            <a:avLst/>
          </a:prstGeom>
        </p:spPr>
        <p:txBody>
          <a:bodyPr anchor="ctr">
            <a:normAutofit/>
          </a:bodyPr>
          <a:lstStyle>
            <a:lvl1pPr>
              <a:defRPr sz="1800" cap="all" baseline="0">
                <a:solidFill>
                  <a:schemeClr val="bg1"/>
                </a:solidFill>
                <a:latin typeface="Calibri" panose="020F0502020204030204" pitchFamily="34" charset="0"/>
                <a:ea typeface="Calibri" panose="020F0502020204030204" pitchFamily="34" charset="0"/>
                <a:cs typeface="Arial" charset="0"/>
              </a:defRPr>
            </a:lvl1pPr>
          </a:lstStyle>
          <a:p>
            <a:r>
              <a:rPr lang="ru-RU" dirty="0"/>
              <a:t>Название слайда</a:t>
            </a:r>
            <a:endParaRPr lang="en-US" dirty="0"/>
          </a:p>
        </p:txBody>
      </p:sp>
      <p:sp>
        <p:nvSpPr>
          <p:cNvPr id="3" name="Нижний колонтитул 2"/>
          <p:cNvSpPr>
            <a:spLocks noGrp="1"/>
          </p:cNvSpPr>
          <p:nvPr>
            <p:ph type="ftr" sz="quarter" idx="10"/>
          </p:nvPr>
        </p:nvSpPr>
        <p:spPr/>
        <p:txBody>
          <a:bodyPr/>
          <a:lstStyle>
            <a:lvl1pPr>
              <a:defRPr/>
            </a:lvl1pPr>
          </a:lstStyle>
          <a:p>
            <a:r>
              <a:rPr lang="ru-RU" dirty="0" smtClean="0"/>
              <a:t>Название презентации</a:t>
            </a:r>
            <a:endParaRPr lang="ru-RU" dirty="0"/>
          </a:p>
        </p:txBody>
      </p:sp>
      <p:sp>
        <p:nvSpPr>
          <p:cNvPr id="5" name="Номер слайда 4"/>
          <p:cNvSpPr>
            <a:spLocks noGrp="1"/>
          </p:cNvSpPr>
          <p:nvPr>
            <p:ph type="sldNum" sz="quarter" idx="11"/>
          </p:nvPr>
        </p:nvSpPr>
        <p:spPr/>
        <p:txBody>
          <a:bodyPr/>
          <a:lstStyle>
            <a:lvl1pPr>
              <a:defRPr/>
            </a:lvl1pPr>
          </a:lstStyle>
          <a:p>
            <a:fld id="{26E6542A-CDDE-0A4D-9BEA-1CDB85DF59E6}" type="slidenum">
              <a:rPr lang="en-US" smtClean="0"/>
              <a:pPr/>
              <a:t>‹#›</a:t>
            </a:fld>
            <a:endParaRPr lang="en-US" dirty="0"/>
          </a:p>
        </p:txBody>
      </p:sp>
    </p:spTree>
    <p:extLst>
      <p:ext uri="{BB962C8B-B14F-4D97-AF65-F5344CB8AC3E}">
        <p14:creationId xmlns:p14="http://schemas.microsoft.com/office/powerpoint/2010/main" val="30575910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Фото на весь слайд">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9144000" cy="6858000"/>
          </a:xfrm>
          <a:prstGeom prst="rect">
            <a:avLst/>
          </a:prstGeom>
          <a:pattFill prst="wdUpDiag">
            <a:fgClr>
              <a:schemeClr val="accent6">
                <a:lumMod val="20000"/>
                <a:lumOff val="80000"/>
              </a:schemeClr>
            </a:fgClr>
            <a:bgClr>
              <a:srgbClr val="FFFFFF"/>
            </a:bgClr>
          </a:patt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1503621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Обложка зеленая с цветным гербом">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51209" y="3785100"/>
            <a:ext cx="8772212" cy="987400"/>
          </a:xfrm>
          <a:prstGeom prst="rect">
            <a:avLst/>
          </a:prstGeom>
          <a:noFill/>
        </p:spPr>
        <p:txBody>
          <a:bodyPr anchor="t" anchorCtr="0"/>
          <a:lstStyle>
            <a:lvl1pPr algn="l">
              <a:lnSpc>
                <a:spcPct val="110000"/>
              </a:lnSpc>
              <a:defRPr sz="3300" b="0" cap="all" spc="50" baseline="0">
                <a:solidFill>
                  <a:schemeClr val="bg2"/>
                </a:solidFill>
                <a:latin typeface="Calibri" panose="020F0502020204030204" pitchFamily="34" charset="0"/>
                <a:ea typeface="Calibri" panose="020F0502020204030204" pitchFamily="34" charset="0"/>
                <a:cs typeface="Arial" charset="0"/>
              </a:defRPr>
            </a:lvl1pPr>
          </a:lstStyle>
          <a:p>
            <a:r>
              <a:rPr lang="ru-RU" dirty="0"/>
              <a:t>НАЗВАНИЕ ПРЕЗЕНТАЦИИ</a:t>
            </a:r>
            <a:endParaRPr lang="en-US" dirty="0"/>
          </a:p>
        </p:txBody>
      </p:sp>
    </p:spTree>
    <p:extLst>
      <p:ext uri="{BB962C8B-B14F-4D97-AF65-F5344CB8AC3E}">
        <p14:creationId xmlns:p14="http://schemas.microsoft.com/office/powerpoint/2010/main" val="28938400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 фото = 3 тезиса">
    <p:spTree>
      <p:nvGrpSpPr>
        <p:cNvPr id="1" name=""/>
        <p:cNvGrpSpPr/>
        <p:nvPr/>
      </p:nvGrpSpPr>
      <p:grpSpPr>
        <a:xfrm>
          <a:off x="0" y="0"/>
          <a:ext cx="0" cy="0"/>
          <a:chOff x="0" y="0"/>
          <a:chExt cx="0" cy="0"/>
        </a:xfrm>
      </p:grpSpPr>
      <p:sp>
        <p:nvSpPr>
          <p:cNvPr id="6" name="Picture Placeholder 2"/>
          <p:cNvSpPr>
            <a:spLocks noGrp="1"/>
          </p:cNvSpPr>
          <p:nvPr>
            <p:ph type="pic" sz="quarter" idx="14"/>
          </p:nvPr>
        </p:nvSpPr>
        <p:spPr>
          <a:xfrm>
            <a:off x="0" y="3470704"/>
            <a:ext cx="3048000" cy="2971354"/>
          </a:xfrm>
          <a:prstGeom prst="rect">
            <a:avLst/>
          </a:prstGeom>
          <a:pattFill prst="wdUpDiag">
            <a:fgClr>
              <a:schemeClr val="accent6">
                <a:lumMod val="20000"/>
                <a:lumOff val="80000"/>
              </a:schemeClr>
            </a:fgClr>
            <a:bgClr>
              <a:srgbClr val="FFFFFF"/>
            </a:bgClr>
          </a:patt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
        <p:nvSpPr>
          <p:cNvPr id="7" name="Picture Placeholder 2"/>
          <p:cNvSpPr>
            <a:spLocks noGrp="1"/>
          </p:cNvSpPr>
          <p:nvPr>
            <p:ph type="pic" sz="quarter" idx="15"/>
          </p:nvPr>
        </p:nvSpPr>
        <p:spPr>
          <a:xfrm>
            <a:off x="3048000" y="3470704"/>
            <a:ext cx="3048000" cy="2971354"/>
          </a:xfrm>
          <a:prstGeom prst="rect">
            <a:avLst/>
          </a:prstGeom>
          <a:pattFill prst="wdUpDiag">
            <a:fgClr>
              <a:schemeClr val="accent6">
                <a:lumMod val="20000"/>
                <a:lumOff val="80000"/>
              </a:schemeClr>
            </a:fgClr>
            <a:bgClr>
              <a:srgbClr val="FFFFFF"/>
            </a:bgClr>
          </a:patt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
        <p:nvSpPr>
          <p:cNvPr id="8" name="Picture Placeholder 2"/>
          <p:cNvSpPr>
            <a:spLocks noGrp="1"/>
          </p:cNvSpPr>
          <p:nvPr>
            <p:ph type="pic" sz="quarter" idx="16"/>
          </p:nvPr>
        </p:nvSpPr>
        <p:spPr>
          <a:xfrm>
            <a:off x="6096000" y="3470704"/>
            <a:ext cx="3048000" cy="2971354"/>
          </a:xfrm>
          <a:prstGeom prst="rect">
            <a:avLst/>
          </a:prstGeom>
          <a:pattFill prst="wdUpDiag">
            <a:fgClr>
              <a:schemeClr val="accent6">
                <a:lumMod val="20000"/>
                <a:lumOff val="80000"/>
              </a:schemeClr>
            </a:fgClr>
            <a:bgClr>
              <a:srgbClr val="FFFFFF"/>
            </a:bgClr>
          </a:patt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
        <p:nvSpPr>
          <p:cNvPr id="10" name="Title 1"/>
          <p:cNvSpPr>
            <a:spLocks noGrp="1"/>
          </p:cNvSpPr>
          <p:nvPr>
            <p:ph type="title" hasCustomPrompt="1"/>
          </p:nvPr>
        </p:nvSpPr>
        <p:spPr>
          <a:xfrm>
            <a:off x="200660" y="1"/>
            <a:ext cx="7198946" cy="872061"/>
          </a:xfrm>
          <a:prstGeom prst="rect">
            <a:avLst/>
          </a:prstGeom>
        </p:spPr>
        <p:txBody>
          <a:bodyPr anchor="ctr"/>
          <a:lstStyle>
            <a:lvl1pPr>
              <a:defRPr sz="1750" cap="all" baseline="0">
                <a:solidFill>
                  <a:schemeClr val="bg1"/>
                </a:solidFill>
                <a:latin typeface="Calibri" panose="020F0502020204030204" pitchFamily="34" charset="0"/>
                <a:ea typeface="Calibri" panose="020F0502020204030204" pitchFamily="34" charset="0"/>
                <a:cs typeface="Arial" charset="0"/>
              </a:defRPr>
            </a:lvl1pPr>
          </a:lstStyle>
          <a:p>
            <a:r>
              <a:rPr lang="ru-RU" dirty="0"/>
              <a:t>Название слайда</a:t>
            </a:r>
            <a:endParaRPr lang="en-US" dirty="0"/>
          </a:p>
        </p:txBody>
      </p:sp>
      <p:sp>
        <p:nvSpPr>
          <p:cNvPr id="2" name="Нижний колонтитул 1"/>
          <p:cNvSpPr>
            <a:spLocks noGrp="1"/>
          </p:cNvSpPr>
          <p:nvPr>
            <p:ph type="ftr" sz="quarter" idx="17"/>
          </p:nvPr>
        </p:nvSpPr>
        <p:spPr/>
        <p:txBody>
          <a:bodyPr/>
          <a:lstStyle>
            <a:lvl1pPr>
              <a:defRPr/>
            </a:lvl1pPr>
          </a:lstStyle>
          <a:p>
            <a:r>
              <a:rPr lang="ru-RU" dirty="0" smtClean="0"/>
              <a:t>Название презентации</a:t>
            </a:r>
            <a:endParaRPr lang="ru-RU" dirty="0"/>
          </a:p>
        </p:txBody>
      </p:sp>
      <p:sp>
        <p:nvSpPr>
          <p:cNvPr id="3" name="Номер слайда 2"/>
          <p:cNvSpPr>
            <a:spLocks noGrp="1"/>
          </p:cNvSpPr>
          <p:nvPr>
            <p:ph type="sldNum" sz="quarter" idx="18"/>
          </p:nvPr>
        </p:nvSpPr>
        <p:spPr/>
        <p:txBody>
          <a:bodyPr/>
          <a:lstStyle>
            <a:lvl1pPr>
              <a:defRPr/>
            </a:lvl1pPr>
          </a:lstStyle>
          <a:p>
            <a:fld id="{26E6542A-CDDE-0A4D-9BEA-1CDB85DF59E6}" type="slidenum">
              <a:rPr lang="en-US" smtClean="0"/>
              <a:pPr/>
              <a:t>‹#›</a:t>
            </a:fld>
            <a:endParaRPr lang="en-US" dirty="0"/>
          </a:p>
        </p:txBody>
      </p:sp>
    </p:spTree>
    <p:extLst>
      <p:ext uri="{BB962C8B-B14F-4D97-AF65-F5344CB8AC3E}">
        <p14:creationId xmlns:p14="http://schemas.microsoft.com/office/powerpoint/2010/main" val="24057467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dirty="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5" name="Footer Placeholder 4"/>
          <p:cNvSpPr>
            <a:spLocks noGrp="1"/>
          </p:cNvSpPr>
          <p:nvPr>
            <p:ph type="ftr" sz="quarter" idx="3"/>
          </p:nvPr>
        </p:nvSpPr>
        <p:spPr>
          <a:xfrm>
            <a:off x="579882" y="6602731"/>
            <a:ext cx="4638294" cy="255270"/>
          </a:xfrm>
          <a:prstGeom prst="rect">
            <a:avLst/>
          </a:prstGeom>
        </p:spPr>
        <p:txBody>
          <a:bodyPr vert="horz" lIns="91440" tIns="45720" rIns="91440" bIns="45720" rtlCol="0" anchor="ctr"/>
          <a:lstStyle>
            <a:lvl1pPr algn="l">
              <a:defRPr sz="800" cap="all" baseline="0">
                <a:solidFill>
                  <a:schemeClr val="tx1">
                    <a:tint val="75000"/>
                  </a:schemeClr>
                </a:solidFill>
                <a:latin typeface="Calibri" panose="020F0502020204030204" pitchFamily="34" charset="0"/>
                <a:cs typeface="Arial" panose="020B0604020202020204" pitchFamily="34" charset="0"/>
              </a:defRPr>
            </a:lvl1pPr>
          </a:lstStyle>
          <a:p>
            <a:r>
              <a:rPr lang="ru-RU" dirty="0" smtClean="0"/>
              <a:t>Название презентации</a:t>
            </a:r>
            <a:endParaRPr lang="ru-RU" dirty="0"/>
          </a:p>
        </p:txBody>
      </p:sp>
      <p:sp>
        <p:nvSpPr>
          <p:cNvPr id="6" name="Slide Number Placeholder 5"/>
          <p:cNvSpPr>
            <a:spLocks noGrp="1"/>
          </p:cNvSpPr>
          <p:nvPr>
            <p:ph type="sldNum" sz="quarter" idx="4"/>
          </p:nvPr>
        </p:nvSpPr>
        <p:spPr>
          <a:xfrm>
            <a:off x="175260" y="6602730"/>
            <a:ext cx="632460" cy="255270"/>
          </a:xfrm>
          <a:prstGeom prst="rect">
            <a:avLst/>
          </a:prstGeom>
        </p:spPr>
        <p:txBody>
          <a:bodyPr vert="horz" lIns="91440" tIns="45720" rIns="91440" bIns="45720" rtlCol="0" anchor="ctr"/>
          <a:lstStyle>
            <a:lvl1pPr algn="l">
              <a:defRPr sz="800">
                <a:solidFill>
                  <a:schemeClr val="tx1">
                    <a:tint val="75000"/>
                  </a:schemeClr>
                </a:solidFill>
                <a:latin typeface="Calibri" panose="020F0502020204030204" pitchFamily="34" charset="0"/>
                <a:cs typeface="Arial" panose="020B0604020202020204" pitchFamily="34" charset="0"/>
              </a:defRPr>
            </a:lvl1pPr>
          </a:lstStyle>
          <a:p>
            <a:fld id="{26E6542A-CDDE-0A4D-9BEA-1CDB85DF59E6}" type="slidenum">
              <a:rPr lang="en-US" smtClean="0"/>
              <a:pPr/>
              <a:t>‹#›</a:t>
            </a:fld>
            <a:endParaRPr lang="en-US" dirty="0"/>
          </a:p>
        </p:txBody>
      </p:sp>
    </p:spTree>
    <p:extLst>
      <p:ext uri="{BB962C8B-B14F-4D97-AF65-F5344CB8AC3E}">
        <p14:creationId xmlns:p14="http://schemas.microsoft.com/office/powerpoint/2010/main" val="2442387487"/>
      </p:ext>
    </p:extLst>
  </p:cSld>
  <p:clrMap bg1="lt1" tx1="dk1" bg2="lt2" tx2="dk2" accent1="accent1" accent2="accent2" accent3="accent3" accent4="accent4" accent5="accent5" accent6="accent6" hlink="hlink" folHlink="folHlink"/>
  <p:sldLayoutIdLst>
    <p:sldLayoutId id="2147484619" r:id="rId1"/>
    <p:sldLayoutId id="2147484467" r:id="rId2"/>
    <p:sldLayoutId id="2147484620" r:id="rId3"/>
    <p:sldLayoutId id="2147484621" r:id="rId4"/>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Calibri" panose="020F050202020403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panose="020F050202020403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panose="020F050202020403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5550" y="2703721"/>
            <a:ext cx="8772212" cy="987400"/>
          </a:xfrm>
          <a:prstGeom prst="rect">
            <a:avLst/>
          </a:prstGeom>
        </p:spPr>
        <p:txBody>
          <a:bodyPr>
            <a:normAutofit fontScale="90000"/>
          </a:bodyPr>
          <a:lstStyle/>
          <a:p>
            <a:r>
              <a:rPr lang="ru-RU" dirty="0"/>
              <a:t>Порядок проведения таможенной проверки и оформление её </a:t>
            </a:r>
            <a:r>
              <a:rPr lang="ru-RU" dirty="0" smtClean="0"/>
              <a:t>результатов</a:t>
            </a:r>
            <a:br>
              <a:rPr lang="ru-RU" dirty="0" smtClean="0"/>
            </a:br>
            <a:r>
              <a:rPr lang="ru-RU" dirty="0" smtClean="0"/>
              <a:t> </a:t>
            </a:r>
            <a:br>
              <a:rPr lang="ru-RU" dirty="0" smtClean="0"/>
            </a:br>
            <a:r>
              <a:rPr lang="ru-RU" sz="2200" dirty="0" smtClean="0"/>
              <a:t>выступающий: </a:t>
            </a:r>
            <a:br>
              <a:rPr lang="ru-RU" sz="2200" dirty="0" smtClean="0"/>
            </a:br>
            <a:r>
              <a:rPr lang="ru-RU" sz="2200" dirty="0" smtClean="0"/>
              <a:t>Заместитель начальника службы таможенного контроля после выпуска товаров уральского таможенного управления-начальник Отдела проверок после выпуска товаров и деятельности лиц Виктор Владимирович Аманов </a:t>
            </a:r>
            <a:endParaRPr lang="en-US" sz="2200" dirty="0"/>
          </a:p>
        </p:txBody>
      </p:sp>
    </p:spTree>
    <p:extLst>
      <p:ext uri="{BB962C8B-B14F-4D97-AF65-F5344CB8AC3E}">
        <p14:creationId xmlns:p14="http://schemas.microsoft.com/office/powerpoint/2010/main" val="41470871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a:t>Сроки принятия решений в сфере таможенного дела </a:t>
            </a:r>
          </a:p>
        </p:txBody>
      </p:sp>
      <p:sp>
        <p:nvSpPr>
          <p:cNvPr id="3" name="Нижний колонтитул 2"/>
          <p:cNvSpPr>
            <a:spLocks noGrp="1"/>
          </p:cNvSpPr>
          <p:nvPr>
            <p:ph type="ftr" sz="quarter" idx="10"/>
          </p:nvPr>
        </p:nvSpPr>
        <p:spPr>
          <a:xfrm>
            <a:off x="579881" y="6602731"/>
            <a:ext cx="5122649" cy="255270"/>
          </a:xfrm>
        </p:spPr>
        <p:txBody>
          <a:bodyPr/>
          <a:lstStyle/>
          <a:p>
            <a:r>
              <a:rPr lang="ru-RU" dirty="0" smtClean="0"/>
              <a:t>Выступление заместителя начальника СТКПВТ управления – начальника ОППВТиДЛ В.В. Аманова</a:t>
            </a:r>
            <a:endParaRPr lang="ru-RU" dirty="0"/>
          </a:p>
        </p:txBody>
      </p:sp>
      <p:sp>
        <p:nvSpPr>
          <p:cNvPr id="22" name="Slide Number Placeholder 21"/>
          <p:cNvSpPr>
            <a:spLocks noGrp="1"/>
          </p:cNvSpPr>
          <p:nvPr>
            <p:ph type="sldNum" sz="quarter" idx="11"/>
          </p:nvPr>
        </p:nvSpPr>
        <p:spPr/>
        <p:txBody>
          <a:bodyPr/>
          <a:lstStyle/>
          <a:p>
            <a:fld id="{26E6542A-CDDE-0A4D-9BEA-1CDB85DF59E6}" type="slidenum">
              <a:rPr lang="en-US" smtClean="0"/>
              <a:pPr/>
              <a:t>10</a:t>
            </a:fld>
            <a:endParaRPr lang="en-US" dirty="0"/>
          </a:p>
        </p:txBody>
      </p:sp>
      <p:sp>
        <p:nvSpPr>
          <p:cNvPr id="8" name="TextBox 7"/>
          <p:cNvSpPr txBox="1"/>
          <p:nvPr/>
        </p:nvSpPr>
        <p:spPr>
          <a:xfrm>
            <a:off x="8092866" y="264086"/>
            <a:ext cx="1051133" cy="584775"/>
          </a:xfrm>
          <a:prstGeom prst="rect">
            <a:avLst/>
          </a:prstGeom>
          <a:solidFill>
            <a:schemeClr val="bg1"/>
          </a:solidFill>
        </p:spPr>
        <p:txBody>
          <a:bodyPr wrap="square" rtlCol="0">
            <a:spAutoFit/>
          </a:bodyPr>
          <a:lstStyle/>
          <a:p>
            <a:r>
              <a:rPr lang="ru-RU" sz="3200" b="1" dirty="0" smtClean="0">
                <a:solidFill>
                  <a:schemeClr val="accent3"/>
                </a:solidFill>
                <a:latin typeface="Calibri" pitchFamily="34" charset="0"/>
                <a:cs typeface="Calibri" pitchFamily="34" charset="0"/>
              </a:rPr>
              <a:t>УТУ</a:t>
            </a:r>
            <a:endParaRPr lang="ru-RU" sz="3200" b="1" dirty="0">
              <a:solidFill>
                <a:schemeClr val="accent3"/>
              </a:solidFill>
              <a:latin typeface="Calibri" pitchFamily="34" charset="0"/>
              <a:cs typeface="Calibri" pitchFamily="34" charset="0"/>
            </a:endParaRPr>
          </a:p>
        </p:txBody>
      </p:sp>
      <p:sp>
        <p:nvSpPr>
          <p:cNvPr id="2" name="Прямоугольник 1"/>
          <p:cNvSpPr/>
          <p:nvPr/>
        </p:nvSpPr>
        <p:spPr>
          <a:xfrm>
            <a:off x="523276" y="1780847"/>
            <a:ext cx="8280000" cy="4216539"/>
          </a:xfrm>
          <a:prstGeom prst="rect">
            <a:avLst/>
          </a:prstGeom>
        </p:spPr>
        <p:txBody>
          <a:bodyPr wrap="square">
            <a:spAutoFit/>
          </a:bodyPr>
          <a:lstStyle/>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в </a:t>
            </a:r>
            <a:r>
              <a:rPr lang="ru-RU" sz="1400" dirty="0">
                <a:latin typeface="Calibri" pitchFamily="34" charset="0"/>
                <a:cs typeface="Calibri" pitchFamily="34" charset="0"/>
              </a:rPr>
              <a:t>течение пятнадцати рабочих дней со дня истечения сроков поступления возражений по акту таможенной проверки, установленных частями 24 и 26 настоящей статьи, - в случае, если заключение по возражениям по акту таможенной проверки не должно составляться, в том числе в соответствии с частью 23 настоящей </a:t>
            </a:r>
            <a:r>
              <a:rPr lang="ru-RU" sz="1400" dirty="0" smtClean="0">
                <a:latin typeface="Calibri" pitchFamily="34" charset="0"/>
                <a:cs typeface="Calibri" pitchFamily="34" charset="0"/>
              </a:rPr>
              <a:t>статьи</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в </a:t>
            </a:r>
            <a:r>
              <a:rPr lang="ru-RU" sz="1400" dirty="0">
                <a:latin typeface="Calibri" pitchFamily="34" charset="0"/>
                <a:cs typeface="Calibri" pitchFamily="34" charset="0"/>
              </a:rPr>
              <a:t>течение пятнадцати рабочих дней со дня поступления возражений по акту таможенной проверки - в случае их представления проверяемым лицом нарочным после истечения срока поступления возражений по акту таможенной проверки при их представлении проверяемым лицом нарочным, установленного частью 25 настоящей статьи, но до истечения срока поступления возражений по акту таможенной проверки при их направлении заказным почтовым отправлением, установленного частью 24 настоящей </a:t>
            </a:r>
            <a:r>
              <a:rPr lang="ru-RU" sz="1400" dirty="0" smtClean="0">
                <a:latin typeface="Calibri" pitchFamily="34" charset="0"/>
                <a:cs typeface="Calibri" pitchFamily="34" charset="0"/>
              </a:rPr>
              <a:t>статьи</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в </a:t>
            </a:r>
            <a:r>
              <a:rPr lang="ru-RU" sz="1400" dirty="0">
                <a:latin typeface="Calibri" pitchFamily="34" charset="0"/>
                <a:cs typeface="Calibri" pitchFamily="34" charset="0"/>
              </a:rPr>
              <a:t>течение пятнадцати рабочих дней со дня вручения (направления) проверяемому лицу или его представителю заключения по возражениям по акту таможенной проверки - в случае, если такое заключение </a:t>
            </a:r>
            <a:r>
              <a:rPr lang="ru-RU" sz="1400" dirty="0" smtClean="0">
                <a:latin typeface="Calibri" pitchFamily="34" charset="0"/>
                <a:cs typeface="Calibri" pitchFamily="34" charset="0"/>
              </a:rPr>
              <a:t>составлялось</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в </a:t>
            </a:r>
            <a:r>
              <a:rPr lang="ru-RU" sz="1400" dirty="0">
                <a:latin typeface="Calibri" pitchFamily="34" charset="0"/>
                <a:cs typeface="Calibri" pitchFamily="34" charset="0"/>
              </a:rPr>
              <a:t>течение пятнадцати рабочих дней со дня получения от проверяемого лица информации (в письменном виде либо в виде электронного документа) об отсутствии возражений по акту таможенной проверки, если такая информация поступила до дня истечения срока поступления возражений по акту таможенной </a:t>
            </a:r>
            <a:r>
              <a:rPr lang="ru-RU" sz="1400" dirty="0" smtClean="0">
                <a:latin typeface="Calibri" pitchFamily="34" charset="0"/>
                <a:cs typeface="Calibri" pitchFamily="34" charset="0"/>
              </a:rPr>
              <a:t>проверки</a:t>
            </a:r>
            <a:endParaRPr lang="ru-RU" sz="1400" dirty="0">
              <a:latin typeface="Calibri" pitchFamily="34" charset="0"/>
              <a:cs typeface="Calibri" pitchFamily="34" charset="0"/>
            </a:endParaRPr>
          </a:p>
        </p:txBody>
      </p:sp>
      <p:sp>
        <p:nvSpPr>
          <p:cNvPr id="7" name="Прямоугольник 6"/>
          <p:cNvSpPr/>
          <p:nvPr/>
        </p:nvSpPr>
        <p:spPr>
          <a:xfrm>
            <a:off x="498337" y="1147461"/>
            <a:ext cx="5806866" cy="369332"/>
          </a:xfrm>
          <a:prstGeom prst="rect">
            <a:avLst/>
          </a:prstGeom>
        </p:spPr>
        <p:txBody>
          <a:bodyPr wrap="square">
            <a:spAutoFit/>
          </a:bodyPr>
          <a:lstStyle/>
          <a:p>
            <a:r>
              <a:rPr lang="ru-RU" b="1" dirty="0" smtClean="0">
                <a:solidFill>
                  <a:schemeClr val="accent4"/>
                </a:solidFill>
                <a:latin typeface="Calibri" pitchFamily="34" charset="0"/>
                <a:cs typeface="Calibri" pitchFamily="34" charset="0"/>
              </a:rPr>
              <a:t>Статья 237 Федерального </a:t>
            </a:r>
            <a:r>
              <a:rPr lang="ru-RU" b="1" dirty="0">
                <a:solidFill>
                  <a:schemeClr val="accent4"/>
                </a:solidFill>
                <a:latin typeface="Calibri" pitchFamily="34" charset="0"/>
                <a:cs typeface="Calibri" pitchFamily="34" charset="0"/>
              </a:rPr>
              <a:t>закона  №289-ФЗ:</a:t>
            </a:r>
          </a:p>
        </p:txBody>
      </p:sp>
    </p:spTree>
    <p:extLst>
      <p:ext uri="{BB962C8B-B14F-4D97-AF65-F5344CB8AC3E}">
        <p14:creationId xmlns:p14="http://schemas.microsoft.com/office/powerpoint/2010/main" val="22874544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5550" y="2703721"/>
            <a:ext cx="8772212" cy="987400"/>
          </a:xfrm>
          <a:prstGeom prst="rect">
            <a:avLst/>
          </a:prstGeom>
        </p:spPr>
        <p:txBody>
          <a:bodyPr>
            <a:normAutofit fontScale="90000"/>
          </a:bodyPr>
          <a:lstStyle/>
          <a:p>
            <a:r>
              <a:rPr lang="ru-RU" dirty="0"/>
              <a:t>Порядок проведения таможенной проверки и оформление её </a:t>
            </a:r>
            <a:r>
              <a:rPr lang="ru-RU" dirty="0" smtClean="0"/>
              <a:t>результатов</a:t>
            </a:r>
            <a:br>
              <a:rPr lang="ru-RU" dirty="0" smtClean="0"/>
            </a:br>
            <a:r>
              <a:rPr lang="ru-RU" dirty="0" smtClean="0"/>
              <a:t> </a:t>
            </a:r>
            <a:br>
              <a:rPr lang="ru-RU" dirty="0" smtClean="0"/>
            </a:br>
            <a:r>
              <a:rPr lang="ru-RU" sz="2200" dirty="0" smtClean="0"/>
              <a:t>выступающий</a:t>
            </a:r>
            <a:r>
              <a:rPr lang="ru-RU" sz="2200" dirty="0"/>
              <a:t>: </a:t>
            </a:r>
            <a:br>
              <a:rPr lang="ru-RU" sz="2200" dirty="0"/>
            </a:br>
            <a:r>
              <a:rPr lang="ru-RU" sz="2200" dirty="0"/>
              <a:t>Заместитель начальника службы таможенного контроля после выпуска товаров уральского таможенного управления-начальник Отдела проверок после выпуска товаров и деятельности лиц Виктор Владимирович Аманов</a:t>
            </a:r>
            <a:endParaRPr lang="en-US" sz="2200" dirty="0"/>
          </a:p>
        </p:txBody>
      </p:sp>
    </p:spTree>
    <p:extLst>
      <p:ext uri="{BB962C8B-B14F-4D97-AF65-F5344CB8AC3E}">
        <p14:creationId xmlns:p14="http://schemas.microsoft.com/office/powerpoint/2010/main" val="21472429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ect">
            <a:avLst/>
          </a:prstGeom>
        </p:spPr>
        <p:txBody>
          <a:bodyPr/>
          <a:lstStyle/>
          <a:p>
            <a:r>
              <a:rPr lang="ru-RU" dirty="0" smtClean="0"/>
              <a:t>Проведение таможенного контроля</a:t>
            </a:r>
            <a:endParaRPr lang="en-US" dirty="0"/>
          </a:p>
        </p:txBody>
      </p:sp>
      <p:sp>
        <p:nvSpPr>
          <p:cNvPr id="3" name="Нижний колонтитул 2"/>
          <p:cNvSpPr>
            <a:spLocks noGrp="1"/>
          </p:cNvSpPr>
          <p:nvPr>
            <p:ph type="ftr" sz="quarter" idx="17"/>
          </p:nvPr>
        </p:nvSpPr>
        <p:spPr>
          <a:xfrm>
            <a:off x="579881" y="6602731"/>
            <a:ext cx="4989645" cy="255270"/>
          </a:xfrm>
        </p:spPr>
        <p:txBody>
          <a:bodyPr/>
          <a:lstStyle/>
          <a:p>
            <a:r>
              <a:rPr lang="ru-RU" dirty="0"/>
              <a:t>Выступление заместителя начальника СТКПВТ управления – начальника ОППВТиДЛ В.В. Аманова</a:t>
            </a:r>
          </a:p>
        </p:txBody>
      </p:sp>
      <p:sp>
        <p:nvSpPr>
          <p:cNvPr id="19" name="Slide Number Placeholder 18"/>
          <p:cNvSpPr>
            <a:spLocks noGrp="1"/>
          </p:cNvSpPr>
          <p:nvPr>
            <p:ph type="sldNum" sz="quarter" idx="18"/>
          </p:nvPr>
        </p:nvSpPr>
        <p:spPr/>
        <p:txBody>
          <a:bodyPr/>
          <a:lstStyle/>
          <a:p>
            <a:fld id="{26E6542A-CDDE-0A4D-9BEA-1CDB85DF59E6}" type="slidenum">
              <a:rPr lang="en-US" smtClean="0"/>
              <a:pPr/>
              <a:t>2</a:t>
            </a:fld>
            <a:endParaRPr lang="en-US" dirty="0"/>
          </a:p>
        </p:txBody>
      </p:sp>
      <p:grpSp>
        <p:nvGrpSpPr>
          <p:cNvPr id="38" name="Группа 37"/>
          <p:cNvGrpSpPr/>
          <p:nvPr/>
        </p:nvGrpSpPr>
        <p:grpSpPr>
          <a:xfrm>
            <a:off x="4485541" y="1570865"/>
            <a:ext cx="170178" cy="151982"/>
            <a:chOff x="10687254" y="6099755"/>
            <a:chExt cx="1007374" cy="899663"/>
          </a:xfrm>
        </p:grpSpPr>
        <p:sp>
          <p:nvSpPr>
            <p:cNvPr id="39" name="Полилиния 38">
              <a:extLst>
                <a:ext uri="{FF2B5EF4-FFF2-40B4-BE49-F238E27FC236}">
                  <a16:creationId xmlns:a16="http://schemas.microsoft.com/office/drawing/2014/main" xmlns="" id="{E26F7E40-DFC0-9047-B65F-A3B150DF1179}"/>
                </a:ext>
              </a:extLst>
            </p:cNvPr>
            <p:cNvSpPr/>
            <p:nvPr/>
          </p:nvSpPr>
          <p:spPr>
            <a:xfrm>
              <a:off x="10687254" y="6099755"/>
              <a:ext cx="644788" cy="644649"/>
            </a:xfrm>
            <a:custGeom>
              <a:avLst/>
              <a:gdLst>
                <a:gd name="connsiteX0" fmla="*/ 462580 w 1394456"/>
                <a:gd name="connsiteY0" fmla="*/ 1353587 h 1394154"/>
                <a:gd name="connsiteX1" fmla="*/ 40870 w 1394456"/>
                <a:gd name="connsiteY1" fmla="*/ 462580 h 1394154"/>
                <a:gd name="connsiteX2" fmla="*/ 931877 w 1394456"/>
                <a:gd name="connsiteY2" fmla="*/ 40870 h 1394154"/>
                <a:gd name="connsiteX3" fmla="*/ 1353587 w 1394456"/>
                <a:gd name="connsiteY3" fmla="*/ 931877 h 1394154"/>
                <a:gd name="connsiteX4" fmla="*/ 1051892 w 1394456"/>
                <a:gd name="connsiteY4" fmla="*/ 1297294 h 1394154"/>
                <a:gd name="connsiteX5" fmla="*/ 908160 w 1394456"/>
                <a:gd name="connsiteY5" fmla="*/ 1361492 h 1394154"/>
                <a:gd name="connsiteX6" fmla="*/ 462580 w 1394456"/>
                <a:gd name="connsiteY6" fmla="*/ 1353587 h 139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4456" h="1394154">
                  <a:moveTo>
                    <a:pt x="462580" y="1353587"/>
                  </a:moveTo>
                  <a:cubicBezTo>
                    <a:pt x="100087" y="1223999"/>
                    <a:pt x="-88718" y="825082"/>
                    <a:pt x="40870" y="462580"/>
                  </a:cubicBezTo>
                  <a:cubicBezTo>
                    <a:pt x="170458" y="100087"/>
                    <a:pt x="569374" y="-88717"/>
                    <a:pt x="931877" y="40870"/>
                  </a:cubicBezTo>
                  <a:cubicBezTo>
                    <a:pt x="1294370" y="170467"/>
                    <a:pt x="1483174" y="569384"/>
                    <a:pt x="1353587" y="931877"/>
                  </a:cubicBezTo>
                  <a:cubicBezTo>
                    <a:pt x="1298780" y="1085182"/>
                    <a:pt x="1192043" y="1214455"/>
                    <a:pt x="1051892" y="1297294"/>
                  </a:cubicBezTo>
                  <a:cubicBezTo>
                    <a:pt x="1006619" y="1324164"/>
                    <a:pt x="958385" y="1345710"/>
                    <a:pt x="908160" y="1361492"/>
                  </a:cubicBezTo>
                  <a:cubicBezTo>
                    <a:pt x="762760" y="1407603"/>
                    <a:pt x="606255" y="1404822"/>
                    <a:pt x="462580" y="1353587"/>
                  </a:cubicBezTo>
                  <a:close/>
                </a:path>
              </a:pathLst>
            </a:custGeom>
            <a:noFill/>
            <a:ln w="12700" cap="rnd">
              <a:solidFill>
                <a:schemeClr val="bg2"/>
              </a:solidFill>
              <a:prstDash val="solid"/>
              <a:miter/>
            </a:ln>
          </p:spPr>
          <p:txBody>
            <a:bodyPr rtlCol="0" anchor="ct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sz="900" dirty="0">
                <a:latin typeface="Calibri" panose="020F0502020204030204" pitchFamily="34" charset="0"/>
              </a:endParaRPr>
            </a:p>
          </p:txBody>
        </p:sp>
        <p:sp>
          <p:nvSpPr>
            <p:cNvPr id="41" name="Полилиния 40">
              <a:extLst>
                <a:ext uri="{FF2B5EF4-FFF2-40B4-BE49-F238E27FC236}">
                  <a16:creationId xmlns:a16="http://schemas.microsoft.com/office/drawing/2014/main" xmlns="" id="{9198D736-1265-7C42-B739-AF5A409DDAE3}"/>
                </a:ext>
              </a:extLst>
            </p:cNvPr>
            <p:cNvSpPr/>
            <p:nvPr/>
          </p:nvSpPr>
          <p:spPr>
            <a:xfrm>
              <a:off x="11259527" y="6619502"/>
              <a:ext cx="435101" cy="379916"/>
            </a:xfrm>
            <a:custGeom>
              <a:avLst/>
              <a:gdLst>
                <a:gd name="connsiteX0" fmla="*/ 138684 w 940976"/>
                <a:gd name="connsiteY0" fmla="*/ 0 h 821628"/>
                <a:gd name="connsiteX1" fmla="*/ 647890 w 940976"/>
                <a:gd name="connsiteY1" fmla="*/ 420814 h 821628"/>
                <a:gd name="connsiteX2" fmla="*/ 766953 w 940976"/>
                <a:gd name="connsiteY2" fmla="*/ 518827 h 821628"/>
                <a:gd name="connsiteX3" fmla="*/ 901637 w 940976"/>
                <a:gd name="connsiteY3" fmla="*/ 630174 h 821628"/>
                <a:gd name="connsiteX4" fmla="*/ 916305 w 940976"/>
                <a:gd name="connsiteY4" fmla="*/ 782288 h 821628"/>
                <a:gd name="connsiteX5" fmla="*/ 764191 w 940976"/>
                <a:gd name="connsiteY5" fmla="*/ 796957 h 821628"/>
                <a:gd name="connsiteX6" fmla="*/ 629507 w 940976"/>
                <a:gd name="connsiteY6" fmla="*/ 685514 h 821628"/>
                <a:gd name="connsiteX7" fmla="*/ 629507 w 940976"/>
                <a:gd name="connsiteY7" fmla="*/ 685514 h 821628"/>
                <a:gd name="connsiteX8" fmla="*/ 510445 w 940976"/>
                <a:gd name="connsiteY8" fmla="*/ 587216 h 821628"/>
                <a:gd name="connsiteX9" fmla="*/ 0 w 940976"/>
                <a:gd name="connsiteY9" fmla="*/ 165449 h 82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976" h="821628">
                  <a:moveTo>
                    <a:pt x="138684" y="0"/>
                  </a:moveTo>
                  <a:lnTo>
                    <a:pt x="647890" y="420814"/>
                  </a:lnTo>
                  <a:lnTo>
                    <a:pt x="766953" y="518827"/>
                  </a:lnTo>
                  <a:lnTo>
                    <a:pt x="901637" y="630174"/>
                  </a:lnTo>
                  <a:cubicBezTo>
                    <a:pt x="947690" y="668131"/>
                    <a:pt x="954262" y="736235"/>
                    <a:pt x="916305" y="782288"/>
                  </a:cubicBezTo>
                  <a:cubicBezTo>
                    <a:pt x="878348" y="828342"/>
                    <a:pt x="810244" y="834914"/>
                    <a:pt x="764191" y="796957"/>
                  </a:cubicBezTo>
                  <a:lnTo>
                    <a:pt x="629507" y="685514"/>
                  </a:lnTo>
                  <a:lnTo>
                    <a:pt x="629507" y="685514"/>
                  </a:lnTo>
                  <a:lnTo>
                    <a:pt x="510445" y="587216"/>
                  </a:lnTo>
                  <a:lnTo>
                    <a:pt x="0" y="165449"/>
                  </a:lnTo>
                </a:path>
              </a:pathLst>
            </a:custGeom>
            <a:noFill/>
            <a:ln w="12700" cap="rnd">
              <a:solidFill>
                <a:schemeClr val="bg2"/>
              </a:solidFill>
              <a:prstDash val="solid"/>
              <a:miter/>
            </a:ln>
          </p:spPr>
          <p:txBody>
            <a:bodyPr rtlCol="0" anchor="ct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sz="900" dirty="0">
                <a:latin typeface="Calibri" panose="020F0502020204030204" pitchFamily="34" charset="0"/>
              </a:endParaRPr>
            </a:p>
          </p:txBody>
        </p:sp>
        <p:sp>
          <p:nvSpPr>
            <p:cNvPr id="42" name="Полилиния 41">
              <a:extLst>
                <a:ext uri="{FF2B5EF4-FFF2-40B4-BE49-F238E27FC236}">
                  <a16:creationId xmlns:a16="http://schemas.microsoft.com/office/drawing/2014/main" xmlns="" id="{54810C2B-EAA2-C04D-AF6C-37116502CA8B}"/>
                </a:ext>
              </a:extLst>
            </p:cNvPr>
            <p:cNvSpPr/>
            <p:nvPr/>
          </p:nvSpPr>
          <p:spPr>
            <a:xfrm>
              <a:off x="11495553" y="6814084"/>
              <a:ext cx="63554" cy="77119"/>
            </a:xfrm>
            <a:custGeom>
              <a:avLst/>
              <a:gdLst>
                <a:gd name="connsiteX0" fmla="*/ 0 w 137445"/>
                <a:gd name="connsiteY0" fmla="*/ 166783 h 166782"/>
                <a:gd name="connsiteX1" fmla="*/ 137446 w 137445"/>
                <a:gd name="connsiteY1" fmla="*/ 0 h 166782"/>
              </a:gdLst>
              <a:ahLst/>
              <a:cxnLst>
                <a:cxn ang="0">
                  <a:pos x="connsiteX0" y="connsiteY0"/>
                </a:cxn>
                <a:cxn ang="0">
                  <a:pos x="connsiteX1" y="connsiteY1"/>
                </a:cxn>
              </a:cxnLst>
              <a:rect l="l" t="t" r="r" b="b"/>
              <a:pathLst>
                <a:path w="137445" h="166782">
                  <a:moveTo>
                    <a:pt x="0" y="166783"/>
                  </a:moveTo>
                  <a:lnTo>
                    <a:pt x="137446" y="0"/>
                  </a:lnTo>
                </a:path>
              </a:pathLst>
            </a:custGeom>
            <a:ln w="12700" cap="rnd">
              <a:solidFill>
                <a:schemeClr val="bg2"/>
              </a:solidFill>
              <a:prstDash val="solid"/>
              <a:miter/>
            </a:ln>
          </p:spPr>
          <p:txBody>
            <a:bodyPr rtlCol="0" anchor="ct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sz="900" dirty="0">
                <a:latin typeface="Calibri" panose="020F0502020204030204" pitchFamily="34" charset="0"/>
              </a:endParaRPr>
            </a:p>
          </p:txBody>
        </p:sp>
        <p:sp>
          <p:nvSpPr>
            <p:cNvPr id="43" name="Полилиния 42">
              <a:extLst>
                <a:ext uri="{FF2B5EF4-FFF2-40B4-BE49-F238E27FC236}">
                  <a16:creationId xmlns:a16="http://schemas.microsoft.com/office/drawing/2014/main" xmlns="" id="{39B4F6DD-D3F5-CD4F-B158-D790CEB61FA7}"/>
                </a:ext>
              </a:extLst>
            </p:cNvPr>
            <p:cNvSpPr/>
            <p:nvPr/>
          </p:nvSpPr>
          <p:spPr>
            <a:xfrm>
              <a:off x="11550607" y="6859581"/>
              <a:ext cx="63598" cy="77075"/>
            </a:xfrm>
            <a:custGeom>
              <a:avLst/>
              <a:gdLst>
                <a:gd name="connsiteX0" fmla="*/ 0 w 137541"/>
                <a:gd name="connsiteY0" fmla="*/ 166688 h 166687"/>
                <a:gd name="connsiteX1" fmla="*/ 137446 w 137541"/>
                <a:gd name="connsiteY1" fmla="*/ 0 h 166687"/>
                <a:gd name="connsiteX2" fmla="*/ 137541 w 137541"/>
                <a:gd name="connsiteY2" fmla="*/ 0 h 166687"/>
              </a:gdLst>
              <a:ahLst/>
              <a:cxnLst>
                <a:cxn ang="0">
                  <a:pos x="connsiteX0" y="connsiteY0"/>
                </a:cxn>
                <a:cxn ang="0">
                  <a:pos x="connsiteX1" y="connsiteY1"/>
                </a:cxn>
                <a:cxn ang="0">
                  <a:pos x="connsiteX2" y="connsiteY2"/>
                </a:cxn>
              </a:cxnLst>
              <a:rect l="l" t="t" r="r" b="b"/>
              <a:pathLst>
                <a:path w="137541" h="166687">
                  <a:moveTo>
                    <a:pt x="0" y="166688"/>
                  </a:moveTo>
                  <a:lnTo>
                    <a:pt x="137446" y="0"/>
                  </a:lnTo>
                  <a:lnTo>
                    <a:pt x="137541" y="0"/>
                  </a:lnTo>
                </a:path>
              </a:pathLst>
            </a:custGeom>
            <a:noFill/>
            <a:ln w="12700" cap="rnd">
              <a:solidFill>
                <a:schemeClr val="bg2"/>
              </a:solidFill>
              <a:prstDash val="solid"/>
              <a:miter/>
            </a:ln>
          </p:spPr>
          <p:txBody>
            <a:bodyPr rtlCol="0" anchor="ct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sz="900" dirty="0">
                <a:latin typeface="Calibri" panose="020F0502020204030204" pitchFamily="34" charset="0"/>
              </a:endParaRPr>
            </a:p>
          </p:txBody>
        </p:sp>
        <p:sp>
          <p:nvSpPr>
            <p:cNvPr id="44" name="Полилиния 43">
              <a:extLst>
                <a:ext uri="{FF2B5EF4-FFF2-40B4-BE49-F238E27FC236}">
                  <a16:creationId xmlns:a16="http://schemas.microsoft.com/office/drawing/2014/main" xmlns="" id="{16E820A4-4355-6C4E-B4BC-DFE6E26FBB24}"/>
                </a:ext>
              </a:extLst>
            </p:cNvPr>
            <p:cNvSpPr/>
            <p:nvPr/>
          </p:nvSpPr>
          <p:spPr>
            <a:xfrm>
              <a:off x="10780639" y="6214041"/>
              <a:ext cx="137393" cy="161513"/>
            </a:xfrm>
            <a:custGeom>
              <a:avLst/>
              <a:gdLst>
                <a:gd name="connsiteX0" fmla="*/ 14971 w 297134"/>
                <a:gd name="connsiteY0" fmla="*/ 333851 h 349296"/>
                <a:gd name="connsiteX1" fmla="*/ 87980 w 297134"/>
                <a:gd name="connsiteY1" fmla="*/ 334499 h 349296"/>
                <a:gd name="connsiteX2" fmla="*/ 100696 w 297134"/>
                <a:gd name="connsiteY2" fmla="*/ 314230 h 349296"/>
                <a:gd name="connsiteX3" fmla="*/ 273385 w 297134"/>
                <a:gd name="connsiteY3" fmla="*/ 95155 h 349296"/>
                <a:gd name="connsiteX4" fmla="*/ 288996 w 297134"/>
                <a:gd name="connsiteY4" fmla="*/ 23974 h 349296"/>
                <a:gd name="connsiteX5" fmla="*/ 281957 w 297134"/>
                <a:gd name="connsiteY5" fmla="*/ 15240 h 349296"/>
                <a:gd name="connsiteX6" fmla="*/ 245190 w 297134"/>
                <a:gd name="connsiteY6" fmla="*/ 0 h 349296"/>
                <a:gd name="connsiteX7" fmla="*/ 218044 w 297134"/>
                <a:gd name="connsiteY7" fmla="*/ 7810 h 349296"/>
                <a:gd name="connsiteX8" fmla="*/ 3065 w 297134"/>
                <a:gd name="connsiteY8" fmla="*/ 279749 h 349296"/>
                <a:gd name="connsiteX9" fmla="*/ 14971 w 297134"/>
                <a:gd name="connsiteY9" fmla="*/ 333851 h 349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7134" h="349296">
                  <a:moveTo>
                    <a:pt x="14971" y="333851"/>
                  </a:moveTo>
                  <a:cubicBezTo>
                    <a:pt x="34955" y="354187"/>
                    <a:pt x="67635" y="354482"/>
                    <a:pt x="87980" y="334499"/>
                  </a:cubicBezTo>
                  <a:cubicBezTo>
                    <a:pt x="93743" y="328832"/>
                    <a:pt x="98105" y="321888"/>
                    <a:pt x="100696" y="314230"/>
                  </a:cubicBezTo>
                  <a:cubicBezTo>
                    <a:pt x="131405" y="223542"/>
                    <a:pt x="192384" y="146190"/>
                    <a:pt x="273385" y="95155"/>
                  </a:cubicBezTo>
                  <a:cubicBezTo>
                    <a:pt x="297349" y="79810"/>
                    <a:pt x="304341" y="47939"/>
                    <a:pt x="288996" y="23974"/>
                  </a:cubicBezTo>
                  <a:cubicBezTo>
                    <a:pt x="286977" y="20812"/>
                    <a:pt x="284615" y="17888"/>
                    <a:pt x="281957" y="15240"/>
                  </a:cubicBezTo>
                  <a:cubicBezTo>
                    <a:pt x="272184" y="5525"/>
                    <a:pt x="258973" y="48"/>
                    <a:pt x="245190" y="0"/>
                  </a:cubicBezTo>
                  <a:cubicBezTo>
                    <a:pt x="235589" y="-10"/>
                    <a:pt x="226179" y="2705"/>
                    <a:pt x="218044" y="7810"/>
                  </a:cubicBezTo>
                  <a:cubicBezTo>
                    <a:pt x="117441" y="71257"/>
                    <a:pt x="41575" y="167221"/>
                    <a:pt x="3065" y="279749"/>
                  </a:cubicBezTo>
                  <a:cubicBezTo>
                    <a:pt x="-3698" y="298571"/>
                    <a:pt x="931" y="319611"/>
                    <a:pt x="14971" y="333851"/>
                  </a:cubicBezTo>
                  <a:close/>
                </a:path>
              </a:pathLst>
            </a:custGeom>
            <a:noFill/>
            <a:ln w="12700" cap="rnd">
              <a:solidFill>
                <a:schemeClr val="bg2"/>
              </a:solidFill>
              <a:prstDash val="solid"/>
              <a:miter/>
            </a:ln>
          </p:spPr>
          <p:txBody>
            <a:bodyPr rtlCol="0" anchor="ct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ru-RU" sz="900" dirty="0">
                <a:latin typeface="Calibri" panose="020F0502020204030204" pitchFamily="34" charset="0"/>
              </a:endParaRPr>
            </a:p>
          </p:txBody>
        </p:sp>
      </p:grpSp>
      <p:sp>
        <p:nvSpPr>
          <p:cNvPr id="54" name="Нижний колонтитул 2"/>
          <p:cNvSpPr txBox="1">
            <a:spLocks/>
          </p:cNvSpPr>
          <p:nvPr/>
        </p:nvSpPr>
        <p:spPr>
          <a:xfrm>
            <a:off x="579881" y="6602731"/>
            <a:ext cx="5122649" cy="25527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ru-RU" dirty="0"/>
          </a:p>
        </p:txBody>
      </p:sp>
      <p:sp>
        <p:nvSpPr>
          <p:cNvPr id="55" name="TextBox 54"/>
          <p:cNvSpPr txBox="1"/>
          <p:nvPr/>
        </p:nvSpPr>
        <p:spPr>
          <a:xfrm>
            <a:off x="8092866" y="264086"/>
            <a:ext cx="1051133" cy="584775"/>
          </a:xfrm>
          <a:prstGeom prst="rect">
            <a:avLst/>
          </a:prstGeom>
          <a:solidFill>
            <a:schemeClr val="bg1"/>
          </a:solidFill>
        </p:spPr>
        <p:txBody>
          <a:bodyPr wrap="square" rtlCol="0">
            <a:spAutoFit/>
          </a:bodyPr>
          <a:lstStyle/>
          <a:p>
            <a:r>
              <a:rPr lang="ru-RU" sz="3200" b="1" dirty="0" smtClean="0">
                <a:solidFill>
                  <a:schemeClr val="accent3"/>
                </a:solidFill>
                <a:latin typeface="Calibri" pitchFamily="34" charset="0"/>
                <a:cs typeface="Calibri" pitchFamily="34" charset="0"/>
              </a:rPr>
              <a:t>УТУ</a:t>
            </a:r>
            <a:endParaRPr lang="ru-RU" sz="3200" b="1" dirty="0">
              <a:solidFill>
                <a:schemeClr val="accent3"/>
              </a:solidFill>
              <a:latin typeface="Calibri" pitchFamily="34" charset="0"/>
              <a:cs typeface="Calibri" pitchFamily="34" charset="0"/>
            </a:endParaRPr>
          </a:p>
        </p:txBody>
      </p:sp>
      <p:sp>
        <p:nvSpPr>
          <p:cNvPr id="26" name="Прямоугольник 25"/>
          <p:cNvSpPr/>
          <p:nvPr/>
        </p:nvSpPr>
        <p:spPr>
          <a:xfrm>
            <a:off x="482138" y="1357621"/>
            <a:ext cx="8280000" cy="4585871"/>
          </a:xfrm>
          <a:prstGeom prst="rect">
            <a:avLst/>
          </a:prstGeom>
        </p:spPr>
        <p:txBody>
          <a:bodyPr wrap="square">
            <a:spAutoFit/>
          </a:bodyPr>
          <a:lstStyle/>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Таможенный </a:t>
            </a:r>
            <a:r>
              <a:rPr lang="ru-RU" sz="1400" dirty="0">
                <a:latin typeface="Calibri" pitchFamily="34" charset="0"/>
                <a:cs typeface="Calibri" pitchFamily="34" charset="0"/>
              </a:rPr>
              <a:t>кодекс Евразийского экономического </a:t>
            </a:r>
            <a:r>
              <a:rPr lang="ru-RU" sz="1400" dirty="0" smtClean="0">
                <a:latin typeface="Calibri" pitchFamily="34" charset="0"/>
                <a:cs typeface="Calibri" pitchFamily="34" charset="0"/>
              </a:rPr>
              <a:t>союза </a:t>
            </a:r>
            <a:r>
              <a:rPr lang="ru-RU" sz="1400" dirty="0">
                <a:latin typeface="Calibri" pitchFamily="34" charset="0"/>
                <a:cs typeface="Calibri" pitchFamily="34" charset="0"/>
              </a:rPr>
              <a:t>(приложение </a:t>
            </a:r>
            <a:r>
              <a:rPr lang="ru-RU" sz="1400" dirty="0" smtClean="0">
                <a:latin typeface="Calibri" pitchFamily="34" charset="0"/>
                <a:cs typeface="Calibri" pitchFamily="34" charset="0"/>
              </a:rPr>
              <a:t>№ 1 </a:t>
            </a:r>
            <a:r>
              <a:rPr lang="ru-RU" sz="1400" dirty="0">
                <a:latin typeface="Calibri" pitchFamily="34" charset="0"/>
                <a:cs typeface="Calibri" pitchFamily="34" charset="0"/>
              </a:rPr>
              <a:t>к Договору о Таможенном кодексе Евразийского экономического союза</a:t>
            </a:r>
            <a:r>
              <a:rPr lang="ru-RU" sz="1400" dirty="0" smtClean="0">
                <a:latin typeface="Calibri" pitchFamily="34" charset="0"/>
                <a:cs typeface="Calibri" pitchFamily="34" charset="0"/>
              </a:rPr>
              <a:t>)</a:t>
            </a:r>
          </a:p>
          <a:p>
            <a:pPr marL="285750" indent="-285750" algn="just">
              <a:spcAft>
                <a:spcPts val="1200"/>
              </a:spcAft>
              <a:buClr>
                <a:schemeClr val="accent4"/>
              </a:buClr>
              <a:buSzPct val="150000"/>
              <a:buFont typeface="Wingdings" pitchFamily="2" charset="2"/>
              <a:buChar char="Ø"/>
            </a:pPr>
            <a:r>
              <a:rPr lang="ru-RU" sz="1400" dirty="0">
                <a:latin typeface="Calibri" pitchFamily="34" charset="0"/>
                <a:cs typeface="Calibri" pitchFamily="34" charset="0"/>
              </a:rPr>
              <a:t>Федеральный закон от </a:t>
            </a:r>
            <a:r>
              <a:rPr lang="ru-RU" sz="1400" dirty="0" smtClean="0">
                <a:latin typeface="Calibri" pitchFamily="34" charset="0"/>
                <a:cs typeface="Calibri" pitchFamily="34" charset="0"/>
              </a:rPr>
              <a:t>03 августа 2018 г. № 289-ФЗ  «О </a:t>
            </a:r>
            <a:r>
              <a:rPr lang="ru-RU" sz="1400" dirty="0">
                <a:latin typeface="Calibri" pitchFamily="34" charset="0"/>
                <a:cs typeface="Calibri" pitchFamily="34" charset="0"/>
              </a:rPr>
              <a:t>таможенном регулировании в Российской Федерации и о внесении изменений в отдельные законодательные акты Российской </a:t>
            </a:r>
            <a:r>
              <a:rPr lang="ru-RU" sz="1400" dirty="0" smtClean="0">
                <a:latin typeface="Calibri" pitchFamily="34" charset="0"/>
                <a:cs typeface="Calibri" pitchFamily="34" charset="0"/>
              </a:rPr>
              <a:t>Федерации»</a:t>
            </a: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Приказ ФТС России от 31 января 2019 г. № 156 «Об </a:t>
            </a:r>
            <a:r>
              <a:rPr lang="ru-RU" sz="1400" dirty="0">
                <a:latin typeface="Calibri" pitchFamily="34" charset="0"/>
                <a:cs typeface="Calibri" pitchFamily="34" charset="0"/>
              </a:rPr>
              <a:t>утверждении формы решения о классификации товара в соответствии с Единой товарной номенклатурой внешнеэкономической деятельности Евразийского экономического союза, формы решения об изменении решения о классификации товара в соответствии с Единой товарной номенклатурой внешнеэкономической деятельности Евразийского экономического союза, порядков их заполнения, а также порядков и сроков принятия указанных </a:t>
            </a:r>
            <a:r>
              <a:rPr lang="ru-RU" sz="1400" dirty="0" smtClean="0">
                <a:latin typeface="Calibri" pitchFamily="34" charset="0"/>
                <a:cs typeface="Calibri" pitchFamily="34" charset="0"/>
              </a:rPr>
              <a:t>решений»</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a:latin typeface="Calibri" pitchFamily="34" charset="0"/>
                <a:cs typeface="Calibri" pitchFamily="34" charset="0"/>
              </a:rPr>
              <a:t>Решение </a:t>
            </a:r>
            <a:r>
              <a:rPr lang="ru-RU" sz="1400" dirty="0" smtClean="0">
                <a:latin typeface="Calibri" pitchFamily="34" charset="0"/>
                <a:cs typeface="Calibri" pitchFamily="34" charset="0"/>
              </a:rPr>
              <a:t>Коллегии Евразийской </a:t>
            </a:r>
            <a:r>
              <a:rPr lang="ru-RU" sz="1400" dirty="0">
                <a:latin typeface="Calibri" pitchFamily="34" charset="0"/>
                <a:cs typeface="Calibri" pitchFamily="34" charset="0"/>
              </a:rPr>
              <a:t>экономической комиссии от 10 декабря 2013 г. </a:t>
            </a:r>
            <a:r>
              <a:rPr lang="ru-RU" sz="1400" dirty="0" smtClean="0">
                <a:latin typeface="Calibri" pitchFamily="34" charset="0"/>
                <a:cs typeface="Calibri" pitchFamily="34" charset="0"/>
              </a:rPr>
              <a:t>№ 289 </a:t>
            </a:r>
            <a:r>
              <a:rPr lang="ru-RU" sz="1400" dirty="0">
                <a:latin typeface="Calibri" pitchFamily="34" charset="0"/>
                <a:cs typeface="Calibri" pitchFamily="34" charset="0"/>
              </a:rPr>
              <a:t>«О внесении изменений (дополнений) в сведения, заявленные в декларации на товары, и признании утратившими силу некоторых решений </a:t>
            </a:r>
            <a:r>
              <a:rPr lang="ru-RU" sz="1400" dirty="0" smtClean="0">
                <a:latin typeface="Calibri" pitchFamily="34" charset="0"/>
                <a:cs typeface="Calibri" pitchFamily="34" charset="0"/>
              </a:rPr>
              <a:t>Комиссии Таможенного </a:t>
            </a:r>
            <a:r>
              <a:rPr lang="ru-RU" sz="1400" dirty="0">
                <a:latin typeface="Calibri" pitchFamily="34" charset="0"/>
                <a:cs typeface="Calibri" pitchFamily="34" charset="0"/>
              </a:rPr>
              <a:t>союза и </a:t>
            </a:r>
            <a:r>
              <a:rPr lang="ru-RU" sz="1400" dirty="0" smtClean="0">
                <a:latin typeface="Calibri" pitchFamily="34" charset="0"/>
                <a:cs typeface="Calibri" pitchFamily="34" charset="0"/>
              </a:rPr>
              <a:t>Коллегии Евразийской </a:t>
            </a:r>
            <a:r>
              <a:rPr lang="ru-RU" sz="1400" dirty="0">
                <a:latin typeface="Calibri" pitchFamily="34" charset="0"/>
                <a:cs typeface="Calibri" pitchFamily="34" charset="0"/>
              </a:rPr>
              <a:t>экономической комиссии»</a:t>
            </a:r>
          </a:p>
          <a:p>
            <a:pPr marL="285750" indent="-285750" algn="just">
              <a:spcAft>
                <a:spcPts val="1200"/>
              </a:spcAft>
              <a:buClr>
                <a:schemeClr val="accent4"/>
              </a:buClr>
              <a:buSzPct val="150000"/>
              <a:buFont typeface="Wingdings" pitchFamily="2" charset="2"/>
              <a:buChar char="Ø"/>
            </a:pPr>
            <a:r>
              <a:rPr lang="ru-RU" sz="1400" dirty="0">
                <a:latin typeface="Calibri" pitchFamily="34" charset="0"/>
                <a:cs typeface="Calibri" pitchFamily="34" charset="0"/>
              </a:rPr>
              <a:t>Приказ ФТС России от 8 февраля 2019 г. № 226 «Об утверждении формы решения по результатам таможенного контроля, порядка ее заполнения и внесения изменений (дополнений) в указанное решение, формы решения о внесении изменений (дополнений) в решение по результатам таможенного контроля, а также порядка ее заполнения»</a:t>
            </a:r>
          </a:p>
        </p:txBody>
      </p:sp>
    </p:spTree>
    <p:extLst>
      <p:ext uri="{BB962C8B-B14F-4D97-AF65-F5344CB8AC3E}">
        <p14:creationId xmlns:p14="http://schemas.microsoft.com/office/powerpoint/2010/main" val="1279535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Общие положения о Проведении таможенного контроля</a:t>
            </a:r>
            <a:endParaRPr lang="ru-RU" dirty="0"/>
          </a:p>
        </p:txBody>
      </p:sp>
      <p:sp>
        <p:nvSpPr>
          <p:cNvPr id="3" name="Нижний колонтитул 2"/>
          <p:cNvSpPr>
            <a:spLocks noGrp="1"/>
          </p:cNvSpPr>
          <p:nvPr>
            <p:ph type="ftr" sz="quarter" idx="10"/>
          </p:nvPr>
        </p:nvSpPr>
        <p:spPr>
          <a:xfrm>
            <a:off x="579881" y="6602731"/>
            <a:ext cx="5122649" cy="255270"/>
          </a:xfrm>
        </p:spPr>
        <p:txBody>
          <a:bodyPr/>
          <a:lstStyle/>
          <a:p>
            <a:r>
              <a:rPr lang="ru-RU" dirty="0" smtClean="0"/>
              <a:t>Выступление заместителя начальника СТКПВТ управления – начальника ОППВТиДЛ В.В. Аманова</a:t>
            </a:r>
            <a:endParaRPr lang="ru-RU" dirty="0"/>
          </a:p>
        </p:txBody>
      </p:sp>
      <p:sp>
        <p:nvSpPr>
          <p:cNvPr id="22" name="Slide Number Placeholder 21"/>
          <p:cNvSpPr>
            <a:spLocks noGrp="1"/>
          </p:cNvSpPr>
          <p:nvPr>
            <p:ph type="sldNum" sz="quarter" idx="11"/>
          </p:nvPr>
        </p:nvSpPr>
        <p:spPr/>
        <p:txBody>
          <a:bodyPr/>
          <a:lstStyle/>
          <a:p>
            <a:fld id="{26E6542A-CDDE-0A4D-9BEA-1CDB85DF59E6}" type="slidenum">
              <a:rPr lang="en-US" smtClean="0"/>
              <a:pPr/>
              <a:t>3</a:t>
            </a:fld>
            <a:endParaRPr lang="en-US" dirty="0"/>
          </a:p>
        </p:txBody>
      </p:sp>
      <p:sp>
        <p:nvSpPr>
          <p:cNvPr id="8" name="TextBox 7"/>
          <p:cNvSpPr txBox="1"/>
          <p:nvPr/>
        </p:nvSpPr>
        <p:spPr>
          <a:xfrm>
            <a:off x="8092866" y="264086"/>
            <a:ext cx="1051133" cy="584775"/>
          </a:xfrm>
          <a:prstGeom prst="rect">
            <a:avLst/>
          </a:prstGeom>
          <a:solidFill>
            <a:schemeClr val="bg1"/>
          </a:solidFill>
        </p:spPr>
        <p:txBody>
          <a:bodyPr wrap="square" rtlCol="0">
            <a:spAutoFit/>
          </a:bodyPr>
          <a:lstStyle/>
          <a:p>
            <a:r>
              <a:rPr lang="ru-RU" sz="3200" b="1" dirty="0" smtClean="0">
                <a:solidFill>
                  <a:schemeClr val="accent3"/>
                </a:solidFill>
                <a:latin typeface="Calibri" pitchFamily="34" charset="0"/>
                <a:cs typeface="Calibri" pitchFamily="34" charset="0"/>
              </a:rPr>
              <a:t>УТУ</a:t>
            </a:r>
            <a:endParaRPr lang="ru-RU" sz="3200" b="1" dirty="0">
              <a:solidFill>
                <a:schemeClr val="accent3"/>
              </a:solidFill>
              <a:latin typeface="Calibri" pitchFamily="34" charset="0"/>
              <a:cs typeface="Calibri" pitchFamily="34" charset="0"/>
            </a:endParaRPr>
          </a:p>
        </p:txBody>
      </p:sp>
      <p:sp>
        <p:nvSpPr>
          <p:cNvPr id="2" name="Прямоугольник 1"/>
          <p:cNvSpPr/>
          <p:nvPr/>
        </p:nvSpPr>
        <p:spPr>
          <a:xfrm>
            <a:off x="482137" y="1806509"/>
            <a:ext cx="8280000" cy="2923877"/>
          </a:xfrm>
          <a:prstGeom prst="rect">
            <a:avLst/>
          </a:prstGeom>
        </p:spPr>
        <p:txBody>
          <a:bodyPr wrap="square">
            <a:spAutoFit/>
          </a:bodyPr>
          <a:lstStyle/>
          <a:p>
            <a:pPr marL="285750" indent="-285750" algn="just">
              <a:spcAft>
                <a:spcPts val="1200"/>
              </a:spcAft>
              <a:buClr>
                <a:schemeClr val="accent4"/>
              </a:buClr>
              <a:buSzPct val="150000"/>
              <a:buFont typeface="Wingdings" pitchFamily="2" charset="2"/>
              <a:buChar char="Ø"/>
            </a:pPr>
            <a:r>
              <a:rPr lang="ru-RU" sz="1400" dirty="0">
                <a:latin typeface="Calibri" pitchFamily="34" charset="0"/>
                <a:cs typeface="Calibri" pitchFamily="34" charset="0"/>
              </a:rPr>
              <a:t>Таможенный контроль </a:t>
            </a:r>
            <a:r>
              <a:rPr lang="ru-RU" sz="1400" dirty="0" smtClean="0">
                <a:latin typeface="Calibri" pitchFamily="34" charset="0"/>
                <a:cs typeface="Calibri" pitchFamily="34" charset="0"/>
              </a:rPr>
              <a:t>проводится </a:t>
            </a:r>
            <a:r>
              <a:rPr lang="ru-RU" sz="1400" dirty="0">
                <a:latin typeface="Calibri" pitchFamily="34" charset="0"/>
                <a:cs typeface="Calibri" pitchFamily="34" charset="0"/>
              </a:rPr>
              <a:t>в отношении объектов таможенного контроля с применением к ним </a:t>
            </a:r>
            <a:r>
              <a:rPr lang="ru-RU" sz="1400" dirty="0" smtClean="0">
                <a:latin typeface="Calibri" pitchFamily="34" charset="0"/>
                <a:cs typeface="Calibri" pitchFamily="34" charset="0"/>
              </a:rPr>
              <a:t>форм </a:t>
            </a:r>
            <a:r>
              <a:rPr lang="ru-RU" sz="1400" dirty="0">
                <a:latin typeface="Calibri" pitchFamily="34" charset="0"/>
                <a:cs typeface="Calibri" pitchFamily="34" charset="0"/>
              </a:rPr>
              <a:t>таможенного контроля и (или) мер, обеспечивающих проведение таможенного </a:t>
            </a:r>
            <a:r>
              <a:rPr lang="ru-RU" sz="1400" dirty="0" smtClean="0">
                <a:latin typeface="Calibri" pitchFamily="34" charset="0"/>
                <a:cs typeface="Calibri" pitchFamily="34" charset="0"/>
              </a:rPr>
              <a:t>контроля</a:t>
            </a:r>
          </a:p>
          <a:p>
            <a:pPr marL="285750" indent="-285750" algn="just">
              <a:spcAft>
                <a:spcPts val="1200"/>
              </a:spcAft>
              <a:buClr>
                <a:schemeClr val="accent4"/>
              </a:buClr>
              <a:buSzPct val="150000"/>
              <a:buFont typeface="Wingdings" pitchFamily="2" charset="2"/>
              <a:buChar char="Ø"/>
            </a:pPr>
            <a:r>
              <a:rPr lang="ru-RU" sz="1400" dirty="0">
                <a:latin typeface="Calibri" pitchFamily="34" charset="0"/>
                <a:cs typeface="Calibri" pitchFamily="34" charset="0"/>
              </a:rPr>
              <a:t>При проведении таможенного контроля таможенные органы исходят из принципа выборочности объектов таможенного контроля, форм таможенного контроля и (или) мер, обеспечивающих проведение таможенного </a:t>
            </a:r>
            <a:r>
              <a:rPr lang="ru-RU" sz="1400" dirty="0" smtClean="0">
                <a:latin typeface="Calibri" pitchFamily="34" charset="0"/>
                <a:cs typeface="Calibri" pitchFamily="34" charset="0"/>
              </a:rPr>
              <a:t>контроля</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a:latin typeface="Calibri" pitchFamily="34" charset="0"/>
                <a:cs typeface="Calibri" pitchFamily="34" charset="0"/>
              </a:rPr>
              <a:t>Таможенный контроль проводится в период нахождения товаров под таможенным контролем</a:t>
            </a:r>
          </a:p>
          <a:p>
            <a:pPr marL="285750" indent="-285750" algn="just">
              <a:spcAft>
                <a:spcPts val="1200"/>
              </a:spcAft>
              <a:buClr>
                <a:schemeClr val="accent4"/>
              </a:buClr>
              <a:buSzPct val="150000"/>
              <a:buFont typeface="Wingdings" pitchFamily="2" charset="2"/>
              <a:buChar char="Ø"/>
            </a:pPr>
            <a:r>
              <a:rPr lang="ru-RU" sz="1400" dirty="0">
                <a:latin typeface="Calibri" pitchFamily="34" charset="0"/>
                <a:cs typeface="Calibri" pitchFamily="34" charset="0"/>
              </a:rPr>
              <a:t>В целях проверки сведений, подтверждающих факт выпуска товаров, таможенными органами может проводиться таможенный контроль в отношении товаров, находящихся на таможенной территории Союза, при наличии у таможенных органов информации о том, что товары были ввезены на таможенную территорию Союза и (или) находятся на таможенной территории Союза с нарушением международных договоров и актов в сфере таможенного </a:t>
            </a:r>
            <a:r>
              <a:rPr lang="ru-RU" sz="1400" dirty="0" smtClean="0">
                <a:latin typeface="Calibri" pitchFamily="34" charset="0"/>
                <a:cs typeface="Calibri" pitchFamily="34" charset="0"/>
              </a:rPr>
              <a:t>регулирования</a:t>
            </a:r>
            <a:endParaRPr lang="ru-RU" sz="1400" dirty="0">
              <a:latin typeface="Calibri" pitchFamily="34" charset="0"/>
              <a:cs typeface="Calibri" pitchFamily="34" charset="0"/>
            </a:endParaRPr>
          </a:p>
        </p:txBody>
      </p:sp>
      <p:sp>
        <p:nvSpPr>
          <p:cNvPr id="9" name="Прямоугольник 8"/>
          <p:cNvSpPr/>
          <p:nvPr/>
        </p:nvSpPr>
        <p:spPr>
          <a:xfrm>
            <a:off x="482137" y="1304449"/>
            <a:ext cx="8462358" cy="369332"/>
          </a:xfrm>
          <a:prstGeom prst="rect">
            <a:avLst/>
          </a:prstGeom>
        </p:spPr>
        <p:txBody>
          <a:bodyPr wrap="square">
            <a:spAutoFit/>
          </a:bodyPr>
          <a:lstStyle/>
          <a:p>
            <a:r>
              <a:rPr lang="ru-RU" b="1" dirty="0">
                <a:solidFill>
                  <a:schemeClr val="accent4"/>
                </a:solidFill>
                <a:latin typeface="Calibri" pitchFamily="34" charset="0"/>
                <a:cs typeface="Calibri" pitchFamily="34" charset="0"/>
              </a:rPr>
              <a:t>РАЗДЕЛ </a:t>
            </a:r>
            <a:r>
              <a:rPr lang="ru-RU" b="1" dirty="0" smtClean="0">
                <a:solidFill>
                  <a:schemeClr val="accent4"/>
                </a:solidFill>
                <a:latin typeface="Calibri" pitchFamily="34" charset="0"/>
                <a:cs typeface="Calibri" pitchFamily="34" charset="0"/>
              </a:rPr>
              <a:t>VI, Глава 44, статья 310 </a:t>
            </a:r>
            <a:r>
              <a:rPr lang="ru-RU" b="1" dirty="0">
                <a:solidFill>
                  <a:schemeClr val="accent4"/>
                </a:solidFill>
                <a:latin typeface="Calibri" pitchFamily="34" charset="0"/>
                <a:cs typeface="Calibri" pitchFamily="34" charset="0"/>
              </a:rPr>
              <a:t>ТК ЕАЭС Проведение таможенного </a:t>
            </a:r>
            <a:r>
              <a:rPr lang="ru-RU" b="1" dirty="0" smtClean="0">
                <a:solidFill>
                  <a:schemeClr val="accent4"/>
                </a:solidFill>
                <a:latin typeface="Calibri" pitchFamily="34" charset="0"/>
                <a:cs typeface="Calibri" pitchFamily="34" charset="0"/>
              </a:rPr>
              <a:t>контроля:</a:t>
            </a:r>
            <a:endParaRPr lang="ru-RU" b="1" dirty="0">
              <a:solidFill>
                <a:schemeClr val="accent4"/>
              </a:solidFill>
              <a:latin typeface="Calibri" pitchFamily="34" charset="0"/>
              <a:cs typeface="Calibri" pitchFamily="34" charset="0"/>
            </a:endParaRPr>
          </a:p>
        </p:txBody>
      </p:sp>
    </p:spTree>
    <p:extLst>
      <p:ext uri="{BB962C8B-B14F-4D97-AF65-F5344CB8AC3E}">
        <p14:creationId xmlns:p14="http://schemas.microsoft.com/office/powerpoint/2010/main" val="13085059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Формы таможенного контроля</a:t>
            </a:r>
            <a:endParaRPr lang="ru-RU" dirty="0"/>
          </a:p>
        </p:txBody>
      </p:sp>
      <p:sp>
        <p:nvSpPr>
          <p:cNvPr id="3" name="Нижний колонтитул 2"/>
          <p:cNvSpPr>
            <a:spLocks noGrp="1"/>
          </p:cNvSpPr>
          <p:nvPr>
            <p:ph type="ftr" sz="quarter" idx="10"/>
          </p:nvPr>
        </p:nvSpPr>
        <p:spPr>
          <a:xfrm>
            <a:off x="579881" y="6602731"/>
            <a:ext cx="5122649" cy="255270"/>
          </a:xfrm>
        </p:spPr>
        <p:txBody>
          <a:bodyPr/>
          <a:lstStyle/>
          <a:p>
            <a:r>
              <a:rPr lang="ru-RU" dirty="0" smtClean="0"/>
              <a:t>Выступление заместителя начальника СТКПВТ управления – начальника ОППВТиДЛ В.В. Аманова</a:t>
            </a:r>
            <a:endParaRPr lang="ru-RU" dirty="0"/>
          </a:p>
        </p:txBody>
      </p:sp>
      <p:sp>
        <p:nvSpPr>
          <p:cNvPr id="22" name="Slide Number Placeholder 21"/>
          <p:cNvSpPr>
            <a:spLocks noGrp="1"/>
          </p:cNvSpPr>
          <p:nvPr>
            <p:ph type="sldNum" sz="quarter" idx="11"/>
          </p:nvPr>
        </p:nvSpPr>
        <p:spPr/>
        <p:txBody>
          <a:bodyPr/>
          <a:lstStyle/>
          <a:p>
            <a:fld id="{26E6542A-CDDE-0A4D-9BEA-1CDB85DF59E6}" type="slidenum">
              <a:rPr lang="en-US" smtClean="0"/>
              <a:pPr/>
              <a:t>4</a:t>
            </a:fld>
            <a:endParaRPr lang="en-US" dirty="0"/>
          </a:p>
        </p:txBody>
      </p:sp>
      <p:sp>
        <p:nvSpPr>
          <p:cNvPr id="8" name="TextBox 7"/>
          <p:cNvSpPr txBox="1"/>
          <p:nvPr/>
        </p:nvSpPr>
        <p:spPr>
          <a:xfrm>
            <a:off x="8092866" y="264086"/>
            <a:ext cx="1051133" cy="584775"/>
          </a:xfrm>
          <a:prstGeom prst="rect">
            <a:avLst/>
          </a:prstGeom>
          <a:solidFill>
            <a:schemeClr val="bg1"/>
          </a:solidFill>
        </p:spPr>
        <p:txBody>
          <a:bodyPr wrap="square" rtlCol="0">
            <a:spAutoFit/>
          </a:bodyPr>
          <a:lstStyle/>
          <a:p>
            <a:r>
              <a:rPr lang="ru-RU" sz="3200" b="1" dirty="0" smtClean="0">
                <a:solidFill>
                  <a:schemeClr val="accent3"/>
                </a:solidFill>
                <a:latin typeface="Calibri" pitchFamily="34" charset="0"/>
                <a:cs typeface="Calibri" pitchFamily="34" charset="0"/>
              </a:rPr>
              <a:t>УТУ</a:t>
            </a:r>
            <a:endParaRPr lang="ru-RU" sz="3200" b="1" dirty="0">
              <a:solidFill>
                <a:schemeClr val="accent3"/>
              </a:solidFill>
              <a:latin typeface="Calibri" pitchFamily="34" charset="0"/>
              <a:cs typeface="Calibri" pitchFamily="34" charset="0"/>
            </a:endParaRPr>
          </a:p>
        </p:txBody>
      </p:sp>
      <p:sp>
        <p:nvSpPr>
          <p:cNvPr id="2" name="Прямоугольник 1"/>
          <p:cNvSpPr/>
          <p:nvPr/>
        </p:nvSpPr>
        <p:spPr>
          <a:xfrm>
            <a:off x="482137" y="1304449"/>
            <a:ext cx="6733310" cy="369332"/>
          </a:xfrm>
          <a:prstGeom prst="rect">
            <a:avLst/>
          </a:prstGeom>
        </p:spPr>
        <p:txBody>
          <a:bodyPr wrap="square">
            <a:spAutoFit/>
          </a:bodyPr>
          <a:lstStyle/>
          <a:p>
            <a:r>
              <a:rPr lang="ru-RU" b="1" dirty="0" smtClean="0">
                <a:solidFill>
                  <a:schemeClr val="accent4"/>
                </a:solidFill>
                <a:latin typeface="Calibri" pitchFamily="34" charset="0"/>
                <a:cs typeface="Calibri" pitchFamily="34" charset="0"/>
              </a:rPr>
              <a:t>Глава 45, статья 322</a:t>
            </a:r>
            <a:r>
              <a:rPr lang="ru-RU" b="1" dirty="0">
                <a:solidFill>
                  <a:schemeClr val="accent4"/>
                </a:solidFill>
                <a:latin typeface="Calibri" pitchFamily="34" charset="0"/>
                <a:cs typeface="Calibri" pitchFamily="34" charset="0"/>
              </a:rPr>
              <a:t> ТК ЕАЭС Формы таможенного </a:t>
            </a:r>
            <a:r>
              <a:rPr lang="ru-RU" b="1" dirty="0" smtClean="0">
                <a:solidFill>
                  <a:schemeClr val="accent4"/>
                </a:solidFill>
                <a:latin typeface="Calibri" pitchFamily="34" charset="0"/>
                <a:cs typeface="Calibri" pitchFamily="34" charset="0"/>
              </a:rPr>
              <a:t>контроля:</a:t>
            </a:r>
            <a:endParaRPr lang="ru-RU" b="1" dirty="0">
              <a:solidFill>
                <a:schemeClr val="accent4"/>
              </a:solidFill>
              <a:latin typeface="Calibri" pitchFamily="34" charset="0"/>
              <a:cs typeface="Calibri" pitchFamily="34" charset="0"/>
            </a:endParaRPr>
          </a:p>
        </p:txBody>
      </p:sp>
      <p:sp>
        <p:nvSpPr>
          <p:cNvPr id="9" name="Прямоугольник 8"/>
          <p:cNvSpPr/>
          <p:nvPr/>
        </p:nvSpPr>
        <p:spPr>
          <a:xfrm>
            <a:off x="482137" y="1906262"/>
            <a:ext cx="8280000" cy="2954655"/>
          </a:xfrm>
          <a:prstGeom prst="rect">
            <a:avLst/>
          </a:prstGeom>
        </p:spPr>
        <p:txBody>
          <a:bodyPr wrap="square">
            <a:spAutoFit/>
          </a:bodyPr>
          <a:lstStyle/>
          <a:p>
            <a:pPr marL="285750" indent="-285750" algn="just">
              <a:spcAft>
                <a:spcPts val="1200"/>
              </a:spcAft>
              <a:buClr>
                <a:schemeClr val="accent4"/>
              </a:buClr>
              <a:buSzPct val="150000"/>
              <a:buFont typeface="Wingdings" pitchFamily="2" charset="2"/>
              <a:buChar char="Ø"/>
            </a:pPr>
            <a:r>
              <a:rPr lang="ru-RU" dirty="0">
                <a:latin typeface="Calibri" pitchFamily="34" charset="0"/>
                <a:cs typeface="Calibri" pitchFamily="34" charset="0"/>
              </a:rPr>
              <a:t>получение </a:t>
            </a:r>
            <a:r>
              <a:rPr lang="ru-RU" dirty="0" smtClean="0">
                <a:latin typeface="Calibri" pitchFamily="34" charset="0"/>
                <a:cs typeface="Calibri" pitchFamily="34" charset="0"/>
              </a:rPr>
              <a:t>объяснений</a:t>
            </a:r>
            <a:endParaRPr lang="ru-RU"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dirty="0">
                <a:latin typeface="Calibri" pitchFamily="34" charset="0"/>
                <a:cs typeface="Calibri" pitchFamily="34" charset="0"/>
              </a:rPr>
              <a:t>проверка таможенных, иных документов и (или) </a:t>
            </a:r>
            <a:r>
              <a:rPr lang="ru-RU" dirty="0" smtClean="0">
                <a:latin typeface="Calibri" pitchFamily="34" charset="0"/>
                <a:cs typeface="Calibri" pitchFamily="34" charset="0"/>
              </a:rPr>
              <a:t>сведений</a:t>
            </a:r>
            <a:endParaRPr lang="ru-RU"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dirty="0">
                <a:latin typeface="Calibri" pitchFamily="34" charset="0"/>
                <a:cs typeface="Calibri" pitchFamily="34" charset="0"/>
              </a:rPr>
              <a:t>таможенный </a:t>
            </a:r>
            <a:r>
              <a:rPr lang="ru-RU" dirty="0" smtClean="0">
                <a:latin typeface="Calibri" pitchFamily="34" charset="0"/>
                <a:cs typeface="Calibri" pitchFamily="34" charset="0"/>
              </a:rPr>
              <a:t>осмотр</a:t>
            </a:r>
            <a:endParaRPr lang="ru-RU"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dirty="0">
                <a:latin typeface="Calibri" pitchFamily="34" charset="0"/>
                <a:cs typeface="Calibri" pitchFamily="34" charset="0"/>
              </a:rPr>
              <a:t>таможенный </a:t>
            </a:r>
            <a:r>
              <a:rPr lang="ru-RU" dirty="0" smtClean="0">
                <a:latin typeface="Calibri" pitchFamily="34" charset="0"/>
                <a:cs typeface="Calibri" pitchFamily="34" charset="0"/>
              </a:rPr>
              <a:t>досмотр</a:t>
            </a:r>
            <a:endParaRPr lang="ru-RU"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dirty="0">
                <a:latin typeface="Calibri" pitchFamily="34" charset="0"/>
                <a:cs typeface="Calibri" pitchFamily="34" charset="0"/>
              </a:rPr>
              <a:t>личный таможенный </a:t>
            </a:r>
            <a:r>
              <a:rPr lang="ru-RU" dirty="0" smtClean="0">
                <a:latin typeface="Calibri" pitchFamily="34" charset="0"/>
                <a:cs typeface="Calibri" pitchFamily="34" charset="0"/>
              </a:rPr>
              <a:t>досмотр</a:t>
            </a:r>
            <a:endParaRPr lang="ru-RU"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dirty="0">
                <a:latin typeface="Calibri" pitchFamily="34" charset="0"/>
                <a:cs typeface="Calibri" pitchFamily="34" charset="0"/>
              </a:rPr>
              <a:t>таможенный осмотр помещений и </a:t>
            </a:r>
            <a:r>
              <a:rPr lang="ru-RU" dirty="0" smtClean="0">
                <a:latin typeface="Calibri" pitchFamily="34" charset="0"/>
                <a:cs typeface="Calibri" pitchFamily="34" charset="0"/>
              </a:rPr>
              <a:t>территорий</a:t>
            </a:r>
            <a:endParaRPr lang="ru-RU"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b="1" u="sng" dirty="0">
                <a:latin typeface="Calibri" pitchFamily="34" charset="0"/>
                <a:cs typeface="Calibri" pitchFamily="34" charset="0"/>
              </a:rPr>
              <a:t>таможенная </a:t>
            </a:r>
            <a:r>
              <a:rPr lang="ru-RU" b="1" u="sng" dirty="0" smtClean="0">
                <a:latin typeface="Calibri" pitchFamily="34" charset="0"/>
                <a:cs typeface="Calibri" pitchFamily="34" charset="0"/>
              </a:rPr>
              <a:t>проверка</a:t>
            </a:r>
            <a:endParaRPr lang="ru-RU" b="1" u="sng" dirty="0">
              <a:latin typeface="Calibri" pitchFamily="34" charset="0"/>
              <a:cs typeface="Calibri" pitchFamily="34" charset="0"/>
            </a:endParaRPr>
          </a:p>
        </p:txBody>
      </p:sp>
    </p:spTree>
    <p:extLst>
      <p:ext uri="{BB962C8B-B14F-4D97-AF65-F5344CB8AC3E}">
        <p14:creationId xmlns:p14="http://schemas.microsoft.com/office/powerpoint/2010/main" val="7925903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Таможенная проверка</a:t>
            </a:r>
            <a:endParaRPr lang="ru-RU" dirty="0"/>
          </a:p>
        </p:txBody>
      </p:sp>
      <p:sp>
        <p:nvSpPr>
          <p:cNvPr id="3" name="Нижний колонтитул 2"/>
          <p:cNvSpPr>
            <a:spLocks noGrp="1"/>
          </p:cNvSpPr>
          <p:nvPr>
            <p:ph type="ftr" sz="quarter" idx="10"/>
          </p:nvPr>
        </p:nvSpPr>
        <p:spPr>
          <a:xfrm>
            <a:off x="579881" y="6602731"/>
            <a:ext cx="5122649" cy="255270"/>
          </a:xfrm>
        </p:spPr>
        <p:txBody>
          <a:bodyPr/>
          <a:lstStyle/>
          <a:p>
            <a:r>
              <a:rPr lang="ru-RU" dirty="0" smtClean="0"/>
              <a:t>Выступление заместителя начальника СТКПВТ управления – начальника ОППВТиДЛ В.В. Аманова</a:t>
            </a:r>
            <a:endParaRPr lang="ru-RU" dirty="0"/>
          </a:p>
        </p:txBody>
      </p:sp>
      <p:sp>
        <p:nvSpPr>
          <p:cNvPr id="22" name="Slide Number Placeholder 21"/>
          <p:cNvSpPr>
            <a:spLocks noGrp="1"/>
          </p:cNvSpPr>
          <p:nvPr>
            <p:ph type="sldNum" sz="quarter" idx="11"/>
          </p:nvPr>
        </p:nvSpPr>
        <p:spPr/>
        <p:txBody>
          <a:bodyPr/>
          <a:lstStyle/>
          <a:p>
            <a:fld id="{26E6542A-CDDE-0A4D-9BEA-1CDB85DF59E6}" type="slidenum">
              <a:rPr lang="en-US" smtClean="0"/>
              <a:pPr/>
              <a:t>5</a:t>
            </a:fld>
            <a:endParaRPr lang="en-US" dirty="0"/>
          </a:p>
        </p:txBody>
      </p:sp>
      <p:sp>
        <p:nvSpPr>
          <p:cNvPr id="8" name="TextBox 7"/>
          <p:cNvSpPr txBox="1"/>
          <p:nvPr/>
        </p:nvSpPr>
        <p:spPr>
          <a:xfrm>
            <a:off x="8092866" y="264086"/>
            <a:ext cx="1051133" cy="584775"/>
          </a:xfrm>
          <a:prstGeom prst="rect">
            <a:avLst/>
          </a:prstGeom>
          <a:solidFill>
            <a:schemeClr val="bg1"/>
          </a:solidFill>
        </p:spPr>
        <p:txBody>
          <a:bodyPr wrap="square" rtlCol="0">
            <a:spAutoFit/>
          </a:bodyPr>
          <a:lstStyle/>
          <a:p>
            <a:r>
              <a:rPr lang="ru-RU" sz="3200" b="1" dirty="0" smtClean="0">
                <a:solidFill>
                  <a:schemeClr val="accent3"/>
                </a:solidFill>
                <a:latin typeface="Calibri" pitchFamily="34" charset="0"/>
                <a:cs typeface="Calibri" pitchFamily="34" charset="0"/>
              </a:rPr>
              <a:t>УТУ</a:t>
            </a:r>
            <a:endParaRPr lang="ru-RU" sz="3200" b="1" dirty="0">
              <a:solidFill>
                <a:schemeClr val="accent3"/>
              </a:solidFill>
              <a:latin typeface="Calibri" pitchFamily="34" charset="0"/>
              <a:cs typeface="Calibri" pitchFamily="34" charset="0"/>
            </a:endParaRPr>
          </a:p>
        </p:txBody>
      </p:sp>
      <p:graphicFrame>
        <p:nvGraphicFramePr>
          <p:cNvPr id="7" name="Схема 6"/>
          <p:cNvGraphicFramePr/>
          <p:nvPr>
            <p:extLst>
              <p:ext uri="{D42A27DB-BD31-4B8C-83A1-F6EECF244321}">
                <p14:modId xmlns:p14="http://schemas.microsoft.com/office/powerpoint/2010/main" val="3383009716"/>
              </p:ext>
            </p:extLst>
          </p:nvPr>
        </p:nvGraphicFramePr>
        <p:xfrm>
          <a:off x="1191490" y="1247371"/>
          <a:ext cx="7179425" cy="4729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919588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Проверяемые лица</a:t>
            </a:r>
            <a:endParaRPr lang="ru-RU" dirty="0"/>
          </a:p>
        </p:txBody>
      </p:sp>
      <p:sp>
        <p:nvSpPr>
          <p:cNvPr id="3" name="Нижний колонтитул 2"/>
          <p:cNvSpPr>
            <a:spLocks noGrp="1"/>
          </p:cNvSpPr>
          <p:nvPr>
            <p:ph type="ftr" sz="quarter" idx="10"/>
          </p:nvPr>
        </p:nvSpPr>
        <p:spPr>
          <a:xfrm>
            <a:off x="579881" y="6602731"/>
            <a:ext cx="5122649" cy="255270"/>
          </a:xfrm>
        </p:spPr>
        <p:txBody>
          <a:bodyPr/>
          <a:lstStyle/>
          <a:p>
            <a:r>
              <a:rPr lang="ru-RU" dirty="0" smtClean="0"/>
              <a:t>Выступление заместителя начальника СТКПВТ управления – начальника ОППВТиДЛ В.В. Аманова</a:t>
            </a:r>
            <a:endParaRPr lang="ru-RU" dirty="0"/>
          </a:p>
        </p:txBody>
      </p:sp>
      <p:sp>
        <p:nvSpPr>
          <p:cNvPr id="22" name="Slide Number Placeholder 21"/>
          <p:cNvSpPr>
            <a:spLocks noGrp="1"/>
          </p:cNvSpPr>
          <p:nvPr>
            <p:ph type="sldNum" sz="quarter" idx="11"/>
          </p:nvPr>
        </p:nvSpPr>
        <p:spPr/>
        <p:txBody>
          <a:bodyPr/>
          <a:lstStyle/>
          <a:p>
            <a:fld id="{26E6542A-CDDE-0A4D-9BEA-1CDB85DF59E6}" type="slidenum">
              <a:rPr lang="en-US" smtClean="0"/>
              <a:pPr/>
              <a:t>6</a:t>
            </a:fld>
            <a:endParaRPr lang="en-US" dirty="0"/>
          </a:p>
        </p:txBody>
      </p:sp>
      <p:sp>
        <p:nvSpPr>
          <p:cNvPr id="8" name="TextBox 7"/>
          <p:cNvSpPr txBox="1"/>
          <p:nvPr/>
        </p:nvSpPr>
        <p:spPr>
          <a:xfrm>
            <a:off x="8092866" y="264086"/>
            <a:ext cx="1051133" cy="584775"/>
          </a:xfrm>
          <a:prstGeom prst="rect">
            <a:avLst/>
          </a:prstGeom>
          <a:solidFill>
            <a:schemeClr val="bg1"/>
          </a:solidFill>
        </p:spPr>
        <p:txBody>
          <a:bodyPr wrap="square" rtlCol="0">
            <a:spAutoFit/>
          </a:bodyPr>
          <a:lstStyle/>
          <a:p>
            <a:r>
              <a:rPr lang="ru-RU" sz="3200" b="1" dirty="0" smtClean="0">
                <a:solidFill>
                  <a:schemeClr val="accent3"/>
                </a:solidFill>
                <a:latin typeface="Calibri" pitchFamily="34" charset="0"/>
                <a:cs typeface="Calibri" pitchFamily="34" charset="0"/>
              </a:rPr>
              <a:t>УТУ</a:t>
            </a:r>
            <a:endParaRPr lang="ru-RU" sz="3200" b="1" dirty="0">
              <a:solidFill>
                <a:schemeClr val="accent3"/>
              </a:solidFill>
              <a:latin typeface="Calibri" pitchFamily="34" charset="0"/>
              <a:cs typeface="Calibri" pitchFamily="34" charset="0"/>
            </a:endParaRPr>
          </a:p>
        </p:txBody>
      </p:sp>
      <p:sp>
        <p:nvSpPr>
          <p:cNvPr id="2" name="Прямоугольник 1"/>
          <p:cNvSpPr/>
          <p:nvPr/>
        </p:nvSpPr>
        <p:spPr>
          <a:xfrm>
            <a:off x="2510442" y="1749114"/>
            <a:ext cx="6168043" cy="4401205"/>
          </a:xfrm>
          <a:prstGeom prst="rect">
            <a:avLst/>
          </a:prstGeom>
        </p:spPr>
        <p:txBody>
          <a:bodyPr wrap="square">
            <a:spAutoFit/>
          </a:bodyPr>
          <a:lstStyle/>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декларант</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перевозчик</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лицо</a:t>
            </a:r>
            <a:r>
              <a:rPr lang="ru-RU" sz="1400" dirty="0">
                <a:latin typeface="Calibri" pitchFamily="34" charset="0"/>
                <a:cs typeface="Calibri" pitchFamily="34" charset="0"/>
              </a:rPr>
              <a:t>, осуществляющее временное хранение товаров в местах, не являющихся складом временного </a:t>
            </a:r>
            <a:r>
              <a:rPr lang="ru-RU" sz="1400" dirty="0" smtClean="0">
                <a:latin typeface="Calibri" pitchFamily="34" charset="0"/>
                <a:cs typeface="Calibri" pitchFamily="34" charset="0"/>
              </a:rPr>
              <a:t>хранения</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лицо</a:t>
            </a:r>
            <a:r>
              <a:rPr lang="ru-RU" sz="1400" dirty="0">
                <a:latin typeface="Calibri" pitchFamily="34" charset="0"/>
                <a:cs typeface="Calibri" pitchFamily="34" charset="0"/>
              </a:rPr>
              <a:t>, осуществляющее деятельность в сфере таможенного </a:t>
            </a:r>
            <a:r>
              <a:rPr lang="ru-RU" sz="1400" dirty="0" smtClean="0">
                <a:latin typeface="Calibri" pitchFamily="34" charset="0"/>
                <a:cs typeface="Calibri" pitchFamily="34" charset="0"/>
              </a:rPr>
              <a:t>дела</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лицо</a:t>
            </a:r>
            <a:r>
              <a:rPr lang="ru-RU" sz="1400" dirty="0">
                <a:latin typeface="Calibri" pitchFamily="34" charset="0"/>
                <a:cs typeface="Calibri" pitchFamily="34" charset="0"/>
              </a:rPr>
              <a:t>, обладающее полномочиями в отношении товаров после их </a:t>
            </a:r>
            <a:r>
              <a:rPr lang="ru-RU" sz="1400" dirty="0" smtClean="0">
                <a:latin typeface="Calibri" pitchFamily="34" charset="0"/>
                <a:cs typeface="Calibri" pitchFamily="34" charset="0"/>
              </a:rPr>
              <a:t>выпуска</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уполномоченный </a:t>
            </a:r>
            <a:r>
              <a:rPr lang="ru-RU" sz="1400" dirty="0">
                <a:latin typeface="Calibri" pitchFamily="34" charset="0"/>
                <a:cs typeface="Calibri" pitchFamily="34" charset="0"/>
              </a:rPr>
              <a:t>экономический </a:t>
            </a:r>
            <a:r>
              <a:rPr lang="ru-RU" sz="1400" dirty="0" smtClean="0">
                <a:latin typeface="Calibri" pitchFamily="34" charset="0"/>
                <a:cs typeface="Calibri" pitchFamily="34" charset="0"/>
              </a:rPr>
              <a:t>оператор</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лицо</a:t>
            </a:r>
            <a:r>
              <a:rPr lang="ru-RU" sz="1400" dirty="0">
                <a:latin typeface="Calibri" pitchFamily="34" charset="0"/>
                <a:cs typeface="Calibri" pitchFamily="34" charset="0"/>
              </a:rPr>
              <a:t>, напрямую или косвенно участвовавшее в сделках с товарами, помещенными под таможенную </a:t>
            </a:r>
            <a:r>
              <a:rPr lang="ru-RU" sz="1400" dirty="0" smtClean="0">
                <a:latin typeface="Calibri" pitchFamily="34" charset="0"/>
                <a:cs typeface="Calibri" pitchFamily="34" charset="0"/>
              </a:rPr>
              <a:t>процедуру</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лицо</a:t>
            </a:r>
            <a:r>
              <a:rPr lang="ru-RU" sz="1400" dirty="0">
                <a:latin typeface="Calibri" pitchFamily="34" charset="0"/>
                <a:cs typeface="Calibri" pitchFamily="34" charset="0"/>
              </a:rPr>
              <a:t>, в отношении которого имеется информация, свидетельствующая о том, что в его владении и (или) пользовании находятся (находились) товары в нарушение международных договоров и актов в сфере таможенного регулирования, законодательства государств-членов, в том числе товары, незаконно перемещенные через таможенную границу </a:t>
            </a:r>
            <a:r>
              <a:rPr lang="ru-RU" sz="1400" dirty="0" smtClean="0">
                <a:latin typeface="Calibri" pitchFamily="34" charset="0"/>
                <a:cs typeface="Calibri" pitchFamily="34" charset="0"/>
              </a:rPr>
              <a:t>Союза</a:t>
            </a:r>
            <a:endParaRPr lang="ru-RU" sz="1400" dirty="0">
              <a:latin typeface="Calibri" pitchFamily="34" charset="0"/>
              <a:cs typeface="Calibri" pitchFamily="34" charset="0"/>
            </a:endParaRPr>
          </a:p>
        </p:txBody>
      </p:sp>
      <p:grpSp>
        <p:nvGrpSpPr>
          <p:cNvPr id="5" name="Группа 4"/>
          <p:cNvGrpSpPr/>
          <p:nvPr/>
        </p:nvGrpSpPr>
        <p:grpSpPr>
          <a:xfrm>
            <a:off x="744121" y="2871732"/>
            <a:ext cx="1586372" cy="3510290"/>
            <a:chOff x="691315" y="2183928"/>
            <a:chExt cx="1071827" cy="2478167"/>
          </a:xfrm>
        </p:grpSpPr>
        <p:sp>
          <p:nvSpPr>
            <p:cNvPr id="9" name="Freeform 688"/>
            <p:cNvSpPr>
              <a:spLocks noEditPoints="1"/>
            </p:cNvSpPr>
            <p:nvPr/>
          </p:nvSpPr>
          <p:spPr bwMode="auto">
            <a:xfrm>
              <a:off x="691315" y="2183928"/>
              <a:ext cx="1071827" cy="2478167"/>
            </a:xfrm>
            <a:custGeom>
              <a:avLst/>
              <a:gdLst>
                <a:gd name="T0" fmla="*/ 471 w 540"/>
                <a:gd name="T1" fmla="*/ 272 h 1295"/>
                <a:gd name="T2" fmla="*/ 525 w 540"/>
                <a:gd name="T3" fmla="*/ 521 h 1295"/>
                <a:gd name="T4" fmla="*/ 452 w 540"/>
                <a:gd name="T5" fmla="*/ 623 h 1295"/>
                <a:gd name="T6" fmla="*/ 451 w 540"/>
                <a:gd name="T7" fmla="*/ 492 h 1295"/>
                <a:gd name="T8" fmla="*/ 451 w 540"/>
                <a:gd name="T9" fmla="*/ 449 h 1295"/>
                <a:gd name="T10" fmla="*/ 330 w 540"/>
                <a:gd name="T11" fmla="*/ 10 h 1295"/>
                <a:gd name="T12" fmla="*/ 364 w 540"/>
                <a:gd name="T13" fmla="*/ 38 h 1295"/>
                <a:gd name="T14" fmla="*/ 374 w 540"/>
                <a:gd name="T15" fmla="*/ 112 h 1295"/>
                <a:gd name="T16" fmla="*/ 358 w 540"/>
                <a:gd name="T17" fmla="*/ 142 h 1295"/>
                <a:gd name="T18" fmla="*/ 355 w 540"/>
                <a:gd name="T19" fmla="*/ 188 h 1295"/>
                <a:gd name="T20" fmla="*/ 425 w 540"/>
                <a:gd name="T21" fmla="*/ 230 h 1295"/>
                <a:gd name="T22" fmla="*/ 451 w 540"/>
                <a:gd name="T23" fmla="*/ 449 h 1295"/>
                <a:gd name="T24" fmla="*/ 441 w 540"/>
                <a:gd name="T25" fmla="*/ 520 h 1295"/>
                <a:gd name="T26" fmla="*/ 451 w 540"/>
                <a:gd name="T27" fmla="*/ 622 h 1295"/>
                <a:gd name="T28" fmla="*/ 429 w 540"/>
                <a:gd name="T29" fmla="*/ 642 h 1295"/>
                <a:gd name="T30" fmla="*/ 400 w 540"/>
                <a:gd name="T31" fmla="*/ 721 h 1295"/>
                <a:gd name="T32" fmla="*/ 360 w 540"/>
                <a:gd name="T33" fmla="*/ 1005 h 1295"/>
                <a:gd name="T34" fmla="*/ 332 w 540"/>
                <a:gd name="T35" fmla="*/ 1162 h 1295"/>
                <a:gd name="T36" fmla="*/ 345 w 540"/>
                <a:gd name="T37" fmla="*/ 1231 h 1295"/>
                <a:gd name="T38" fmla="*/ 333 w 540"/>
                <a:gd name="T39" fmla="*/ 1279 h 1295"/>
                <a:gd name="T40" fmla="*/ 273 w 540"/>
                <a:gd name="T41" fmla="*/ 1260 h 1295"/>
                <a:gd name="T42" fmla="*/ 277 w 540"/>
                <a:gd name="T43" fmla="*/ 1209 h 1295"/>
                <a:gd name="T44" fmla="*/ 272 w 540"/>
                <a:gd name="T45" fmla="*/ 1152 h 1295"/>
                <a:gd name="T46" fmla="*/ 274 w 540"/>
                <a:gd name="T47" fmla="*/ 1050 h 1295"/>
                <a:gd name="T48" fmla="*/ 284 w 540"/>
                <a:gd name="T49" fmla="*/ 961 h 1295"/>
                <a:gd name="T50" fmla="*/ 278 w 540"/>
                <a:gd name="T51" fmla="*/ 836 h 1295"/>
                <a:gd name="T52" fmla="*/ 250 w 540"/>
                <a:gd name="T53" fmla="*/ 789 h 1295"/>
                <a:gd name="T54" fmla="*/ 158 w 540"/>
                <a:gd name="T55" fmla="*/ 1136 h 1295"/>
                <a:gd name="T56" fmla="*/ 163 w 540"/>
                <a:gd name="T57" fmla="*/ 469 h 1295"/>
                <a:gd name="T58" fmla="*/ 158 w 540"/>
                <a:gd name="T59" fmla="*/ 437 h 1295"/>
                <a:gd name="T60" fmla="*/ 190 w 540"/>
                <a:gd name="T61" fmla="*/ 217 h 1295"/>
                <a:gd name="T62" fmla="*/ 272 w 540"/>
                <a:gd name="T63" fmla="*/ 185 h 1295"/>
                <a:gd name="T64" fmla="*/ 260 w 540"/>
                <a:gd name="T65" fmla="*/ 132 h 1295"/>
                <a:gd name="T66" fmla="*/ 265 w 540"/>
                <a:gd name="T67" fmla="*/ 69 h 1295"/>
                <a:gd name="T68" fmla="*/ 290 w 540"/>
                <a:gd name="T69" fmla="*/ 21 h 1295"/>
                <a:gd name="T70" fmla="*/ 330 w 540"/>
                <a:gd name="T71" fmla="*/ 10 h 1295"/>
                <a:gd name="T72" fmla="*/ 155 w 540"/>
                <a:gd name="T73" fmla="*/ 1151 h 1295"/>
                <a:gd name="T74" fmla="*/ 131 w 540"/>
                <a:gd name="T75" fmla="*/ 1241 h 1295"/>
                <a:gd name="T76" fmla="*/ 100 w 540"/>
                <a:gd name="T77" fmla="*/ 1255 h 1295"/>
                <a:gd name="T78" fmla="*/ 0 w 540"/>
                <a:gd name="T79" fmla="*/ 1285 h 1295"/>
                <a:gd name="T80" fmla="*/ 51 w 540"/>
                <a:gd name="T81" fmla="*/ 1218 h 1295"/>
                <a:gd name="T82" fmla="*/ 76 w 540"/>
                <a:gd name="T83" fmla="*/ 1101 h 1295"/>
                <a:gd name="T84" fmla="*/ 135 w 540"/>
                <a:gd name="T85" fmla="*/ 784 h 1295"/>
                <a:gd name="T86" fmla="*/ 154 w 540"/>
                <a:gd name="T87" fmla="*/ 662 h 1295"/>
                <a:gd name="T88" fmla="*/ 132 w 540"/>
                <a:gd name="T89" fmla="*/ 648 h 1295"/>
                <a:gd name="T90" fmla="*/ 126 w 540"/>
                <a:gd name="T91" fmla="*/ 610 h 1295"/>
                <a:gd name="T92" fmla="*/ 83 w 540"/>
                <a:gd name="T93" fmla="*/ 489 h 1295"/>
                <a:gd name="T94" fmla="*/ 114 w 540"/>
                <a:gd name="T95" fmla="*/ 341 h 1295"/>
                <a:gd name="T96" fmla="*/ 147 w 540"/>
                <a:gd name="T97" fmla="*/ 238 h 1295"/>
                <a:gd name="T98" fmla="*/ 158 w 540"/>
                <a:gd name="T99" fmla="*/ 437 h 1295"/>
                <a:gd name="T100" fmla="*/ 150 w 540"/>
                <a:gd name="T101" fmla="*/ 466 h 1295"/>
                <a:gd name="T102" fmla="*/ 158 w 540"/>
                <a:gd name="T103" fmla="*/ 509 h 1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0" h="1295">
                  <a:moveTo>
                    <a:pt x="451" y="240"/>
                  </a:moveTo>
                  <a:cubicBezTo>
                    <a:pt x="460" y="246"/>
                    <a:pt x="468" y="256"/>
                    <a:pt x="471" y="272"/>
                  </a:cubicBezTo>
                  <a:cubicBezTo>
                    <a:pt x="476" y="302"/>
                    <a:pt x="507" y="404"/>
                    <a:pt x="523" y="432"/>
                  </a:cubicBezTo>
                  <a:cubicBezTo>
                    <a:pt x="538" y="460"/>
                    <a:pt x="540" y="497"/>
                    <a:pt x="525" y="521"/>
                  </a:cubicBezTo>
                  <a:cubicBezTo>
                    <a:pt x="509" y="544"/>
                    <a:pt x="473" y="601"/>
                    <a:pt x="467" y="610"/>
                  </a:cubicBezTo>
                  <a:cubicBezTo>
                    <a:pt x="462" y="618"/>
                    <a:pt x="460" y="623"/>
                    <a:pt x="452" y="623"/>
                  </a:cubicBezTo>
                  <a:cubicBezTo>
                    <a:pt x="452" y="622"/>
                    <a:pt x="451" y="622"/>
                    <a:pt x="451" y="622"/>
                  </a:cubicBezTo>
                  <a:cubicBezTo>
                    <a:pt x="451" y="492"/>
                    <a:pt x="451" y="492"/>
                    <a:pt x="451" y="492"/>
                  </a:cubicBezTo>
                  <a:cubicBezTo>
                    <a:pt x="458" y="480"/>
                    <a:pt x="466" y="471"/>
                    <a:pt x="463" y="465"/>
                  </a:cubicBezTo>
                  <a:cubicBezTo>
                    <a:pt x="458" y="457"/>
                    <a:pt x="455" y="456"/>
                    <a:pt x="451" y="449"/>
                  </a:cubicBezTo>
                  <a:lnTo>
                    <a:pt x="451" y="240"/>
                  </a:lnTo>
                  <a:close/>
                  <a:moveTo>
                    <a:pt x="330" y="10"/>
                  </a:moveTo>
                  <a:cubicBezTo>
                    <a:pt x="337" y="16"/>
                    <a:pt x="345" y="27"/>
                    <a:pt x="352" y="23"/>
                  </a:cubicBezTo>
                  <a:cubicBezTo>
                    <a:pt x="358" y="20"/>
                    <a:pt x="357" y="38"/>
                    <a:pt x="364" y="38"/>
                  </a:cubicBezTo>
                  <a:cubicBezTo>
                    <a:pt x="372" y="38"/>
                    <a:pt x="380" y="64"/>
                    <a:pt x="379" y="78"/>
                  </a:cubicBezTo>
                  <a:cubicBezTo>
                    <a:pt x="378" y="92"/>
                    <a:pt x="375" y="106"/>
                    <a:pt x="374" y="112"/>
                  </a:cubicBezTo>
                  <a:cubicBezTo>
                    <a:pt x="373" y="118"/>
                    <a:pt x="370" y="141"/>
                    <a:pt x="365" y="141"/>
                  </a:cubicBezTo>
                  <a:cubicBezTo>
                    <a:pt x="360" y="141"/>
                    <a:pt x="358" y="142"/>
                    <a:pt x="358" y="142"/>
                  </a:cubicBezTo>
                  <a:cubicBezTo>
                    <a:pt x="358" y="142"/>
                    <a:pt x="353" y="160"/>
                    <a:pt x="353" y="174"/>
                  </a:cubicBezTo>
                  <a:cubicBezTo>
                    <a:pt x="353" y="188"/>
                    <a:pt x="355" y="188"/>
                    <a:pt x="355" y="188"/>
                  </a:cubicBezTo>
                  <a:cubicBezTo>
                    <a:pt x="363" y="202"/>
                    <a:pt x="363" y="202"/>
                    <a:pt x="363" y="202"/>
                  </a:cubicBezTo>
                  <a:cubicBezTo>
                    <a:pt x="363" y="202"/>
                    <a:pt x="406" y="224"/>
                    <a:pt x="425" y="230"/>
                  </a:cubicBezTo>
                  <a:cubicBezTo>
                    <a:pt x="434" y="232"/>
                    <a:pt x="443" y="235"/>
                    <a:pt x="451" y="240"/>
                  </a:cubicBezTo>
                  <a:cubicBezTo>
                    <a:pt x="451" y="449"/>
                    <a:pt x="451" y="449"/>
                    <a:pt x="451" y="449"/>
                  </a:cubicBezTo>
                  <a:cubicBezTo>
                    <a:pt x="448" y="445"/>
                    <a:pt x="446" y="439"/>
                    <a:pt x="443" y="426"/>
                  </a:cubicBezTo>
                  <a:cubicBezTo>
                    <a:pt x="443" y="453"/>
                    <a:pt x="434" y="493"/>
                    <a:pt x="441" y="520"/>
                  </a:cubicBezTo>
                  <a:cubicBezTo>
                    <a:pt x="440" y="510"/>
                    <a:pt x="445" y="500"/>
                    <a:pt x="451" y="492"/>
                  </a:cubicBezTo>
                  <a:cubicBezTo>
                    <a:pt x="451" y="622"/>
                    <a:pt x="451" y="622"/>
                    <a:pt x="451" y="622"/>
                  </a:cubicBezTo>
                  <a:cubicBezTo>
                    <a:pt x="444" y="622"/>
                    <a:pt x="439" y="623"/>
                    <a:pt x="439" y="623"/>
                  </a:cubicBezTo>
                  <a:cubicBezTo>
                    <a:pt x="439" y="623"/>
                    <a:pt x="435" y="638"/>
                    <a:pt x="429" y="642"/>
                  </a:cubicBezTo>
                  <a:cubicBezTo>
                    <a:pt x="423" y="647"/>
                    <a:pt x="415" y="662"/>
                    <a:pt x="413" y="657"/>
                  </a:cubicBezTo>
                  <a:cubicBezTo>
                    <a:pt x="411" y="651"/>
                    <a:pt x="406" y="696"/>
                    <a:pt x="400" y="721"/>
                  </a:cubicBezTo>
                  <a:cubicBezTo>
                    <a:pt x="395" y="745"/>
                    <a:pt x="369" y="915"/>
                    <a:pt x="369" y="939"/>
                  </a:cubicBezTo>
                  <a:cubicBezTo>
                    <a:pt x="369" y="963"/>
                    <a:pt x="359" y="988"/>
                    <a:pt x="360" y="1005"/>
                  </a:cubicBezTo>
                  <a:cubicBezTo>
                    <a:pt x="361" y="1022"/>
                    <a:pt x="357" y="1068"/>
                    <a:pt x="356" y="1093"/>
                  </a:cubicBezTo>
                  <a:cubicBezTo>
                    <a:pt x="355" y="1118"/>
                    <a:pt x="332" y="1144"/>
                    <a:pt x="332" y="1162"/>
                  </a:cubicBezTo>
                  <a:cubicBezTo>
                    <a:pt x="332" y="1181"/>
                    <a:pt x="338" y="1189"/>
                    <a:pt x="335" y="1200"/>
                  </a:cubicBezTo>
                  <a:cubicBezTo>
                    <a:pt x="332" y="1210"/>
                    <a:pt x="333" y="1218"/>
                    <a:pt x="345" y="1231"/>
                  </a:cubicBezTo>
                  <a:cubicBezTo>
                    <a:pt x="356" y="1243"/>
                    <a:pt x="361" y="1255"/>
                    <a:pt x="360" y="1264"/>
                  </a:cubicBezTo>
                  <a:cubicBezTo>
                    <a:pt x="359" y="1274"/>
                    <a:pt x="356" y="1278"/>
                    <a:pt x="333" y="1279"/>
                  </a:cubicBezTo>
                  <a:cubicBezTo>
                    <a:pt x="310" y="1280"/>
                    <a:pt x="288" y="1273"/>
                    <a:pt x="288" y="1267"/>
                  </a:cubicBezTo>
                  <a:cubicBezTo>
                    <a:pt x="288" y="1262"/>
                    <a:pt x="280" y="1260"/>
                    <a:pt x="273" y="1260"/>
                  </a:cubicBezTo>
                  <a:cubicBezTo>
                    <a:pt x="266" y="1260"/>
                    <a:pt x="267" y="1253"/>
                    <a:pt x="270" y="1239"/>
                  </a:cubicBezTo>
                  <a:cubicBezTo>
                    <a:pt x="273" y="1226"/>
                    <a:pt x="283" y="1208"/>
                    <a:pt x="277" y="1209"/>
                  </a:cubicBezTo>
                  <a:cubicBezTo>
                    <a:pt x="271" y="1211"/>
                    <a:pt x="266" y="1208"/>
                    <a:pt x="266" y="1188"/>
                  </a:cubicBezTo>
                  <a:cubicBezTo>
                    <a:pt x="266" y="1169"/>
                    <a:pt x="264" y="1163"/>
                    <a:pt x="272" y="1152"/>
                  </a:cubicBezTo>
                  <a:cubicBezTo>
                    <a:pt x="281" y="1140"/>
                    <a:pt x="279" y="1119"/>
                    <a:pt x="277" y="1102"/>
                  </a:cubicBezTo>
                  <a:cubicBezTo>
                    <a:pt x="275" y="1084"/>
                    <a:pt x="269" y="1072"/>
                    <a:pt x="274" y="1050"/>
                  </a:cubicBezTo>
                  <a:cubicBezTo>
                    <a:pt x="279" y="1029"/>
                    <a:pt x="280" y="1003"/>
                    <a:pt x="277" y="993"/>
                  </a:cubicBezTo>
                  <a:cubicBezTo>
                    <a:pt x="274" y="982"/>
                    <a:pt x="276" y="969"/>
                    <a:pt x="284" y="961"/>
                  </a:cubicBezTo>
                  <a:cubicBezTo>
                    <a:pt x="292" y="952"/>
                    <a:pt x="280" y="937"/>
                    <a:pt x="280" y="927"/>
                  </a:cubicBezTo>
                  <a:cubicBezTo>
                    <a:pt x="280" y="917"/>
                    <a:pt x="283" y="877"/>
                    <a:pt x="278" y="836"/>
                  </a:cubicBezTo>
                  <a:cubicBezTo>
                    <a:pt x="273" y="796"/>
                    <a:pt x="272" y="765"/>
                    <a:pt x="271" y="754"/>
                  </a:cubicBezTo>
                  <a:cubicBezTo>
                    <a:pt x="270" y="744"/>
                    <a:pt x="265" y="749"/>
                    <a:pt x="250" y="789"/>
                  </a:cubicBezTo>
                  <a:cubicBezTo>
                    <a:pt x="236" y="830"/>
                    <a:pt x="199" y="956"/>
                    <a:pt x="192" y="984"/>
                  </a:cubicBezTo>
                  <a:cubicBezTo>
                    <a:pt x="186" y="1008"/>
                    <a:pt x="166" y="1096"/>
                    <a:pt x="158" y="1136"/>
                  </a:cubicBezTo>
                  <a:cubicBezTo>
                    <a:pt x="158" y="509"/>
                    <a:pt x="158" y="509"/>
                    <a:pt x="158" y="509"/>
                  </a:cubicBezTo>
                  <a:cubicBezTo>
                    <a:pt x="160" y="506"/>
                    <a:pt x="158" y="485"/>
                    <a:pt x="163" y="469"/>
                  </a:cubicBezTo>
                  <a:cubicBezTo>
                    <a:pt x="169" y="451"/>
                    <a:pt x="171" y="426"/>
                    <a:pt x="172" y="396"/>
                  </a:cubicBezTo>
                  <a:cubicBezTo>
                    <a:pt x="172" y="396"/>
                    <a:pt x="165" y="421"/>
                    <a:pt x="158" y="437"/>
                  </a:cubicBezTo>
                  <a:cubicBezTo>
                    <a:pt x="158" y="224"/>
                    <a:pt x="158" y="224"/>
                    <a:pt x="158" y="224"/>
                  </a:cubicBezTo>
                  <a:cubicBezTo>
                    <a:pt x="164" y="221"/>
                    <a:pt x="175" y="219"/>
                    <a:pt x="190" y="217"/>
                  </a:cubicBezTo>
                  <a:cubicBezTo>
                    <a:pt x="226" y="212"/>
                    <a:pt x="252" y="202"/>
                    <a:pt x="261" y="195"/>
                  </a:cubicBezTo>
                  <a:cubicBezTo>
                    <a:pt x="266" y="191"/>
                    <a:pt x="269" y="188"/>
                    <a:pt x="272" y="185"/>
                  </a:cubicBezTo>
                  <a:cubicBezTo>
                    <a:pt x="274" y="182"/>
                    <a:pt x="279" y="177"/>
                    <a:pt x="275" y="177"/>
                  </a:cubicBezTo>
                  <a:cubicBezTo>
                    <a:pt x="266" y="176"/>
                    <a:pt x="264" y="142"/>
                    <a:pt x="260" y="132"/>
                  </a:cubicBezTo>
                  <a:cubicBezTo>
                    <a:pt x="255" y="122"/>
                    <a:pt x="257" y="115"/>
                    <a:pt x="260" y="106"/>
                  </a:cubicBezTo>
                  <a:cubicBezTo>
                    <a:pt x="263" y="97"/>
                    <a:pt x="257" y="83"/>
                    <a:pt x="265" y="69"/>
                  </a:cubicBezTo>
                  <a:cubicBezTo>
                    <a:pt x="272" y="55"/>
                    <a:pt x="262" y="37"/>
                    <a:pt x="272" y="35"/>
                  </a:cubicBezTo>
                  <a:cubicBezTo>
                    <a:pt x="283" y="33"/>
                    <a:pt x="279" y="21"/>
                    <a:pt x="290" y="21"/>
                  </a:cubicBezTo>
                  <a:cubicBezTo>
                    <a:pt x="300" y="21"/>
                    <a:pt x="301" y="6"/>
                    <a:pt x="312" y="11"/>
                  </a:cubicBezTo>
                  <a:cubicBezTo>
                    <a:pt x="322" y="16"/>
                    <a:pt x="322" y="0"/>
                    <a:pt x="330" y="10"/>
                  </a:cubicBezTo>
                  <a:close/>
                  <a:moveTo>
                    <a:pt x="158" y="1136"/>
                  </a:moveTo>
                  <a:cubicBezTo>
                    <a:pt x="156" y="1142"/>
                    <a:pt x="155" y="1147"/>
                    <a:pt x="155" y="1151"/>
                  </a:cubicBezTo>
                  <a:cubicBezTo>
                    <a:pt x="150" y="1175"/>
                    <a:pt x="144" y="1223"/>
                    <a:pt x="137" y="1223"/>
                  </a:cubicBezTo>
                  <a:cubicBezTo>
                    <a:pt x="131" y="1223"/>
                    <a:pt x="132" y="1228"/>
                    <a:pt x="131" y="1241"/>
                  </a:cubicBezTo>
                  <a:cubicBezTo>
                    <a:pt x="131" y="1255"/>
                    <a:pt x="117" y="1257"/>
                    <a:pt x="109" y="1260"/>
                  </a:cubicBezTo>
                  <a:cubicBezTo>
                    <a:pt x="102" y="1263"/>
                    <a:pt x="100" y="1255"/>
                    <a:pt x="100" y="1255"/>
                  </a:cubicBezTo>
                  <a:cubicBezTo>
                    <a:pt x="100" y="1255"/>
                    <a:pt x="87" y="1281"/>
                    <a:pt x="65" y="1284"/>
                  </a:cubicBezTo>
                  <a:cubicBezTo>
                    <a:pt x="43" y="1287"/>
                    <a:pt x="0" y="1295"/>
                    <a:pt x="0" y="1285"/>
                  </a:cubicBezTo>
                  <a:cubicBezTo>
                    <a:pt x="0" y="1274"/>
                    <a:pt x="5" y="1264"/>
                    <a:pt x="20" y="1256"/>
                  </a:cubicBezTo>
                  <a:cubicBezTo>
                    <a:pt x="34" y="1247"/>
                    <a:pt x="45" y="1224"/>
                    <a:pt x="51" y="1218"/>
                  </a:cubicBezTo>
                  <a:cubicBezTo>
                    <a:pt x="56" y="1212"/>
                    <a:pt x="49" y="1214"/>
                    <a:pt x="53" y="1203"/>
                  </a:cubicBezTo>
                  <a:cubicBezTo>
                    <a:pt x="58" y="1191"/>
                    <a:pt x="73" y="1123"/>
                    <a:pt x="76" y="1101"/>
                  </a:cubicBezTo>
                  <a:cubicBezTo>
                    <a:pt x="78" y="1078"/>
                    <a:pt x="77" y="1002"/>
                    <a:pt x="87" y="967"/>
                  </a:cubicBezTo>
                  <a:cubicBezTo>
                    <a:pt x="98" y="931"/>
                    <a:pt x="131" y="816"/>
                    <a:pt x="135" y="784"/>
                  </a:cubicBezTo>
                  <a:cubicBezTo>
                    <a:pt x="140" y="753"/>
                    <a:pt x="147" y="721"/>
                    <a:pt x="147" y="703"/>
                  </a:cubicBezTo>
                  <a:cubicBezTo>
                    <a:pt x="147" y="686"/>
                    <a:pt x="149" y="674"/>
                    <a:pt x="154" y="662"/>
                  </a:cubicBezTo>
                  <a:cubicBezTo>
                    <a:pt x="158" y="649"/>
                    <a:pt x="153" y="632"/>
                    <a:pt x="153" y="632"/>
                  </a:cubicBezTo>
                  <a:cubicBezTo>
                    <a:pt x="153" y="632"/>
                    <a:pt x="140" y="642"/>
                    <a:pt x="132" y="648"/>
                  </a:cubicBezTo>
                  <a:cubicBezTo>
                    <a:pt x="125" y="655"/>
                    <a:pt x="125" y="645"/>
                    <a:pt x="129" y="629"/>
                  </a:cubicBezTo>
                  <a:cubicBezTo>
                    <a:pt x="132" y="614"/>
                    <a:pt x="130" y="605"/>
                    <a:pt x="126" y="610"/>
                  </a:cubicBezTo>
                  <a:cubicBezTo>
                    <a:pt x="122" y="615"/>
                    <a:pt x="119" y="585"/>
                    <a:pt x="109" y="566"/>
                  </a:cubicBezTo>
                  <a:cubicBezTo>
                    <a:pt x="100" y="548"/>
                    <a:pt x="78" y="511"/>
                    <a:pt x="83" y="489"/>
                  </a:cubicBezTo>
                  <a:cubicBezTo>
                    <a:pt x="88" y="468"/>
                    <a:pt x="90" y="431"/>
                    <a:pt x="96" y="412"/>
                  </a:cubicBezTo>
                  <a:cubicBezTo>
                    <a:pt x="102" y="394"/>
                    <a:pt x="107" y="361"/>
                    <a:pt x="114" y="341"/>
                  </a:cubicBezTo>
                  <a:cubicBezTo>
                    <a:pt x="121" y="321"/>
                    <a:pt x="120" y="311"/>
                    <a:pt x="129" y="291"/>
                  </a:cubicBezTo>
                  <a:cubicBezTo>
                    <a:pt x="137" y="271"/>
                    <a:pt x="147" y="247"/>
                    <a:pt x="147" y="238"/>
                  </a:cubicBezTo>
                  <a:cubicBezTo>
                    <a:pt x="147" y="232"/>
                    <a:pt x="149" y="228"/>
                    <a:pt x="158" y="224"/>
                  </a:cubicBezTo>
                  <a:cubicBezTo>
                    <a:pt x="158" y="437"/>
                    <a:pt x="158" y="437"/>
                    <a:pt x="158" y="437"/>
                  </a:cubicBezTo>
                  <a:cubicBezTo>
                    <a:pt x="155" y="443"/>
                    <a:pt x="152" y="448"/>
                    <a:pt x="150" y="449"/>
                  </a:cubicBezTo>
                  <a:cubicBezTo>
                    <a:pt x="142" y="451"/>
                    <a:pt x="141" y="461"/>
                    <a:pt x="150" y="466"/>
                  </a:cubicBezTo>
                  <a:cubicBezTo>
                    <a:pt x="158" y="471"/>
                    <a:pt x="153" y="504"/>
                    <a:pt x="157" y="509"/>
                  </a:cubicBezTo>
                  <a:cubicBezTo>
                    <a:pt x="157" y="509"/>
                    <a:pt x="157" y="509"/>
                    <a:pt x="158" y="509"/>
                  </a:cubicBezTo>
                  <a:lnTo>
                    <a:pt x="158" y="1136"/>
                  </a:lnTo>
                  <a:close/>
                </a:path>
              </a:pathLst>
            </a:custGeom>
            <a:solidFill>
              <a:schemeClr val="accent5">
                <a:lumMod val="75000"/>
              </a:schemeClr>
            </a:solidFill>
            <a:ln>
              <a:noFill/>
            </a:ln>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sp>
          <p:nvSpPr>
            <p:cNvPr id="10" name="Freeform 689"/>
            <p:cNvSpPr>
              <a:spLocks/>
            </p:cNvSpPr>
            <p:nvPr/>
          </p:nvSpPr>
          <p:spPr bwMode="auto">
            <a:xfrm>
              <a:off x="1088711" y="2537809"/>
              <a:ext cx="378719" cy="713760"/>
            </a:xfrm>
            <a:custGeom>
              <a:avLst/>
              <a:gdLst>
                <a:gd name="T0" fmla="*/ 153 w 191"/>
                <a:gd name="T1" fmla="*/ 0 h 373"/>
                <a:gd name="T2" fmla="*/ 155 w 191"/>
                <a:gd name="T3" fmla="*/ 3 h 373"/>
                <a:gd name="T4" fmla="*/ 162 w 191"/>
                <a:gd name="T5" fmla="*/ 15 h 373"/>
                <a:gd name="T6" fmla="*/ 162 w 191"/>
                <a:gd name="T7" fmla="*/ 17 h 373"/>
                <a:gd name="T8" fmla="*/ 156 w 191"/>
                <a:gd name="T9" fmla="*/ 149 h 373"/>
                <a:gd name="T10" fmla="*/ 157 w 191"/>
                <a:gd name="T11" fmla="*/ 255 h 373"/>
                <a:gd name="T12" fmla="*/ 175 w 191"/>
                <a:gd name="T13" fmla="*/ 334 h 373"/>
                <a:gd name="T14" fmla="*/ 191 w 191"/>
                <a:gd name="T15" fmla="*/ 372 h 373"/>
                <a:gd name="T16" fmla="*/ 126 w 191"/>
                <a:gd name="T17" fmla="*/ 368 h 373"/>
                <a:gd name="T18" fmla="*/ 20 w 191"/>
                <a:gd name="T19" fmla="*/ 369 h 373"/>
                <a:gd name="T20" fmla="*/ 0 w 191"/>
                <a:gd name="T21" fmla="*/ 361 h 373"/>
                <a:gd name="T22" fmla="*/ 24 w 191"/>
                <a:gd name="T23" fmla="*/ 291 h 373"/>
                <a:gd name="T24" fmla="*/ 44 w 191"/>
                <a:gd name="T25" fmla="*/ 155 h 373"/>
                <a:gd name="T26" fmla="*/ 52 w 191"/>
                <a:gd name="T27" fmla="*/ 32 h 373"/>
                <a:gd name="T28" fmla="*/ 60 w 191"/>
                <a:gd name="T29" fmla="*/ 11 h 373"/>
                <a:gd name="T30" fmla="*/ 61 w 191"/>
                <a:gd name="T31" fmla="*/ 10 h 373"/>
                <a:gd name="T32" fmla="*/ 72 w 191"/>
                <a:gd name="T33" fmla="*/ 0 h 373"/>
                <a:gd name="T34" fmla="*/ 91 w 191"/>
                <a:gd name="T35" fmla="*/ 23 h 373"/>
                <a:gd name="T36" fmla="*/ 121 w 191"/>
                <a:gd name="T37" fmla="*/ 33 h 373"/>
                <a:gd name="T38" fmla="*/ 153 w 191"/>
                <a:gd name="T39"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1" h="373">
                  <a:moveTo>
                    <a:pt x="153" y="0"/>
                  </a:moveTo>
                  <a:cubicBezTo>
                    <a:pt x="154" y="3"/>
                    <a:pt x="155" y="3"/>
                    <a:pt x="155" y="3"/>
                  </a:cubicBezTo>
                  <a:cubicBezTo>
                    <a:pt x="162" y="15"/>
                    <a:pt x="162" y="15"/>
                    <a:pt x="162" y="15"/>
                  </a:cubicBezTo>
                  <a:cubicBezTo>
                    <a:pt x="162" y="16"/>
                    <a:pt x="162" y="16"/>
                    <a:pt x="162" y="17"/>
                  </a:cubicBezTo>
                  <a:cubicBezTo>
                    <a:pt x="159" y="37"/>
                    <a:pt x="156" y="104"/>
                    <a:pt x="156" y="149"/>
                  </a:cubicBezTo>
                  <a:cubicBezTo>
                    <a:pt x="156" y="194"/>
                    <a:pt x="150" y="218"/>
                    <a:pt x="157" y="255"/>
                  </a:cubicBezTo>
                  <a:cubicBezTo>
                    <a:pt x="164" y="291"/>
                    <a:pt x="165" y="312"/>
                    <a:pt x="175" y="334"/>
                  </a:cubicBezTo>
                  <a:cubicBezTo>
                    <a:pt x="185" y="356"/>
                    <a:pt x="191" y="372"/>
                    <a:pt x="191" y="372"/>
                  </a:cubicBezTo>
                  <a:cubicBezTo>
                    <a:pt x="191" y="372"/>
                    <a:pt x="159" y="368"/>
                    <a:pt x="126" y="368"/>
                  </a:cubicBezTo>
                  <a:cubicBezTo>
                    <a:pt x="93" y="368"/>
                    <a:pt x="33" y="373"/>
                    <a:pt x="20" y="369"/>
                  </a:cubicBezTo>
                  <a:cubicBezTo>
                    <a:pt x="8" y="366"/>
                    <a:pt x="0" y="361"/>
                    <a:pt x="0" y="361"/>
                  </a:cubicBezTo>
                  <a:cubicBezTo>
                    <a:pt x="0" y="361"/>
                    <a:pt x="14" y="328"/>
                    <a:pt x="24" y="291"/>
                  </a:cubicBezTo>
                  <a:cubicBezTo>
                    <a:pt x="34" y="255"/>
                    <a:pt x="44" y="205"/>
                    <a:pt x="44" y="155"/>
                  </a:cubicBezTo>
                  <a:cubicBezTo>
                    <a:pt x="44" y="105"/>
                    <a:pt x="42" y="57"/>
                    <a:pt x="52" y="32"/>
                  </a:cubicBezTo>
                  <a:cubicBezTo>
                    <a:pt x="56" y="23"/>
                    <a:pt x="58" y="16"/>
                    <a:pt x="60" y="11"/>
                  </a:cubicBezTo>
                  <a:cubicBezTo>
                    <a:pt x="60" y="11"/>
                    <a:pt x="58" y="12"/>
                    <a:pt x="61" y="10"/>
                  </a:cubicBezTo>
                  <a:cubicBezTo>
                    <a:pt x="63" y="8"/>
                    <a:pt x="69" y="3"/>
                    <a:pt x="72" y="0"/>
                  </a:cubicBezTo>
                  <a:cubicBezTo>
                    <a:pt x="77" y="6"/>
                    <a:pt x="80" y="10"/>
                    <a:pt x="91" y="23"/>
                  </a:cubicBezTo>
                  <a:cubicBezTo>
                    <a:pt x="102" y="36"/>
                    <a:pt x="103" y="45"/>
                    <a:pt x="121" y="33"/>
                  </a:cubicBezTo>
                  <a:cubicBezTo>
                    <a:pt x="135" y="24"/>
                    <a:pt x="144" y="11"/>
                    <a:pt x="15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sp>
          <p:nvSpPr>
            <p:cNvPr id="11" name="Freeform 690"/>
            <p:cNvSpPr>
              <a:spLocks/>
            </p:cNvSpPr>
            <p:nvPr/>
          </p:nvSpPr>
          <p:spPr bwMode="auto">
            <a:xfrm>
              <a:off x="1147853" y="2619782"/>
              <a:ext cx="182615" cy="705763"/>
            </a:xfrm>
            <a:custGeom>
              <a:avLst/>
              <a:gdLst>
                <a:gd name="T0" fmla="*/ 77 w 92"/>
                <a:gd name="T1" fmla="*/ 0 h 369"/>
                <a:gd name="T2" fmla="*/ 59 w 92"/>
                <a:gd name="T3" fmla="*/ 18 h 369"/>
                <a:gd name="T4" fmla="*/ 65 w 92"/>
                <a:gd name="T5" fmla="*/ 29 h 369"/>
                <a:gd name="T6" fmla="*/ 37 w 92"/>
                <a:gd name="T7" fmla="*/ 139 h 369"/>
                <a:gd name="T8" fmla="*/ 4 w 92"/>
                <a:gd name="T9" fmla="*/ 314 h 369"/>
                <a:gd name="T10" fmla="*/ 15 w 92"/>
                <a:gd name="T11" fmla="*/ 354 h 369"/>
                <a:gd name="T12" fmla="*/ 35 w 92"/>
                <a:gd name="T13" fmla="*/ 356 h 369"/>
                <a:gd name="T14" fmla="*/ 59 w 92"/>
                <a:gd name="T15" fmla="*/ 311 h 369"/>
                <a:gd name="T16" fmla="*/ 80 w 92"/>
                <a:gd name="T17" fmla="*/ 168 h 369"/>
                <a:gd name="T18" fmla="*/ 87 w 92"/>
                <a:gd name="T19" fmla="*/ 57 h 369"/>
                <a:gd name="T20" fmla="*/ 81 w 92"/>
                <a:gd name="T21" fmla="*/ 29 h 369"/>
                <a:gd name="T22" fmla="*/ 92 w 92"/>
                <a:gd name="T23" fmla="*/ 17 h 369"/>
                <a:gd name="T24" fmla="*/ 77 w 92"/>
                <a:gd name="T25"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369">
                  <a:moveTo>
                    <a:pt x="77" y="0"/>
                  </a:moveTo>
                  <a:cubicBezTo>
                    <a:pt x="59" y="18"/>
                    <a:pt x="59" y="18"/>
                    <a:pt x="59" y="18"/>
                  </a:cubicBezTo>
                  <a:cubicBezTo>
                    <a:pt x="59" y="18"/>
                    <a:pt x="68" y="21"/>
                    <a:pt x="65" y="29"/>
                  </a:cubicBezTo>
                  <a:cubicBezTo>
                    <a:pt x="62" y="37"/>
                    <a:pt x="49" y="81"/>
                    <a:pt x="37" y="139"/>
                  </a:cubicBezTo>
                  <a:cubicBezTo>
                    <a:pt x="24" y="198"/>
                    <a:pt x="7" y="300"/>
                    <a:pt x="4" y="314"/>
                  </a:cubicBezTo>
                  <a:cubicBezTo>
                    <a:pt x="0" y="329"/>
                    <a:pt x="5" y="339"/>
                    <a:pt x="15" y="354"/>
                  </a:cubicBezTo>
                  <a:cubicBezTo>
                    <a:pt x="24" y="369"/>
                    <a:pt x="25" y="369"/>
                    <a:pt x="35" y="356"/>
                  </a:cubicBezTo>
                  <a:cubicBezTo>
                    <a:pt x="45" y="343"/>
                    <a:pt x="52" y="348"/>
                    <a:pt x="59" y="311"/>
                  </a:cubicBezTo>
                  <a:cubicBezTo>
                    <a:pt x="65" y="274"/>
                    <a:pt x="75" y="200"/>
                    <a:pt x="80" y="168"/>
                  </a:cubicBezTo>
                  <a:cubicBezTo>
                    <a:pt x="85" y="135"/>
                    <a:pt x="91" y="72"/>
                    <a:pt x="87" y="57"/>
                  </a:cubicBezTo>
                  <a:cubicBezTo>
                    <a:pt x="83" y="43"/>
                    <a:pt x="80" y="35"/>
                    <a:pt x="81" y="29"/>
                  </a:cubicBezTo>
                  <a:cubicBezTo>
                    <a:pt x="83" y="23"/>
                    <a:pt x="92" y="17"/>
                    <a:pt x="92" y="17"/>
                  </a:cubicBezTo>
                  <a:cubicBezTo>
                    <a:pt x="92" y="17"/>
                    <a:pt x="85" y="4"/>
                    <a:pt x="77" y="0"/>
                  </a:cubicBezTo>
                  <a:close/>
                </a:path>
              </a:pathLst>
            </a:custGeom>
            <a:solidFill>
              <a:schemeClr val="accent5">
                <a:lumMod val="75000"/>
              </a:schemeClr>
            </a:solidFill>
            <a:ln>
              <a:noFill/>
            </a:ln>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grpSp>
      <p:grpSp>
        <p:nvGrpSpPr>
          <p:cNvPr id="6" name="Группа 5"/>
          <p:cNvGrpSpPr/>
          <p:nvPr/>
        </p:nvGrpSpPr>
        <p:grpSpPr>
          <a:xfrm>
            <a:off x="901096" y="1160918"/>
            <a:ext cx="684965" cy="1899535"/>
            <a:chOff x="4254909" y="2084753"/>
            <a:chExt cx="506342" cy="1525487"/>
          </a:xfrm>
        </p:grpSpPr>
        <p:sp>
          <p:nvSpPr>
            <p:cNvPr id="12" name="Freeform 712"/>
            <p:cNvSpPr>
              <a:spLocks noEditPoints="1"/>
            </p:cNvSpPr>
            <p:nvPr/>
          </p:nvSpPr>
          <p:spPr bwMode="auto">
            <a:xfrm>
              <a:off x="4254909" y="2084753"/>
              <a:ext cx="506342" cy="1525487"/>
            </a:xfrm>
            <a:custGeom>
              <a:avLst/>
              <a:gdLst>
                <a:gd name="T0" fmla="*/ 213 w 255"/>
                <a:gd name="T1" fmla="*/ 161 h 797"/>
                <a:gd name="T2" fmla="*/ 228 w 255"/>
                <a:gd name="T3" fmla="*/ 340 h 797"/>
                <a:gd name="T4" fmla="*/ 228 w 255"/>
                <a:gd name="T5" fmla="*/ 408 h 797"/>
                <a:gd name="T6" fmla="*/ 224 w 255"/>
                <a:gd name="T7" fmla="*/ 436 h 797"/>
                <a:gd name="T8" fmla="*/ 253 w 255"/>
                <a:gd name="T9" fmla="*/ 560 h 797"/>
                <a:gd name="T10" fmla="*/ 190 w 255"/>
                <a:gd name="T11" fmla="*/ 592 h 797"/>
                <a:gd name="T12" fmla="*/ 195 w 255"/>
                <a:gd name="T13" fmla="*/ 439 h 797"/>
                <a:gd name="T14" fmla="*/ 196 w 255"/>
                <a:gd name="T15" fmla="*/ 407 h 797"/>
                <a:gd name="T16" fmla="*/ 190 w 255"/>
                <a:gd name="T17" fmla="*/ 136 h 797"/>
                <a:gd name="T18" fmla="*/ 152 w 255"/>
                <a:gd name="T19" fmla="*/ 25 h 797"/>
                <a:gd name="T20" fmla="*/ 154 w 255"/>
                <a:gd name="T21" fmla="*/ 77 h 797"/>
                <a:gd name="T22" fmla="*/ 138 w 255"/>
                <a:gd name="T23" fmla="*/ 102 h 797"/>
                <a:gd name="T24" fmla="*/ 185 w 255"/>
                <a:gd name="T25" fmla="*/ 135 h 797"/>
                <a:gd name="T26" fmla="*/ 190 w 255"/>
                <a:gd name="T27" fmla="*/ 414 h 797"/>
                <a:gd name="T28" fmla="*/ 182 w 255"/>
                <a:gd name="T29" fmla="*/ 414 h 797"/>
                <a:gd name="T30" fmla="*/ 183 w 255"/>
                <a:gd name="T31" fmla="*/ 441 h 797"/>
                <a:gd name="T32" fmla="*/ 190 w 255"/>
                <a:gd name="T33" fmla="*/ 592 h 797"/>
                <a:gd name="T34" fmla="*/ 177 w 255"/>
                <a:gd name="T35" fmla="*/ 592 h 797"/>
                <a:gd name="T36" fmla="*/ 172 w 255"/>
                <a:gd name="T37" fmla="*/ 693 h 797"/>
                <a:gd name="T38" fmla="*/ 178 w 255"/>
                <a:gd name="T39" fmla="*/ 760 h 797"/>
                <a:gd name="T40" fmla="*/ 136 w 255"/>
                <a:gd name="T41" fmla="*/ 764 h 797"/>
                <a:gd name="T42" fmla="*/ 127 w 255"/>
                <a:gd name="T43" fmla="*/ 715 h 797"/>
                <a:gd name="T44" fmla="*/ 129 w 255"/>
                <a:gd name="T45" fmla="*/ 638 h 797"/>
                <a:gd name="T46" fmla="*/ 109 w 255"/>
                <a:gd name="T47" fmla="*/ 469 h 797"/>
                <a:gd name="T48" fmla="*/ 89 w 255"/>
                <a:gd name="T49" fmla="*/ 505 h 797"/>
                <a:gd name="T50" fmla="*/ 67 w 255"/>
                <a:gd name="T51" fmla="*/ 675 h 797"/>
                <a:gd name="T52" fmla="*/ 72 w 255"/>
                <a:gd name="T53" fmla="*/ 703 h 797"/>
                <a:gd name="T54" fmla="*/ 59 w 255"/>
                <a:gd name="T55" fmla="*/ 756 h 797"/>
                <a:gd name="T56" fmla="*/ 21 w 255"/>
                <a:gd name="T57" fmla="*/ 794 h 797"/>
                <a:gd name="T58" fmla="*/ 26 w 255"/>
                <a:gd name="T59" fmla="*/ 728 h 797"/>
                <a:gd name="T60" fmla="*/ 24 w 255"/>
                <a:gd name="T61" fmla="*/ 689 h 797"/>
                <a:gd name="T62" fmla="*/ 21 w 255"/>
                <a:gd name="T63" fmla="*/ 546 h 797"/>
                <a:gd name="T64" fmla="*/ 21 w 255"/>
                <a:gd name="T65" fmla="*/ 397 h 797"/>
                <a:gd name="T66" fmla="*/ 13 w 255"/>
                <a:gd name="T67" fmla="*/ 372 h 797"/>
                <a:gd name="T68" fmla="*/ 5 w 255"/>
                <a:gd name="T69" fmla="*/ 306 h 797"/>
                <a:gd name="T70" fmla="*/ 15 w 255"/>
                <a:gd name="T71" fmla="*/ 176 h 797"/>
                <a:gd name="T72" fmla="*/ 86 w 255"/>
                <a:gd name="T73" fmla="*/ 120 h 797"/>
                <a:gd name="T74" fmla="*/ 88 w 255"/>
                <a:gd name="T75" fmla="*/ 81 h 797"/>
                <a:gd name="T76" fmla="*/ 78 w 255"/>
                <a:gd name="T77" fmla="*/ 55 h 797"/>
                <a:gd name="T78" fmla="*/ 82 w 255"/>
                <a:gd name="T79" fmla="*/ 25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5" h="797">
                  <a:moveTo>
                    <a:pt x="190" y="136"/>
                  </a:moveTo>
                  <a:cubicBezTo>
                    <a:pt x="203" y="140"/>
                    <a:pt x="212" y="144"/>
                    <a:pt x="213" y="161"/>
                  </a:cubicBezTo>
                  <a:cubicBezTo>
                    <a:pt x="213" y="180"/>
                    <a:pt x="215" y="218"/>
                    <a:pt x="218" y="244"/>
                  </a:cubicBezTo>
                  <a:cubicBezTo>
                    <a:pt x="220" y="269"/>
                    <a:pt x="228" y="323"/>
                    <a:pt x="228" y="340"/>
                  </a:cubicBezTo>
                  <a:cubicBezTo>
                    <a:pt x="229" y="357"/>
                    <a:pt x="231" y="394"/>
                    <a:pt x="230" y="398"/>
                  </a:cubicBezTo>
                  <a:cubicBezTo>
                    <a:pt x="230" y="402"/>
                    <a:pt x="226" y="401"/>
                    <a:pt x="228" y="408"/>
                  </a:cubicBezTo>
                  <a:cubicBezTo>
                    <a:pt x="229" y="415"/>
                    <a:pt x="229" y="421"/>
                    <a:pt x="226" y="426"/>
                  </a:cubicBezTo>
                  <a:cubicBezTo>
                    <a:pt x="222" y="430"/>
                    <a:pt x="224" y="436"/>
                    <a:pt x="224" y="436"/>
                  </a:cubicBezTo>
                  <a:cubicBezTo>
                    <a:pt x="255" y="435"/>
                    <a:pt x="255" y="435"/>
                    <a:pt x="255" y="435"/>
                  </a:cubicBezTo>
                  <a:cubicBezTo>
                    <a:pt x="253" y="560"/>
                    <a:pt x="253" y="560"/>
                    <a:pt x="253" y="560"/>
                  </a:cubicBezTo>
                  <a:cubicBezTo>
                    <a:pt x="203" y="598"/>
                    <a:pt x="203" y="598"/>
                    <a:pt x="203" y="598"/>
                  </a:cubicBezTo>
                  <a:cubicBezTo>
                    <a:pt x="203" y="598"/>
                    <a:pt x="196" y="593"/>
                    <a:pt x="190" y="592"/>
                  </a:cubicBezTo>
                  <a:cubicBezTo>
                    <a:pt x="190" y="440"/>
                    <a:pt x="190" y="440"/>
                    <a:pt x="190" y="440"/>
                  </a:cubicBezTo>
                  <a:cubicBezTo>
                    <a:pt x="195" y="439"/>
                    <a:pt x="195" y="439"/>
                    <a:pt x="195" y="439"/>
                  </a:cubicBezTo>
                  <a:cubicBezTo>
                    <a:pt x="195" y="439"/>
                    <a:pt x="194" y="430"/>
                    <a:pt x="196" y="424"/>
                  </a:cubicBezTo>
                  <a:cubicBezTo>
                    <a:pt x="197" y="419"/>
                    <a:pt x="197" y="413"/>
                    <a:pt x="196" y="407"/>
                  </a:cubicBezTo>
                  <a:cubicBezTo>
                    <a:pt x="196" y="407"/>
                    <a:pt x="194" y="413"/>
                    <a:pt x="190" y="414"/>
                  </a:cubicBezTo>
                  <a:lnTo>
                    <a:pt x="190" y="136"/>
                  </a:lnTo>
                  <a:close/>
                  <a:moveTo>
                    <a:pt x="120" y="0"/>
                  </a:moveTo>
                  <a:cubicBezTo>
                    <a:pt x="134" y="0"/>
                    <a:pt x="150" y="10"/>
                    <a:pt x="152" y="25"/>
                  </a:cubicBezTo>
                  <a:cubicBezTo>
                    <a:pt x="154" y="39"/>
                    <a:pt x="153" y="60"/>
                    <a:pt x="153" y="60"/>
                  </a:cubicBezTo>
                  <a:cubicBezTo>
                    <a:pt x="153" y="60"/>
                    <a:pt x="157" y="69"/>
                    <a:pt x="154" y="77"/>
                  </a:cubicBezTo>
                  <a:cubicBezTo>
                    <a:pt x="150" y="85"/>
                    <a:pt x="141" y="83"/>
                    <a:pt x="141" y="83"/>
                  </a:cubicBezTo>
                  <a:cubicBezTo>
                    <a:pt x="141" y="83"/>
                    <a:pt x="138" y="95"/>
                    <a:pt x="138" y="102"/>
                  </a:cubicBezTo>
                  <a:cubicBezTo>
                    <a:pt x="138" y="109"/>
                    <a:pt x="139" y="113"/>
                    <a:pt x="144" y="118"/>
                  </a:cubicBezTo>
                  <a:cubicBezTo>
                    <a:pt x="149" y="122"/>
                    <a:pt x="169" y="130"/>
                    <a:pt x="185" y="135"/>
                  </a:cubicBezTo>
                  <a:cubicBezTo>
                    <a:pt x="186" y="135"/>
                    <a:pt x="188" y="136"/>
                    <a:pt x="190" y="136"/>
                  </a:cubicBezTo>
                  <a:cubicBezTo>
                    <a:pt x="190" y="414"/>
                    <a:pt x="190" y="414"/>
                    <a:pt x="190" y="414"/>
                  </a:cubicBezTo>
                  <a:cubicBezTo>
                    <a:pt x="189" y="414"/>
                    <a:pt x="189" y="414"/>
                    <a:pt x="189" y="414"/>
                  </a:cubicBezTo>
                  <a:cubicBezTo>
                    <a:pt x="184" y="414"/>
                    <a:pt x="182" y="414"/>
                    <a:pt x="182" y="414"/>
                  </a:cubicBezTo>
                  <a:cubicBezTo>
                    <a:pt x="182" y="414"/>
                    <a:pt x="184" y="422"/>
                    <a:pt x="184" y="428"/>
                  </a:cubicBezTo>
                  <a:cubicBezTo>
                    <a:pt x="184" y="434"/>
                    <a:pt x="183" y="441"/>
                    <a:pt x="183" y="441"/>
                  </a:cubicBezTo>
                  <a:cubicBezTo>
                    <a:pt x="190" y="440"/>
                    <a:pt x="190" y="440"/>
                    <a:pt x="190" y="440"/>
                  </a:cubicBezTo>
                  <a:cubicBezTo>
                    <a:pt x="190" y="592"/>
                    <a:pt x="190" y="592"/>
                    <a:pt x="190" y="592"/>
                  </a:cubicBezTo>
                  <a:cubicBezTo>
                    <a:pt x="189" y="592"/>
                    <a:pt x="189" y="592"/>
                    <a:pt x="188" y="592"/>
                  </a:cubicBezTo>
                  <a:cubicBezTo>
                    <a:pt x="181" y="592"/>
                    <a:pt x="177" y="592"/>
                    <a:pt x="177" y="592"/>
                  </a:cubicBezTo>
                  <a:cubicBezTo>
                    <a:pt x="177" y="592"/>
                    <a:pt x="179" y="629"/>
                    <a:pt x="179" y="644"/>
                  </a:cubicBezTo>
                  <a:cubicBezTo>
                    <a:pt x="179" y="659"/>
                    <a:pt x="178" y="682"/>
                    <a:pt x="172" y="693"/>
                  </a:cubicBezTo>
                  <a:cubicBezTo>
                    <a:pt x="165" y="703"/>
                    <a:pt x="164" y="707"/>
                    <a:pt x="164" y="716"/>
                  </a:cubicBezTo>
                  <a:cubicBezTo>
                    <a:pt x="164" y="726"/>
                    <a:pt x="178" y="751"/>
                    <a:pt x="178" y="760"/>
                  </a:cubicBezTo>
                  <a:cubicBezTo>
                    <a:pt x="177" y="768"/>
                    <a:pt x="175" y="782"/>
                    <a:pt x="161" y="781"/>
                  </a:cubicBezTo>
                  <a:cubicBezTo>
                    <a:pt x="147" y="781"/>
                    <a:pt x="136" y="775"/>
                    <a:pt x="136" y="764"/>
                  </a:cubicBezTo>
                  <a:cubicBezTo>
                    <a:pt x="136" y="752"/>
                    <a:pt x="138" y="745"/>
                    <a:pt x="133" y="740"/>
                  </a:cubicBezTo>
                  <a:cubicBezTo>
                    <a:pt x="128" y="736"/>
                    <a:pt x="135" y="726"/>
                    <a:pt x="127" y="715"/>
                  </a:cubicBezTo>
                  <a:cubicBezTo>
                    <a:pt x="119" y="703"/>
                    <a:pt x="128" y="702"/>
                    <a:pt x="126" y="692"/>
                  </a:cubicBezTo>
                  <a:cubicBezTo>
                    <a:pt x="124" y="682"/>
                    <a:pt x="128" y="650"/>
                    <a:pt x="129" y="638"/>
                  </a:cubicBezTo>
                  <a:cubicBezTo>
                    <a:pt x="129" y="625"/>
                    <a:pt x="127" y="611"/>
                    <a:pt x="121" y="557"/>
                  </a:cubicBezTo>
                  <a:cubicBezTo>
                    <a:pt x="114" y="504"/>
                    <a:pt x="111" y="481"/>
                    <a:pt x="109" y="469"/>
                  </a:cubicBezTo>
                  <a:cubicBezTo>
                    <a:pt x="107" y="457"/>
                    <a:pt x="104" y="443"/>
                    <a:pt x="104" y="443"/>
                  </a:cubicBezTo>
                  <a:cubicBezTo>
                    <a:pt x="104" y="443"/>
                    <a:pt x="96" y="493"/>
                    <a:pt x="89" y="505"/>
                  </a:cubicBezTo>
                  <a:cubicBezTo>
                    <a:pt x="82" y="518"/>
                    <a:pt x="75" y="580"/>
                    <a:pt x="73" y="598"/>
                  </a:cubicBezTo>
                  <a:cubicBezTo>
                    <a:pt x="71" y="616"/>
                    <a:pt x="72" y="669"/>
                    <a:pt x="67" y="675"/>
                  </a:cubicBezTo>
                  <a:cubicBezTo>
                    <a:pt x="63" y="680"/>
                    <a:pt x="61" y="688"/>
                    <a:pt x="61" y="688"/>
                  </a:cubicBezTo>
                  <a:cubicBezTo>
                    <a:pt x="61" y="688"/>
                    <a:pt x="72" y="694"/>
                    <a:pt x="72" y="703"/>
                  </a:cubicBezTo>
                  <a:cubicBezTo>
                    <a:pt x="72" y="713"/>
                    <a:pt x="64" y="720"/>
                    <a:pt x="64" y="731"/>
                  </a:cubicBezTo>
                  <a:cubicBezTo>
                    <a:pt x="65" y="743"/>
                    <a:pt x="64" y="753"/>
                    <a:pt x="59" y="756"/>
                  </a:cubicBezTo>
                  <a:cubicBezTo>
                    <a:pt x="54" y="758"/>
                    <a:pt x="55" y="778"/>
                    <a:pt x="49" y="785"/>
                  </a:cubicBezTo>
                  <a:cubicBezTo>
                    <a:pt x="43" y="792"/>
                    <a:pt x="33" y="797"/>
                    <a:pt x="21" y="794"/>
                  </a:cubicBezTo>
                  <a:cubicBezTo>
                    <a:pt x="9" y="790"/>
                    <a:pt x="9" y="774"/>
                    <a:pt x="15" y="759"/>
                  </a:cubicBezTo>
                  <a:cubicBezTo>
                    <a:pt x="21" y="744"/>
                    <a:pt x="28" y="734"/>
                    <a:pt x="26" y="728"/>
                  </a:cubicBezTo>
                  <a:cubicBezTo>
                    <a:pt x="24" y="722"/>
                    <a:pt x="22" y="713"/>
                    <a:pt x="28" y="707"/>
                  </a:cubicBezTo>
                  <a:cubicBezTo>
                    <a:pt x="34" y="701"/>
                    <a:pt x="27" y="694"/>
                    <a:pt x="24" y="689"/>
                  </a:cubicBezTo>
                  <a:cubicBezTo>
                    <a:pt x="20" y="684"/>
                    <a:pt x="21" y="660"/>
                    <a:pt x="20" y="647"/>
                  </a:cubicBezTo>
                  <a:cubicBezTo>
                    <a:pt x="20" y="634"/>
                    <a:pt x="21" y="570"/>
                    <a:pt x="21" y="546"/>
                  </a:cubicBezTo>
                  <a:cubicBezTo>
                    <a:pt x="20" y="522"/>
                    <a:pt x="18" y="451"/>
                    <a:pt x="21" y="432"/>
                  </a:cubicBezTo>
                  <a:cubicBezTo>
                    <a:pt x="24" y="412"/>
                    <a:pt x="21" y="397"/>
                    <a:pt x="21" y="397"/>
                  </a:cubicBezTo>
                  <a:cubicBezTo>
                    <a:pt x="21" y="397"/>
                    <a:pt x="14" y="401"/>
                    <a:pt x="14" y="394"/>
                  </a:cubicBezTo>
                  <a:cubicBezTo>
                    <a:pt x="14" y="386"/>
                    <a:pt x="17" y="385"/>
                    <a:pt x="13" y="372"/>
                  </a:cubicBezTo>
                  <a:cubicBezTo>
                    <a:pt x="10" y="359"/>
                    <a:pt x="9" y="347"/>
                    <a:pt x="5" y="337"/>
                  </a:cubicBezTo>
                  <a:cubicBezTo>
                    <a:pt x="1" y="327"/>
                    <a:pt x="0" y="311"/>
                    <a:pt x="5" y="306"/>
                  </a:cubicBezTo>
                  <a:cubicBezTo>
                    <a:pt x="10" y="300"/>
                    <a:pt x="3" y="272"/>
                    <a:pt x="7" y="250"/>
                  </a:cubicBezTo>
                  <a:cubicBezTo>
                    <a:pt x="12" y="229"/>
                    <a:pt x="15" y="195"/>
                    <a:pt x="15" y="176"/>
                  </a:cubicBezTo>
                  <a:cubicBezTo>
                    <a:pt x="15" y="158"/>
                    <a:pt x="16" y="144"/>
                    <a:pt x="40" y="138"/>
                  </a:cubicBezTo>
                  <a:cubicBezTo>
                    <a:pt x="64" y="132"/>
                    <a:pt x="82" y="125"/>
                    <a:pt x="86" y="120"/>
                  </a:cubicBezTo>
                  <a:cubicBezTo>
                    <a:pt x="89" y="115"/>
                    <a:pt x="90" y="102"/>
                    <a:pt x="89" y="96"/>
                  </a:cubicBezTo>
                  <a:cubicBezTo>
                    <a:pt x="89" y="90"/>
                    <a:pt x="88" y="85"/>
                    <a:pt x="88" y="81"/>
                  </a:cubicBezTo>
                  <a:cubicBezTo>
                    <a:pt x="88" y="78"/>
                    <a:pt x="81" y="83"/>
                    <a:pt x="80" y="77"/>
                  </a:cubicBezTo>
                  <a:cubicBezTo>
                    <a:pt x="78" y="70"/>
                    <a:pt x="77" y="56"/>
                    <a:pt x="78" y="55"/>
                  </a:cubicBezTo>
                  <a:cubicBezTo>
                    <a:pt x="79" y="54"/>
                    <a:pt x="80" y="54"/>
                    <a:pt x="82" y="54"/>
                  </a:cubicBezTo>
                  <a:cubicBezTo>
                    <a:pt x="81" y="52"/>
                    <a:pt x="81" y="39"/>
                    <a:pt x="82" y="25"/>
                  </a:cubicBezTo>
                  <a:cubicBezTo>
                    <a:pt x="83" y="12"/>
                    <a:pt x="96" y="1"/>
                    <a:pt x="120" y="0"/>
                  </a:cubicBezTo>
                  <a:close/>
                </a:path>
              </a:pathLst>
            </a:custGeom>
            <a:solidFill>
              <a:schemeClr val="accent6"/>
            </a:solidFill>
            <a:ln>
              <a:noFill/>
            </a:ln>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sp>
          <p:nvSpPr>
            <p:cNvPr id="13" name="Freeform 713"/>
            <p:cNvSpPr>
              <a:spLocks/>
            </p:cNvSpPr>
            <p:nvPr/>
          </p:nvSpPr>
          <p:spPr bwMode="auto">
            <a:xfrm>
              <a:off x="4278774" y="2772522"/>
              <a:ext cx="53955" cy="50983"/>
            </a:xfrm>
            <a:custGeom>
              <a:avLst/>
              <a:gdLst>
                <a:gd name="T0" fmla="*/ 6 w 27"/>
                <a:gd name="T1" fmla="*/ 27 h 27"/>
                <a:gd name="T2" fmla="*/ 6 w 27"/>
                <a:gd name="T3" fmla="*/ 8 h 27"/>
                <a:gd name="T4" fmla="*/ 27 w 27"/>
                <a:gd name="T5" fmla="*/ 6 h 27"/>
                <a:gd name="T6" fmla="*/ 11 w 27"/>
                <a:gd name="T7" fmla="*/ 11 h 27"/>
                <a:gd name="T8" fmla="*/ 6 w 27"/>
                <a:gd name="T9" fmla="*/ 27 h 27"/>
              </a:gdLst>
              <a:ahLst/>
              <a:cxnLst>
                <a:cxn ang="0">
                  <a:pos x="T0" y="T1"/>
                </a:cxn>
                <a:cxn ang="0">
                  <a:pos x="T2" y="T3"/>
                </a:cxn>
                <a:cxn ang="0">
                  <a:pos x="T4" y="T5"/>
                </a:cxn>
                <a:cxn ang="0">
                  <a:pos x="T6" y="T7"/>
                </a:cxn>
                <a:cxn ang="0">
                  <a:pos x="T8" y="T9"/>
                </a:cxn>
              </a:cxnLst>
              <a:rect l="0" t="0" r="r" b="b"/>
              <a:pathLst>
                <a:path w="27" h="27">
                  <a:moveTo>
                    <a:pt x="6" y="27"/>
                  </a:moveTo>
                  <a:cubicBezTo>
                    <a:pt x="6" y="27"/>
                    <a:pt x="0" y="16"/>
                    <a:pt x="6" y="8"/>
                  </a:cubicBezTo>
                  <a:cubicBezTo>
                    <a:pt x="12" y="0"/>
                    <a:pt x="27" y="6"/>
                    <a:pt x="27" y="6"/>
                  </a:cubicBezTo>
                  <a:cubicBezTo>
                    <a:pt x="27" y="6"/>
                    <a:pt x="17" y="6"/>
                    <a:pt x="11" y="11"/>
                  </a:cubicBezTo>
                  <a:cubicBezTo>
                    <a:pt x="5" y="15"/>
                    <a:pt x="7" y="18"/>
                    <a:pt x="6"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sp>
          <p:nvSpPr>
            <p:cNvPr id="14" name="Freeform 714"/>
            <p:cNvSpPr>
              <a:spLocks/>
            </p:cNvSpPr>
            <p:nvPr/>
          </p:nvSpPr>
          <p:spPr bwMode="auto">
            <a:xfrm>
              <a:off x="4644004" y="2839499"/>
              <a:ext cx="63293" cy="20993"/>
            </a:xfrm>
            <a:custGeom>
              <a:avLst/>
              <a:gdLst>
                <a:gd name="T0" fmla="*/ 0 w 32"/>
                <a:gd name="T1" fmla="*/ 11 h 11"/>
                <a:gd name="T2" fmla="*/ 14 w 32"/>
                <a:gd name="T3" fmla="*/ 0 h 11"/>
                <a:gd name="T4" fmla="*/ 32 w 32"/>
                <a:gd name="T5" fmla="*/ 11 h 11"/>
                <a:gd name="T6" fmla="*/ 14 w 32"/>
                <a:gd name="T7" fmla="*/ 6 h 11"/>
                <a:gd name="T8" fmla="*/ 0 w 32"/>
                <a:gd name="T9" fmla="*/ 11 h 11"/>
              </a:gdLst>
              <a:ahLst/>
              <a:cxnLst>
                <a:cxn ang="0">
                  <a:pos x="T0" y="T1"/>
                </a:cxn>
                <a:cxn ang="0">
                  <a:pos x="T2" y="T3"/>
                </a:cxn>
                <a:cxn ang="0">
                  <a:pos x="T4" y="T5"/>
                </a:cxn>
                <a:cxn ang="0">
                  <a:pos x="T6" y="T7"/>
                </a:cxn>
                <a:cxn ang="0">
                  <a:pos x="T8" y="T9"/>
                </a:cxn>
              </a:cxnLst>
              <a:rect l="0" t="0" r="r" b="b"/>
              <a:pathLst>
                <a:path w="32" h="11">
                  <a:moveTo>
                    <a:pt x="0" y="11"/>
                  </a:moveTo>
                  <a:cubicBezTo>
                    <a:pt x="0" y="11"/>
                    <a:pt x="0" y="0"/>
                    <a:pt x="14" y="0"/>
                  </a:cubicBezTo>
                  <a:cubicBezTo>
                    <a:pt x="29" y="0"/>
                    <a:pt x="32" y="11"/>
                    <a:pt x="32" y="11"/>
                  </a:cubicBezTo>
                  <a:cubicBezTo>
                    <a:pt x="32" y="11"/>
                    <a:pt x="24" y="5"/>
                    <a:pt x="14" y="6"/>
                  </a:cubicBezTo>
                  <a:cubicBezTo>
                    <a:pt x="4" y="6"/>
                    <a:pt x="4" y="6"/>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sp>
          <p:nvSpPr>
            <p:cNvPr id="15" name="Freeform 715"/>
            <p:cNvSpPr>
              <a:spLocks/>
            </p:cNvSpPr>
            <p:nvPr/>
          </p:nvSpPr>
          <p:spPr bwMode="auto">
            <a:xfrm>
              <a:off x="4368006" y="2295682"/>
              <a:ext cx="169127" cy="426857"/>
            </a:xfrm>
            <a:custGeom>
              <a:avLst/>
              <a:gdLst>
                <a:gd name="T0" fmla="*/ 82 w 85"/>
                <a:gd name="T1" fmla="*/ 0 h 223"/>
                <a:gd name="T2" fmla="*/ 85 w 85"/>
                <a:gd name="T3" fmla="*/ 6 h 223"/>
                <a:gd name="T4" fmla="*/ 73 w 85"/>
                <a:gd name="T5" fmla="*/ 104 h 223"/>
                <a:gd name="T6" fmla="*/ 77 w 85"/>
                <a:gd name="T7" fmla="*/ 222 h 223"/>
                <a:gd name="T8" fmla="*/ 54 w 85"/>
                <a:gd name="T9" fmla="*/ 223 h 223"/>
                <a:gd name="T10" fmla="*/ 0 w 85"/>
                <a:gd name="T11" fmla="*/ 212 h 223"/>
                <a:gd name="T12" fmla="*/ 11 w 85"/>
                <a:gd name="T13" fmla="*/ 187 h 223"/>
                <a:gd name="T14" fmla="*/ 27 w 85"/>
                <a:gd name="T15" fmla="*/ 59 h 223"/>
                <a:gd name="T16" fmla="*/ 27 w 85"/>
                <a:gd name="T17" fmla="*/ 12 h 223"/>
                <a:gd name="T18" fmla="*/ 29 w 85"/>
                <a:gd name="T19" fmla="*/ 10 h 223"/>
                <a:gd name="T20" fmla="*/ 31 w 85"/>
                <a:gd name="T21" fmla="*/ 3 h 223"/>
                <a:gd name="T22" fmla="*/ 58 w 85"/>
                <a:gd name="T23" fmla="*/ 25 h 223"/>
                <a:gd name="T24" fmla="*/ 82 w 85"/>
                <a:gd name="T25"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223">
                  <a:moveTo>
                    <a:pt x="82" y="0"/>
                  </a:moveTo>
                  <a:cubicBezTo>
                    <a:pt x="82" y="2"/>
                    <a:pt x="83" y="4"/>
                    <a:pt x="85" y="6"/>
                  </a:cubicBezTo>
                  <a:cubicBezTo>
                    <a:pt x="82" y="22"/>
                    <a:pt x="76" y="69"/>
                    <a:pt x="73" y="104"/>
                  </a:cubicBezTo>
                  <a:cubicBezTo>
                    <a:pt x="70" y="145"/>
                    <a:pt x="77" y="222"/>
                    <a:pt x="77" y="222"/>
                  </a:cubicBezTo>
                  <a:cubicBezTo>
                    <a:pt x="77" y="222"/>
                    <a:pt x="72" y="223"/>
                    <a:pt x="54" y="223"/>
                  </a:cubicBezTo>
                  <a:cubicBezTo>
                    <a:pt x="36" y="223"/>
                    <a:pt x="0" y="212"/>
                    <a:pt x="0" y="212"/>
                  </a:cubicBezTo>
                  <a:cubicBezTo>
                    <a:pt x="0" y="212"/>
                    <a:pt x="6" y="201"/>
                    <a:pt x="11" y="187"/>
                  </a:cubicBezTo>
                  <a:cubicBezTo>
                    <a:pt x="16" y="172"/>
                    <a:pt x="25" y="111"/>
                    <a:pt x="27" y="59"/>
                  </a:cubicBezTo>
                  <a:cubicBezTo>
                    <a:pt x="28" y="33"/>
                    <a:pt x="28" y="19"/>
                    <a:pt x="27" y="12"/>
                  </a:cubicBezTo>
                  <a:cubicBezTo>
                    <a:pt x="28" y="11"/>
                    <a:pt x="28" y="11"/>
                    <a:pt x="29" y="10"/>
                  </a:cubicBezTo>
                  <a:cubicBezTo>
                    <a:pt x="30" y="8"/>
                    <a:pt x="31" y="6"/>
                    <a:pt x="31" y="3"/>
                  </a:cubicBezTo>
                  <a:cubicBezTo>
                    <a:pt x="37" y="14"/>
                    <a:pt x="50" y="25"/>
                    <a:pt x="58" y="25"/>
                  </a:cubicBezTo>
                  <a:cubicBezTo>
                    <a:pt x="66" y="25"/>
                    <a:pt x="77" y="9"/>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sp>
          <p:nvSpPr>
            <p:cNvPr id="16" name="Freeform 716"/>
            <p:cNvSpPr>
              <a:spLocks/>
            </p:cNvSpPr>
            <p:nvPr/>
          </p:nvSpPr>
          <p:spPr bwMode="auto">
            <a:xfrm>
              <a:off x="4445825" y="2347665"/>
              <a:ext cx="69518" cy="418859"/>
            </a:xfrm>
            <a:custGeom>
              <a:avLst/>
              <a:gdLst>
                <a:gd name="T0" fmla="*/ 0 w 35"/>
                <a:gd name="T1" fmla="*/ 10 h 219"/>
                <a:gd name="T2" fmla="*/ 17 w 35"/>
                <a:gd name="T3" fmla="*/ 0 h 219"/>
                <a:gd name="T4" fmla="*/ 35 w 35"/>
                <a:gd name="T5" fmla="*/ 10 h 219"/>
                <a:gd name="T6" fmla="*/ 24 w 35"/>
                <a:gd name="T7" fmla="*/ 15 h 219"/>
                <a:gd name="T8" fmla="*/ 28 w 35"/>
                <a:gd name="T9" fmla="*/ 91 h 219"/>
                <a:gd name="T10" fmla="*/ 27 w 35"/>
                <a:gd name="T11" fmla="*/ 201 h 219"/>
                <a:gd name="T12" fmla="*/ 13 w 35"/>
                <a:gd name="T13" fmla="*/ 202 h 219"/>
                <a:gd name="T14" fmla="*/ 12 w 35"/>
                <a:gd name="T15" fmla="*/ 75 h 219"/>
                <a:gd name="T16" fmla="*/ 13 w 35"/>
                <a:gd name="T17" fmla="*/ 16 h 219"/>
                <a:gd name="T18" fmla="*/ 0 w 35"/>
                <a:gd name="T19" fmla="*/ 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219">
                  <a:moveTo>
                    <a:pt x="0" y="10"/>
                  </a:moveTo>
                  <a:cubicBezTo>
                    <a:pt x="0" y="10"/>
                    <a:pt x="7" y="0"/>
                    <a:pt x="17" y="0"/>
                  </a:cubicBezTo>
                  <a:cubicBezTo>
                    <a:pt x="28" y="0"/>
                    <a:pt x="35" y="10"/>
                    <a:pt x="35" y="10"/>
                  </a:cubicBezTo>
                  <a:cubicBezTo>
                    <a:pt x="35" y="10"/>
                    <a:pt x="23" y="7"/>
                    <a:pt x="24" y="15"/>
                  </a:cubicBezTo>
                  <a:cubicBezTo>
                    <a:pt x="24" y="23"/>
                    <a:pt x="28" y="64"/>
                    <a:pt x="28" y="91"/>
                  </a:cubicBezTo>
                  <a:cubicBezTo>
                    <a:pt x="28" y="118"/>
                    <a:pt x="30" y="188"/>
                    <a:pt x="27" y="201"/>
                  </a:cubicBezTo>
                  <a:cubicBezTo>
                    <a:pt x="24" y="214"/>
                    <a:pt x="15" y="219"/>
                    <a:pt x="13" y="202"/>
                  </a:cubicBezTo>
                  <a:cubicBezTo>
                    <a:pt x="11" y="185"/>
                    <a:pt x="11" y="93"/>
                    <a:pt x="12" y="75"/>
                  </a:cubicBezTo>
                  <a:cubicBezTo>
                    <a:pt x="12" y="58"/>
                    <a:pt x="15" y="21"/>
                    <a:pt x="13" y="16"/>
                  </a:cubicBezTo>
                  <a:cubicBezTo>
                    <a:pt x="11" y="11"/>
                    <a:pt x="6" y="7"/>
                    <a:pt x="0" y="10"/>
                  </a:cubicBezTo>
                  <a:close/>
                </a:path>
              </a:pathLst>
            </a:custGeom>
            <a:solidFill>
              <a:schemeClr val="accent6"/>
            </a:solidFill>
            <a:ln>
              <a:noFill/>
            </a:ln>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grpSp>
      <p:grpSp>
        <p:nvGrpSpPr>
          <p:cNvPr id="17" name="Группа 16"/>
          <p:cNvGrpSpPr/>
          <p:nvPr/>
        </p:nvGrpSpPr>
        <p:grpSpPr>
          <a:xfrm>
            <a:off x="237779" y="2178698"/>
            <a:ext cx="610120" cy="2368364"/>
            <a:chOff x="7824207" y="2067759"/>
            <a:chExt cx="506342" cy="1979334"/>
          </a:xfrm>
        </p:grpSpPr>
        <p:sp>
          <p:nvSpPr>
            <p:cNvPr id="18" name="Freeform 703"/>
            <p:cNvSpPr>
              <a:spLocks noEditPoints="1"/>
            </p:cNvSpPr>
            <p:nvPr/>
          </p:nvSpPr>
          <p:spPr bwMode="auto">
            <a:xfrm>
              <a:off x="7824207" y="2067759"/>
              <a:ext cx="506342" cy="1979334"/>
            </a:xfrm>
            <a:custGeom>
              <a:avLst/>
              <a:gdLst>
                <a:gd name="T0" fmla="*/ 122 w 255"/>
                <a:gd name="T1" fmla="*/ 0 h 1034"/>
                <a:gd name="T2" fmla="*/ 168 w 255"/>
                <a:gd name="T3" fmla="*/ 41 h 1034"/>
                <a:gd name="T4" fmla="*/ 176 w 255"/>
                <a:gd name="T5" fmla="*/ 71 h 1034"/>
                <a:gd name="T6" fmla="*/ 183 w 255"/>
                <a:gd name="T7" fmla="*/ 112 h 1034"/>
                <a:gd name="T8" fmla="*/ 196 w 255"/>
                <a:gd name="T9" fmla="*/ 152 h 1034"/>
                <a:gd name="T10" fmla="*/ 203 w 255"/>
                <a:gd name="T11" fmla="*/ 172 h 1034"/>
                <a:gd name="T12" fmla="*/ 240 w 255"/>
                <a:gd name="T13" fmla="*/ 194 h 1034"/>
                <a:gd name="T14" fmla="*/ 252 w 255"/>
                <a:gd name="T15" fmla="*/ 271 h 1034"/>
                <a:gd name="T16" fmla="*/ 245 w 255"/>
                <a:gd name="T17" fmla="*/ 338 h 1034"/>
                <a:gd name="T18" fmla="*/ 219 w 255"/>
                <a:gd name="T19" fmla="*/ 357 h 1034"/>
                <a:gd name="T20" fmla="*/ 226 w 255"/>
                <a:gd name="T21" fmla="*/ 424 h 1034"/>
                <a:gd name="T22" fmla="*/ 235 w 255"/>
                <a:gd name="T23" fmla="*/ 473 h 1034"/>
                <a:gd name="T24" fmla="*/ 222 w 255"/>
                <a:gd name="T25" fmla="*/ 475 h 1034"/>
                <a:gd name="T26" fmla="*/ 216 w 255"/>
                <a:gd name="T27" fmla="*/ 541 h 1034"/>
                <a:gd name="T28" fmla="*/ 196 w 255"/>
                <a:gd name="T29" fmla="*/ 650 h 1034"/>
                <a:gd name="T30" fmla="*/ 189 w 255"/>
                <a:gd name="T31" fmla="*/ 664 h 1034"/>
                <a:gd name="T32" fmla="*/ 179 w 255"/>
                <a:gd name="T33" fmla="*/ 664 h 1034"/>
                <a:gd name="T34" fmla="*/ 177 w 255"/>
                <a:gd name="T35" fmla="*/ 697 h 1034"/>
                <a:gd name="T36" fmla="*/ 170 w 255"/>
                <a:gd name="T37" fmla="*/ 765 h 1034"/>
                <a:gd name="T38" fmla="*/ 141 w 255"/>
                <a:gd name="T39" fmla="*/ 872 h 1034"/>
                <a:gd name="T40" fmla="*/ 161 w 255"/>
                <a:gd name="T41" fmla="*/ 933 h 1034"/>
                <a:gd name="T42" fmla="*/ 179 w 255"/>
                <a:gd name="T43" fmla="*/ 973 h 1034"/>
                <a:gd name="T44" fmla="*/ 152 w 255"/>
                <a:gd name="T45" fmla="*/ 975 h 1034"/>
                <a:gd name="T46" fmla="*/ 139 w 255"/>
                <a:gd name="T47" fmla="*/ 966 h 1034"/>
                <a:gd name="T48" fmla="*/ 143 w 255"/>
                <a:gd name="T49" fmla="*/ 986 h 1034"/>
                <a:gd name="T50" fmla="*/ 128 w 255"/>
                <a:gd name="T51" fmla="*/ 1034 h 1034"/>
                <a:gd name="T52" fmla="*/ 122 w 255"/>
                <a:gd name="T53" fmla="*/ 1033 h 1034"/>
                <a:gd name="T54" fmla="*/ 122 w 255"/>
                <a:gd name="T55" fmla="*/ 726 h 1034"/>
                <a:gd name="T56" fmla="*/ 125 w 255"/>
                <a:gd name="T57" fmla="*/ 709 h 1034"/>
                <a:gd name="T58" fmla="*/ 125 w 255"/>
                <a:gd name="T59" fmla="*/ 662 h 1034"/>
                <a:gd name="T60" fmla="*/ 122 w 255"/>
                <a:gd name="T61" fmla="*/ 680 h 1034"/>
                <a:gd name="T62" fmla="*/ 122 w 255"/>
                <a:gd name="T63" fmla="*/ 0 h 1034"/>
                <a:gd name="T64" fmla="*/ 121 w 255"/>
                <a:gd name="T65" fmla="*/ 0 h 1034"/>
                <a:gd name="T66" fmla="*/ 122 w 255"/>
                <a:gd name="T67" fmla="*/ 0 h 1034"/>
                <a:gd name="T68" fmla="*/ 122 w 255"/>
                <a:gd name="T69" fmla="*/ 680 h 1034"/>
                <a:gd name="T70" fmla="*/ 119 w 255"/>
                <a:gd name="T71" fmla="*/ 698 h 1034"/>
                <a:gd name="T72" fmla="*/ 120 w 255"/>
                <a:gd name="T73" fmla="*/ 721 h 1034"/>
                <a:gd name="T74" fmla="*/ 121 w 255"/>
                <a:gd name="T75" fmla="*/ 737 h 1034"/>
                <a:gd name="T76" fmla="*/ 122 w 255"/>
                <a:gd name="T77" fmla="*/ 726 h 1034"/>
                <a:gd name="T78" fmla="*/ 122 w 255"/>
                <a:gd name="T79" fmla="*/ 1033 h 1034"/>
                <a:gd name="T80" fmla="*/ 101 w 255"/>
                <a:gd name="T81" fmla="*/ 992 h 1034"/>
                <a:gd name="T82" fmla="*/ 100 w 255"/>
                <a:gd name="T83" fmla="*/ 948 h 1034"/>
                <a:gd name="T84" fmla="*/ 92 w 255"/>
                <a:gd name="T85" fmla="*/ 901 h 1034"/>
                <a:gd name="T86" fmla="*/ 59 w 255"/>
                <a:gd name="T87" fmla="*/ 756 h 1034"/>
                <a:gd name="T88" fmla="*/ 61 w 255"/>
                <a:gd name="T89" fmla="*/ 692 h 1034"/>
                <a:gd name="T90" fmla="*/ 57 w 255"/>
                <a:gd name="T91" fmla="*/ 661 h 1034"/>
                <a:gd name="T92" fmla="*/ 39 w 255"/>
                <a:gd name="T93" fmla="*/ 645 h 1034"/>
                <a:gd name="T94" fmla="*/ 34 w 255"/>
                <a:gd name="T95" fmla="*/ 530 h 1034"/>
                <a:gd name="T96" fmla="*/ 35 w 255"/>
                <a:gd name="T97" fmla="*/ 468 h 1034"/>
                <a:gd name="T98" fmla="*/ 13 w 255"/>
                <a:gd name="T99" fmla="*/ 464 h 1034"/>
                <a:gd name="T100" fmla="*/ 31 w 255"/>
                <a:gd name="T101" fmla="*/ 411 h 1034"/>
                <a:gd name="T102" fmla="*/ 34 w 255"/>
                <a:gd name="T103" fmla="*/ 372 h 1034"/>
                <a:gd name="T104" fmla="*/ 2 w 255"/>
                <a:gd name="T105" fmla="*/ 344 h 1034"/>
                <a:gd name="T106" fmla="*/ 2 w 255"/>
                <a:gd name="T107" fmla="*/ 266 h 1034"/>
                <a:gd name="T108" fmla="*/ 8 w 255"/>
                <a:gd name="T109" fmla="*/ 232 h 1034"/>
                <a:gd name="T110" fmla="*/ 31 w 255"/>
                <a:gd name="T111" fmla="*/ 175 h 1034"/>
                <a:gd name="T112" fmla="*/ 55 w 255"/>
                <a:gd name="T113" fmla="*/ 166 h 1034"/>
                <a:gd name="T114" fmla="*/ 57 w 255"/>
                <a:gd name="T115" fmla="*/ 143 h 1034"/>
                <a:gd name="T116" fmla="*/ 71 w 255"/>
                <a:gd name="T117" fmla="*/ 115 h 1034"/>
                <a:gd name="T118" fmla="*/ 73 w 255"/>
                <a:gd name="T119" fmla="*/ 73 h 1034"/>
                <a:gd name="T120" fmla="*/ 121 w 255"/>
                <a:gd name="T121" fmla="*/ 0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1034">
                  <a:moveTo>
                    <a:pt x="122" y="0"/>
                  </a:moveTo>
                  <a:cubicBezTo>
                    <a:pt x="145" y="0"/>
                    <a:pt x="164" y="21"/>
                    <a:pt x="168" y="41"/>
                  </a:cubicBezTo>
                  <a:cubicBezTo>
                    <a:pt x="173" y="61"/>
                    <a:pt x="176" y="60"/>
                    <a:pt x="176" y="71"/>
                  </a:cubicBezTo>
                  <a:cubicBezTo>
                    <a:pt x="176" y="82"/>
                    <a:pt x="181" y="94"/>
                    <a:pt x="183" y="112"/>
                  </a:cubicBezTo>
                  <a:cubicBezTo>
                    <a:pt x="185" y="129"/>
                    <a:pt x="187" y="141"/>
                    <a:pt x="196" y="152"/>
                  </a:cubicBezTo>
                  <a:cubicBezTo>
                    <a:pt x="205" y="162"/>
                    <a:pt x="203" y="172"/>
                    <a:pt x="203" y="172"/>
                  </a:cubicBezTo>
                  <a:cubicBezTo>
                    <a:pt x="203" y="172"/>
                    <a:pt x="233" y="174"/>
                    <a:pt x="240" y="194"/>
                  </a:cubicBezTo>
                  <a:cubicBezTo>
                    <a:pt x="248" y="214"/>
                    <a:pt x="249" y="248"/>
                    <a:pt x="252" y="271"/>
                  </a:cubicBezTo>
                  <a:cubicBezTo>
                    <a:pt x="255" y="294"/>
                    <a:pt x="253" y="321"/>
                    <a:pt x="245" y="338"/>
                  </a:cubicBezTo>
                  <a:cubicBezTo>
                    <a:pt x="236" y="355"/>
                    <a:pt x="219" y="357"/>
                    <a:pt x="219" y="357"/>
                  </a:cubicBezTo>
                  <a:cubicBezTo>
                    <a:pt x="219" y="357"/>
                    <a:pt x="216" y="393"/>
                    <a:pt x="226" y="424"/>
                  </a:cubicBezTo>
                  <a:cubicBezTo>
                    <a:pt x="236" y="455"/>
                    <a:pt x="244" y="471"/>
                    <a:pt x="235" y="473"/>
                  </a:cubicBezTo>
                  <a:cubicBezTo>
                    <a:pt x="226" y="474"/>
                    <a:pt x="222" y="475"/>
                    <a:pt x="222" y="475"/>
                  </a:cubicBezTo>
                  <a:cubicBezTo>
                    <a:pt x="222" y="475"/>
                    <a:pt x="222" y="515"/>
                    <a:pt x="216" y="541"/>
                  </a:cubicBezTo>
                  <a:cubicBezTo>
                    <a:pt x="210" y="567"/>
                    <a:pt x="196" y="634"/>
                    <a:pt x="196" y="650"/>
                  </a:cubicBezTo>
                  <a:cubicBezTo>
                    <a:pt x="196" y="667"/>
                    <a:pt x="195" y="664"/>
                    <a:pt x="189" y="664"/>
                  </a:cubicBezTo>
                  <a:cubicBezTo>
                    <a:pt x="183" y="664"/>
                    <a:pt x="179" y="664"/>
                    <a:pt x="179" y="664"/>
                  </a:cubicBezTo>
                  <a:cubicBezTo>
                    <a:pt x="179" y="664"/>
                    <a:pt x="180" y="691"/>
                    <a:pt x="177" y="697"/>
                  </a:cubicBezTo>
                  <a:cubicBezTo>
                    <a:pt x="174" y="704"/>
                    <a:pt x="179" y="733"/>
                    <a:pt x="170" y="765"/>
                  </a:cubicBezTo>
                  <a:cubicBezTo>
                    <a:pt x="160" y="796"/>
                    <a:pt x="141" y="849"/>
                    <a:pt x="141" y="872"/>
                  </a:cubicBezTo>
                  <a:cubicBezTo>
                    <a:pt x="141" y="894"/>
                    <a:pt x="150" y="922"/>
                    <a:pt x="161" y="933"/>
                  </a:cubicBezTo>
                  <a:cubicBezTo>
                    <a:pt x="171" y="944"/>
                    <a:pt x="187" y="967"/>
                    <a:pt x="179" y="973"/>
                  </a:cubicBezTo>
                  <a:cubicBezTo>
                    <a:pt x="170" y="978"/>
                    <a:pt x="159" y="977"/>
                    <a:pt x="152" y="975"/>
                  </a:cubicBezTo>
                  <a:cubicBezTo>
                    <a:pt x="145" y="973"/>
                    <a:pt x="139" y="966"/>
                    <a:pt x="139" y="966"/>
                  </a:cubicBezTo>
                  <a:cubicBezTo>
                    <a:pt x="139" y="966"/>
                    <a:pt x="140" y="977"/>
                    <a:pt x="143" y="986"/>
                  </a:cubicBezTo>
                  <a:cubicBezTo>
                    <a:pt x="146" y="995"/>
                    <a:pt x="143" y="1034"/>
                    <a:pt x="128" y="1034"/>
                  </a:cubicBezTo>
                  <a:cubicBezTo>
                    <a:pt x="126" y="1034"/>
                    <a:pt x="124" y="1033"/>
                    <a:pt x="122" y="1033"/>
                  </a:cubicBezTo>
                  <a:cubicBezTo>
                    <a:pt x="122" y="726"/>
                    <a:pt x="122" y="726"/>
                    <a:pt x="122" y="726"/>
                  </a:cubicBezTo>
                  <a:cubicBezTo>
                    <a:pt x="122" y="720"/>
                    <a:pt x="123" y="713"/>
                    <a:pt x="125" y="709"/>
                  </a:cubicBezTo>
                  <a:cubicBezTo>
                    <a:pt x="128" y="701"/>
                    <a:pt x="125" y="685"/>
                    <a:pt x="125" y="662"/>
                  </a:cubicBezTo>
                  <a:cubicBezTo>
                    <a:pt x="125" y="662"/>
                    <a:pt x="124" y="671"/>
                    <a:pt x="122" y="680"/>
                  </a:cubicBezTo>
                  <a:lnTo>
                    <a:pt x="122" y="0"/>
                  </a:lnTo>
                  <a:close/>
                  <a:moveTo>
                    <a:pt x="121" y="0"/>
                  </a:moveTo>
                  <a:cubicBezTo>
                    <a:pt x="122" y="0"/>
                    <a:pt x="122" y="0"/>
                    <a:pt x="122" y="0"/>
                  </a:cubicBezTo>
                  <a:cubicBezTo>
                    <a:pt x="122" y="680"/>
                    <a:pt x="122" y="680"/>
                    <a:pt x="122" y="680"/>
                  </a:cubicBezTo>
                  <a:cubicBezTo>
                    <a:pt x="121" y="687"/>
                    <a:pt x="120" y="694"/>
                    <a:pt x="119" y="698"/>
                  </a:cubicBezTo>
                  <a:cubicBezTo>
                    <a:pt x="116" y="708"/>
                    <a:pt x="120" y="714"/>
                    <a:pt x="120" y="721"/>
                  </a:cubicBezTo>
                  <a:cubicBezTo>
                    <a:pt x="120" y="728"/>
                    <a:pt x="121" y="737"/>
                    <a:pt x="121" y="737"/>
                  </a:cubicBezTo>
                  <a:cubicBezTo>
                    <a:pt x="121" y="737"/>
                    <a:pt x="122" y="732"/>
                    <a:pt x="122" y="726"/>
                  </a:cubicBezTo>
                  <a:cubicBezTo>
                    <a:pt x="122" y="1033"/>
                    <a:pt x="122" y="1033"/>
                    <a:pt x="122" y="1033"/>
                  </a:cubicBezTo>
                  <a:cubicBezTo>
                    <a:pt x="110" y="1029"/>
                    <a:pt x="101" y="1014"/>
                    <a:pt x="101" y="992"/>
                  </a:cubicBezTo>
                  <a:cubicBezTo>
                    <a:pt x="102" y="967"/>
                    <a:pt x="96" y="963"/>
                    <a:pt x="100" y="948"/>
                  </a:cubicBezTo>
                  <a:cubicBezTo>
                    <a:pt x="104" y="934"/>
                    <a:pt x="100" y="923"/>
                    <a:pt x="92" y="901"/>
                  </a:cubicBezTo>
                  <a:cubicBezTo>
                    <a:pt x="85" y="878"/>
                    <a:pt x="58" y="781"/>
                    <a:pt x="59" y="756"/>
                  </a:cubicBezTo>
                  <a:cubicBezTo>
                    <a:pt x="61" y="731"/>
                    <a:pt x="63" y="709"/>
                    <a:pt x="61" y="692"/>
                  </a:cubicBezTo>
                  <a:cubicBezTo>
                    <a:pt x="59" y="675"/>
                    <a:pt x="57" y="661"/>
                    <a:pt x="57" y="661"/>
                  </a:cubicBezTo>
                  <a:cubicBezTo>
                    <a:pt x="57" y="661"/>
                    <a:pt x="39" y="669"/>
                    <a:pt x="39" y="645"/>
                  </a:cubicBezTo>
                  <a:cubicBezTo>
                    <a:pt x="39" y="621"/>
                    <a:pt x="35" y="551"/>
                    <a:pt x="34" y="530"/>
                  </a:cubicBezTo>
                  <a:cubicBezTo>
                    <a:pt x="32" y="509"/>
                    <a:pt x="35" y="468"/>
                    <a:pt x="35" y="468"/>
                  </a:cubicBezTo>
                  <a:cubicBezTo>
                    <a:pt x="35" y="468"/>
                    <a:pt x="18" y="467"/>
                    <a:pt x="13" y="464"/>
                  </a:cubicBezTo>
                  <a:cubicBezTo>
                    <a:pt x="7" y="462"/>
                    <a:pt x="27" y="426"/>
                    <a:pt x="31" y="411"/>
                  </a:cubicBezTo>
                  <a:cubicBezTo>
                    <a:pt x="35" y="397"/>
                    <a:pt x="34" y="372"/>
                    <a:pt x="34" y="372"/>
                  </a:cubicBezTo>
                  <a:cubicBezTo>
                    <a:pt x="34" y="372"/>
                    <a:pt x="4" y="370"/>
                    <a:pt x="2" y="344"/>
                  </a:cubicBezTo>
                  <a:cubicBezTo>
                    <a:pt x="1" y="319"/>
                    <a:pt x="0" y="282"/>
                    <a:pt x="2" y="266"/>
                  </a:cubicBezTo>
                  <a:cubicBezTo>
                    <a:pt x="5" y="251"/>
                    <a:pt x="5" y="253"/>
                    <a:pt x="8" y="232"/>
                  </a:cubicBezTo>
                  <a:cubicBezTo>
                    <a:pt x="10" y="212"/>
                    <a:pt x="21" y="177"/>
                    <a:pt x="31" y="175"/>
                  </a:cubicBezTo>
                  <a:cubicBezTo>
                    <a:pt x="42" y="174"/>
                    <a:pt x="55" y="166"/>
                    <a:pt x="55" y="166"/>
                  </a:cubicBezTo>
                  <a:cubicBezTo>
                    <a:pt x="55" y="166"/>
                    <a:pt x="44" y="154"/>
                    <a:pt x="57" y="143"/>
                  </a:cubicBezTo>
                  <a:cubicBezTo>
                    <a:pt x="70" y="133"/>
                    <a:pt x="77" y="129"/>
                    <a:pt x="71" y="115"/>
                  </a:cubicBezTo>
                  <a:cubicBezTo>
                    <a:pt x="66" y="101"/>
                    <a:pt x="70" y="91"/>
                    <a:pt x="73" y="73"/>
                  </a:cubicBezTo>
                  <a:cubicBezTo>
                    <a:pt x="76" y="55"/>
                    <a:pt x="85" y="1"/>
                    <a:pt x="12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sp>
          <p:nvSpPr>
            <p:cNvPr id="19" name="Freeform 704"/>
            <p:cNvSpPr>
              <a:spLocks/>
            </p:cNvSpPr>
            <p:nvPr/>
          </p:nvSpPr>
          <p:spPr bwMode="auto">
            <a:xfrm>
              <a:off x="8028612" y="2347665"/>
              <a:ext cx="121398" cy="225924"/>
            </a:xfrm>
            <a:custGeom>
              <a:avLst/>
              <a:gdLst>
                <a:gd name="T0" fmla="*/ 1 w 61"/>
                <a:gd name="T1" fmla="*/ 3 h 118"/>
                <a:gd name="T2" fmla="*/ 17 w 61"/>
                <a:gd name="T3" fmla="*/ 27 h 118"/>
                <a:gd name="T4" fmla="*/ 27 w 61"/>
                <a:gd name="T5" fmla="*/ 82 h 118"/>
                <a:gd name="T6" fmla="*/ 38 w 61"/>
                <a:gd name="T7" fmla="*/ 59 h 118"/>
                <a:gd name="T8" fmla="*/ 43 w 61"/>
                <a:gd name="T9" fmla="*/ 32 h 118"/>
                <a:gd name="T10" fmla="*/ 60 w 61"/>
                <a:gd name="T11" fmla="*/ 0 h 118"/>
                <a:gd name="T12" fmla="*/ 60 w 61"/>
                <a:gd name="T13" fmla="*/ 21 h 118"/>
                <a:gd name="T14" fmla="*/ 43 w 61"/>
                <a:gd name="T15" fmla="*/ 74 h 118"/>
                <a:gd name="T16" fmla="*/ 29 w 61"/>
                <a:gd name="T17" fmla="*/ 111 h 118"/>
                <a:gd name="T18" fmla="*/ 14 w 61"/>
                <a:gd name="T19" fmla="*/ 76 h 118"/>
                <a:gd name="T20" fmla="*/ 1 w 61"/>
                <a:gd name="T21"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118">
                  <a:moveTo>
                    <a:pt x="1" y="3"/>
                  </a:moveTo>
                  <a:cubicBezTo>
                    <a:pt x="1" y="3"/>
                    <a:pt x="17" y="16"/>
                    <a:pt x="17" y="27"/>
                  </a:cubicBezTo>
                  <a:cubicBezTo>
                    <a:pt x="17" y="37"/>
                    <a:pt x="24" y="72"/>
                    <a:pt x="27" y="82"/>
                  </a:cubicBezTo>
                  <a:cubicBezTo>
                    <a:pt x="30" y="93"/>
                    <a:pt x="32" y="70"/>
                    <a:pt x="38" y="59"/>
                  </a:cubicBezTo>
                  <a:cubicBezTo>
                    <a:pt x="43" y="49"/>
                    <a:pt x="46" y="40"/>
                    <a:pt x="43" y="32"/>
                  </a:cubicBezTo>
                  <a:cubicBezTo>
                    <a:pt x="39" y="24"/>
                    <a:pt x="52" y="20"/>
                    <a:pt x="60" y="0"/>
                  </a:cubicBezTo>
                  <a:cubicBezTo>
                    <a:pt x="61" y="8"/>
                    <a:pt x="60" y="14"/>
                    <a:pt x="60" y="21"/>
                  </a:cubicBezTo>
                  <a:cubicBezTo>
                    <a:pt x="60" y="29"/>
                    <a:pt x="47" y="66"/>
                    <a:pt x="43" y="74"/>
                  </a:cubicBezTo>
                  <a:cubicBezTo>
                    <a:pt x="40" y="81"/>
                    <a:pt x="30" y="104"/>
                    <a:pt x="29" y="111"/>
                  </a:cubicBezTo>
                  <a:cubicBezTo>
                    <a:pt x="28" y="118"/>
                    <a:pt x="19" y="98"/>
                    <a:pt x="14" y="76"/>
                  </a:cubicBezTo>
                  <a:cubicBezTo>
                    <a:pt x="9" y="55"/>
                    <a:pt x="0" y="2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sp>
          <p:nvSpPr>
            <p:cNvPr id="20" name="Freeform 705"/>
            <p:cNvSpPr>
              <a:spLocks/>
            </p:cNvSpPr>
            <p:nvPr/>
          </p:nvSpPr>
          <p:spPr bwMode="auto">
            <a:xfrm>
              <a:off x="7967394" y="2655561"/>
              <a:ext cx="21789" cy="49983"/>
            </a:xfrm>
            <a:custGeom>
              <a:avLst/>
              <a:gdLst>
                <a:gd name="T0" fmla="*/ 8 w 11"/>
                <a:gd name="T1" fmla="*/ 26 h 26"/>
                <a:gd name="T2" fmla="*/ 11 w 11"/>
                <a:gd name="T3" fmla="*/ 11 h 26"/>
                <a:gd name="T4" fmla="*/ 11 w 11"/>
                <a:gd name="T5" fmla="*/ 0 h 26"/>
                <a:gd name="T6" fmla="*/ 2 w 11"/>
                <a:gd name="T7" fmla="*/ 2 h 26"/>
                <a:gd name="T8" fmla="*/ 0 w 11"/>
                <a:gd name="T9" fmla="*/ 23 h 26"/>
                <a:gd name="T10" fmla="*/ 8 w 11"/>
                <a:gd name="T11" fmla="*/ 26 h 26"/>
              </a:gdLst>
              <a:ahLst/>
              <a:cxnLst>
                <a:cxn ang="0">
                  <a:pos x="T0" y="T1"/>
                </a:cxn>
                <a:cxn ang="0">
                  <a:pos x="T2" y="T3"/>
                </a:cxn>
                <a:cxn ang="0">
                  <a:pos x="T4" y="T5"/>
                </a:cxn>
                <a:cxn ang="0">
                  <a:pos x="T6" y="T7"/>
                </a:cxn>
                <a:cxn ang="0">
                  <a:pos x="T8" y="T9"/>
                </a:cxn>
                <a:cxn ang="0">
                  <a:pos x="T10" y="T11"/>
                </a:cxn>
              </a:cxnLst>
              <a:rect l="0" t="0" r="r" b="b"/>
              <a:pathLst>
                <a:path w="11" h="26">
                  <a:moveTo>
                    <a:pt x="8" y="26"/>
                  </a:moveTo>
                  <a:cubicBezTo>
                    <a:pt x="8" y="26"/>
                    <a:pt x="10" y="19"/>
                    <a:pt x="11" y="11"/>
                  </a:cubicBezTo>
                  <a:cubicBezTo>
                    <a:pt x="11" y="3"/>
                    <a:pt x="11" y="0"/>
                    <a:pt x="11" y="0"/>
                  </a:cubicBezTo>
                  <a:cubicBezTo>
                    <a:pt x="2" y="2"/>
                    <a:pt x="2" y="2"/>
                    <a:pt x="2" y="2"/>
                  </a:cubicBezTo>
                  <a:cubicBezTo>
                    <a:pt x="2" y="2"/>
                    <a:pt x="1" y="18"/>
                    <a:pt x="0" y="23"/>
                  </a:cubicBezTo>
                  <a:cubicBezTo>
                    <a:pt x="4" y="26"/>
                    <a:pt x="8" y="26"/>
                    <a:pt x="8"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sp>
          <p:nvSpPr>
            <p:cNvPr id="21" name="Freeform 706"/>
            <p:cNvSpPr>
              <a:spLocks/>
            </p:cNvSpPr>
            <p:nvPr/>
          </p:nvSpPr>
          <p:spPr bwMode="auto">
            <a:xfrm>
              <a:off x="8136521" y="2754528"/>
              <a:ext cx="23865" cy="49983"/>
            </a:xfrm>
            <a:custGeom>
              <a:avLst/>
              <a:gdLst>
                <a:gd name="T0" fmla="*/ 3 w 12"/>
                <a:gd name="T1" fmla="*/ 0 h 26"/>
                <a:gd name="T2" fmla="*/ 0 w 12"/>
                <a:gd name="T3" fmla="*/ 21 h 26"/>
                <a:gd name="T4" fmla="*/ 12 w 12"/>
                <a:gd name="T5" fmla="*/ 21 h 26"/>
                <a:gd name="T6" fmla="*/ 12 w 12"/>
                <a:gd name="T7" fmla="*/ 0 h 26"/>
                <a:gd name="T8" fmla="*/ 3 w 12"/>
                <a:gd name="T9" fmla="*/ 0 h 26"/>
              </a:gdLst>
              <a:ahLst/>
              <a:cxnLst>
                <a:cxn ang="0">
                  <a:pos x="T0" y="T1"/>
                </a:cxn>
                <a:cxn ang="0">
                  <a:pos x="T2" y="T3"/>
                </a:cxn>
                <a:cxn ang="0">
                  <a:pos x="T4" y="T5"/>
                </a:cxn>
                <a:cxn ang="0">
                  <a:pos x="T6" y="T7"/>
                </a:cxn>
                <a:cxn ang="0">
                  <a:pos x="T8" y="T9"/>
                </a:cxn>
              </a:cxnLst>
              <a:rect l="0" t="0" r="r" b="b"/>
              <a:pathLst>
                <a:path w="12" h="26">
                  <a:moveTo>
                    <a:pt x="3" y="0"/>
                  </a:moveTo>
                  <a:cubicBezTo>
                    <a:pt x="3" y="0"/>
                    <a:pt x="1" y="16"/>
                    <a:pt x="0" y="21"/>
                  </a:cubicBezTo>
                  <a:cubicBezTo>
                    <a:pt x="0" y="26"/>
                    <a:pt x="12" y="21"/>
                    <a:pt x="12" y="21"/>
                  </a:cubicBezTo>
                  <a:cubicBezTo>
                    <a:pt x="12" y="0"/>
                    <a:pt x="12" y="0"/>
                    <a:pt x="12"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600" dirty="0">
                <a:latin typeface="Calibri" panose="020F0502020204030204" pitchFamily="34" charset="0"/>
              </a:endParaRPr>
            </a:p>
          </p:txBody>
        </p:sp>
      </p:grpSp>
      <p:sp>
        <p:nvSpPr>
          <p:cNvPr id="23" name="Прямоугольник 22"/>
          <p:cNvSpPr/>
          <p:nvPr/>
        </p:nvSpPr>
        <p:spPr>
          <a:xfrm>
            <a:off x="2560317" y="1066668"/>
            <a:ext cx="5806866" cy="646331"/>
          </a:xfrm>
          <a:prstGeom prst="rect">
            <a:avLst/>
          </a:prstGeom>
        </p:spPr>
        <p:txBody>
          <a:bodyPr wrap="square">
            <a:spAutoFit/>
          </a:bodyPr>
          <a:lstStyle/>
          <a:p>
            <a:r>
              <a:rPr lang="ru-RU" b="1" dirty="0" smtClean="0">
                <a:solidFill>
                  <a:schemeClr val="accent4"/>
                </a:solidFill>
                <a:latin typeface="Calibri" pitchFamily="34" charset="0"/>
                <a:cs typeface="Calibri" pitchFamily="34" charset="0"/>
              </a:rPr>
              <a:t>В соответствии с п. 5 статьи 331 ТК ЕАЭС под проверяемыми лицами понимаются следующие лица:</a:t>
            </a:r>
            <a:endParaRPr lang="ru-RU" b="1" dirty="0">
              <a:solidFill>
                <a:schemeClr val="accent4"/>
              </a:solidFill>
              <a:latin typeface="Calibri" pitchFamily="34" charset="0"/>
              <a:cs typeface="Calibri" pitchFamily="34" charset="0"/>
            </a:endParaRPr>
          </a:p>
        </p:txBody>
      </p:sp>
    </p:spTree>
    <p:extLst>
      <p:ext uri="{BB962C8B-B14F-4D97-AF65-F5344CB8AC3E}">
        <p14:creationId xmlns:p14="http://schemas.microsoft.com/office/powerpoint/2010/main" val="12010268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Права и обязанности лиц при проведении таможенной проверки</a:t>
            </a:r>
            <a:endParaRPr lang="ru-RU" dirty="0"/>
          </a:p>
        </p:txBody>
      </p:sp>
      <p:sp>
        <p:nvSpPr>
          <p:cNvPr id="3" name="Нижний колонтитул 2"/>
          <p:cNvSpPr>
            <a:spLocks noGrp="1"/>
          </p:cNvSpPr>
          <p:nvPr>
            <p:ph type="ftr" sz="quarter" idx="10"/>
          </p:nvPr>
        </p:nvSpPr>
        <p:spPr>
          <a:xfrm>
            <a:off x="579881" y="6602731"/>
            <a:ext cx="5122649" cy="255270"/>
          </a:xfrm>
        </p:spPr>
        <p:txBody>
          <a:bodyPr/>
          <a:lstStyle/>
          <a:p>
            <a:r>
              <a:rPr lang="ru-RU" dirty="0" smtClean="0"/>
              <a:t>Выступление заместителя начальника СТКПВТ управления – начальника ОППВТиДЛ В.В. Аманова</a:t>
            </a:r>
            <a:endParaRPr lang="ru-RU" dirty="0"/>
          </a:p>
        </p:txBody>
      </p:sp>
      <p:sp>
        <p:nvSpPr>
          <p:cNvPr id="22" name="Slide Number Placeholder 21"/>
          <p:cNvSpPr>
            <a:spLocks noGrp="1"/>
          </p:cNvSpPr>
          <p:nvPr>
            <p:ph type="sldNum" sz="quarter" idx="11"/>
          </p:nvPr>
        </p:nvSpPr>
        <p:spPr/>
        <p:txBody>
          <a:bodyPr/>
          <a:lstStyle/>
          <a:p>
            <a:fld id="{26E6542A-CDDE-0A4D-9BEA-1CDB85DF59E6}" type="slidenum">
              <a:rPr lang="en-US" smtClean="0"/>
              <a:pPr/>
              <a:t>7</a:t>
            </a:fld>
            <a:endParaRPr lang="en-US" dirty="0"/>
          </a:p>
        </p:txBody>
      </p:sp>
      <p:sp>
        <p:nvSpPr>
          <p:cNvPr id="8" name="TextBox 7"/>
          <p:cNvSpPr txBox="1"/>
          <p:nvPr/>
        </p:nvSpPr>
        <p:spPr>
          <a:xfrm>
            <a:off x="8092866" y="264086"/>
            <a:ext cx="1051133" cy="584775"/>
          </a:xfrm>
          <a:prstGeom prst="rect">
            <a:avLst/>
          </a:prstGeom>
          <a:solidFill>
            <a:schemeClr val="bg1"/>
          </a:solidFill>
        </p:spPr>
        <p:txBody>
          <a:bodyPr wrap="square" rtlCol="0">
            <a:spAutoFit/>
          </a:bodyPr>
          <a:lstStyle/>
          <a:p>
            <a:r>
              <a:rPr lang="ru-RU" sz="3200" b="1" dirty="0" smtClean="0">
                <a:solidFill>
                  <a:schemeClr val="accent3"/>
                </a:solidFill>
                <a:latin typeface="Calibri" pitchFamily="34" charset="0"/>
                <a:cs typeface="Calibri" pitchFamily="34" charset="0"/>
              </a:rPr>
              <a:t>УТУ</a:t>
            </a:r>
            <a:endParaRPr lang="ru-RU" sz="3200" b="1" dirty="0">
              <a:solidFill>
                <a:schemeClr val="accent3"/>
              </a:solidFill>
              <a:latin typeface="Calibri" pitchFamily="34" charset="0"/>
              <a:cs typeface="Calibri" pitchFamily="34" charset="0"/>
            </a:endParaRPr>
          </a:p>
        </p:txBody>
      </p:sp>
      <p:sp>
        <p:nvSpPr>
          <p:cNvPr id="9" name="Прямоугольник 8"/>
          <p:cNvSpPr/>
          <p:nvPr/>
        </p:nvSpPr>
        <p:spPr>
          <a:xfrm>
            <a:off x="200657" y="1809683"/>
            <a:ext cx="4294475" cy="4108979"/>
          </a:xfrm>
          <a:prstGeom prst="rect">
            <a:avLst/>
          </a:prstGeom>
          <a:noFill/>
          <a:ln w="19050">
            <a:solidFill>
              <a:schemeClr val="accent4"/>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1400" b="1" dirty="0" smtClean="0">
                <a:latin typeface="Calibri" pitchFamily="34" charset="0"/>
                <a:cs typeface="Calibri" pitchFamily="34" charset="0"/>
              </a:rPr>
              <a:t>Права и обязанности должностных лиц таможенных органов </a:t>
            </a:r>
          </a:p>
          <a:p>
            <a:pPr algn="ctr"/>
            <a:r>
              <a:rPr lang="ru-RU" sz="1400" b="1" dirty="0" smtClean="0">
                <a:latin typeface="Calibri" pitchFamily="34" charset="0"/>
                <a:cs typeface="Calibri" pitchFamily="34" charset="0"/>
              </a:rPr>
              <a:t>(ст. </a:t>
            </a:r>
            <a:r>
              <a:rPr lang="ru-RU" sz="1400" b="1" dirty="0">
                <a:latin typeface="Calibri" pitchFamily="34" charset="0"/>
                <a:cs typeface="Calibri" pitchFamily="34" charset="0"/>
              </a:rPr>
              <a:t>335 ТК </a:t>
            </a:r>
            <a:r>
              <a:rPr lang="ru-RU" sz="1400" b="1" dirty="0" smtClean="0">
                <a:latin typeface="Calibri" pitchFamily="34" charset="0"/>
                <a:cs typeface="Calibri" pitchFamily="34" charset="0"/>
              </a:rPr>
              <a:t>ЕАЭС):</a:t>
            </a:r>
          </a:p>
          <a:p>
            <a:pPr marL="171450" indent="-171450">
              <a:buClr>
                <a:schemeClr val="accent4"/>
              </a:buClr>
              <a:buFont typeface="Wingdings" pitchFamily="2" charset="2"/>
              <a:buChar char="§"/>
            </a:pPr>
            <a:r>
              <a:rPr lang="ru-RU" sz="1400" dirty="0">
                <a:latin typeface="Calibri" pitchFamily="34" charset="0"/>
                <a:cs typeface="Calibri" pitchFamily="34" charset="0"/>
              </a:rPr>
              <a:t>требовать от проверяемого лица и получать от него документы </a:t>
            </a:r>
          </a:p>
          <a:p>
            <a:pPr marL="171450" indent="-171450">
              <a:buClr>
                <a:schemeClr val="accent4"/>
              </a:buClr>
              <a:buFont typeface="Wingdings" pitchFamily="2" charset="2"/>
              <a:buChar char="§"/>
            </a:pPr>
            <a:r>
              <a:rPr lang="ru-RU" sz="1400" dirty="0">
                <a:latin typeface="Calibri" pitchFamily="34" charset="0"/>
                <a:cs typeface="Calibri" pitchFamily="34" charset="0"/>
              </a:rPr>
              <a:t>требовать от лиц, связанных с проверяемым лицом по сделкам </a:t>
            </a:r>
            <a:r>
              <a:rPr lang="ru-RU" sz="1400" dirty="0" smtClean="0">
                <a:latin typeface="Calibri" pitchFamily="34" charset="0"/>
                <a:cs typeface="Calibri" pitchFamily="34" charset="0"/>
              </a:rPr>
              <a:t>копии </a:t>
            </a:r>
            <a:r>
              <a:rPr lang="ru-RU" sz="1400" dirty="0">
                <a:latin typeface="Calibri" pitchFamily="34" charset="0"/>
                <a:cs typeface="Calibri" pitchFamily="34" charset="0"/>
              </a:rPr>
              <a:t>документов и иной информации </a:t>
            </a:r>
          </a:p>
          <a:p>
            <a:pPr marL="171450" indent="-171450">
              <a:buClr>
                <a:schemeClr val="accent4"/>
              </a:buClr>
              <a:buFont typeface="Wingdings" pitchFamily="2" charset="2"/>
              <a:buChar char="§"/>
            </a:pPr>
            <a:r>
              <a:rPr lang="ru-RU" sz="1400" dirty="0">
                <a:latin typeface="Calibri" pitchFamily="34" charset="0"/>
                <a:cs typeface="Calibri" pitchFamily="34" charset="0"/>
              </a:rPr>
              <a:t>требовать от банков документы и сведения</a:t>
            </a:r>
          </a:p>
          <a:p>
            <a:pPr marL="171450" indent="-171450">
              <a:buClr>
                <a:schemeClr val="accent4"/>
              </a:buClr>
              <a:buFont typeface="Wingdings" pitchFamily="2" charset="2"/>
              <a:buChar char="§"/>
            </a:pPr>
            <a:r>
              <a:rPr lang="ru-RU" sz="1400" dirty="0">
                <a:latin typeface="Calibri" pitchFamily="34" charset="0"/>
                <a:cs typeface="Calibri" pitchFamily="34" charset="0"/>
              </a:rPr>
              <a:t> запрашивать у государственных органов государств-членов и получать от них необходимые документы и сведения</a:t>
            </a:r>
          </a:p>
          <a:p>
            <a:pPr marL="171450" indent="-171450">
              <a:buClr>
                <a:schemeClr val="accent4"/>
              </a:buClr>
              <a:buFont typeface="Wingdings" pitchFamily="2" charset="2"/>
              <a:buChar char="§"/>
            </a:pPr>
            <a:r>
              <a:rPr lang="ru-RU" sz="1400" dirty="0">
                <a:latin typeface="Calibri" pitchFamily="34" charset="0"/>
                <a:cs typeface="Calibri" pitchFamily="34" charset="0"/>
              </a:rPr>
              <a:t>назначать таможенную </a:t>
            </a:r>
            <a:r>
              <a:rPr lang="ru-RU" sz="1400" dirty="0" smtClean="0">
                <a:latin typeface="Calibri" pitchFamily="34" charset="0"/>
                <a:cs typeface="Calibri" pitchFamily="34" charset="0"/>
              </a:rPr>
              <a:t>экспертизу</a:t>
            </a:r>
          </a:p>
          <a:p>
            <a:pPr marL="171450" indent="-171450">
              <a:buClr>
                <a:schemeClr val="accent4"/>
              </a:buClr>
              <a:buFont typeface="Wingdings" pitchFamily="2" charset="2"/>
              <a:buChar char="§"/>
            </a:pPr>
            <a:r>
              <a:rPr lang="ru-RU" sz="1400" dirty="0">
                <a:latin typeface="Calibri" pitchFamily="34" charset="0"/>
                <a:cs typeface="Calibri" pitchFamily="34" charset="0"/>
              </a:rPr>
              <a:t>соблюдать права и законные интересы проверяемого лица, не допускать </a:t>
            </a:r>
            <a:r>
              <a:rPr lang="ru-RU" sz="1400" dirty="0" smtClean="0">
                <a:latin typeface="Calibri" pitchFamily="34" charset="0"/>
                <a:cs typeface="Calibri" pitchFamily="34" charset="0"/>
              </a:rPr>
              <a:t>причинение вреда </a:t>
            </a:r>
            <a:r>
              <a:rPr lang="ru-RU" sz="1400" dirty="0">
                <a:latin typeface="Calibri" pitchFamily="34" charset="0"/>
                <a:cs typeface="Calibri" pitchFamily="34" charset="0"/>
              </a:rPr>
              <a:t>проверяемому лицу неправомерными решениями и действиями (бездействием)</a:t>
            </a:r>
          </a:p>
        </p:txBody>
      </p:sp>
      <p:sp>
        <p:nvSpPr>
          <p:cNvPr id="10" name="Прямоугольник 9"/>
          <p:cNvSpPr/>
          <p:nvPr/>
        </p:nvSpPr>
        <p:spPr>
          <a:xfrm>
            <a:off x="4646815" y="1809683"/>
            <a:ext cx="4298959" cy="4108979"/>
          </a:xfrm>
          <a:prstGeom prst="rect">
            <a:avLst/>
          </a:prstGeom>
          <a:noFill/>
          <a:ln w="19050">
            <a:solidFill>
              <a:schemeClr val="accent4"/>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1400" b="1" dirty="0" smtClean="0">
                <a:latin typeface="Calibri" pitchFamily="34" charset="0"/>
                <a:cs typeface="Calibri" pitchFamily="34" charset="0"/>
              </a:rPr>
              <a:t>Права и </a:t>
            </a:r>
            <a:r>
              <a:rPr lang="ru-RU" sz="1400" b="1" dirty="0">
                <a:latin typeface="Calibri" pitchFamily="34" charset="0"/>
                <a:cs typeface="Calibri" pitchFamily="34" charset="0"/>
              </a:rPr>
              <a:t>обязанности </a:t>
            </a:r>
            <a:r>
              <a:rPr lang="ru-RU" sz="1400" b="1" dirty="0" smtClean="0">
                <a:latin typeface="Calibri" pitchFamily="34" charset="0"/>
                <a:cs typeface="Calibri" pitchFamily="34" charset="0"/>
              </a:rPr>
              <a:t>проверяемых лиц </a:t>
            </a:r>
            <a:br>
              <a:rPr lang="ru-RU" sz="1400" b="1" dirty="0" smtClean="0">
                <a:latin typeface="Calibri" pitchFamily="34" charset="0"/>
                <a:cs typeface="Calibri" pitchFamily="34" charset="0"/>
              </a:rPr>
            </a:br>
            <a:r>
              <a:rPr lang="ru-RU" sz="1400" b="1" dirty="0" smtClean="0">
                <a:latin typeface="Calibri" pitchFamily="34" charset="0"/>
                <a:cs typeface="Calibri" pitchFamily="34" charset="0"/>
              </a:rPr>
              <a:t>(ст. </a:t>
            </a:r>
            <a:r>
              <a:rPr lang="ru-RU" sz="1400" b="1" dirty="0">
                <a:latin typeface="Calibri" pitchFamily="34" charset="0"/>
                <a:cs typeface="Calibri" pitchFamily="34" charset="0"/>
              </a:rPr>
              <a:t>336 ТК </a:t>
            </a:r>
            <a:r>
              <a:rPr lang="ru-RU" sz="1400" b="1" dirty="0" smtClean="0">
                <a:latin typeface="Calibri" pitchFamily="34" charset="0"/>
                <a:cs typeface="Calibri" pitchFamily="34" charset="0"/>
              </a:rPr>
              <a:t>ЕАЭС):</a:t>
            </a:r>
            <a:endParaRPr lang="ru-RU" sz="1400" b="1" dirty="0">
              <a:latin typeface="Calibri" pitchFamily="34" charset="0"/>
              <a:cs typeface="Calibri" pitchFamily="34" charset="0"/>
            </a:endParaRPr>
          </a:p>
          <a:p>
            <a:pPr marL="171450" indent="-171450">
              <a:buClr>
                <a:schemeClr val="accent4"/>
              </a:buClr>
              <a:buFont typeface="Wingdings" pitchFamily="2" charset="2"/>
              <a:buChar char="§"/>
            </a:pPr>
            <a:r>
              <a:rPr lang="ru-RU" sz="1400" dirty="0">
                <a:latin typeface="Calibri" pitchFamily="34" charset="0"/>
                <a:cs typeface="Calibri" pitchFamily="34" charset="0"/>
              </a:rPr>
              <a:t>представлять документы и сведения</a:t>
            </a:r>
          </a:p>
          <a:p>
            <a:pPr marL="171450" indent="-171450">
              <a:buClr>
                <a:schemeClr val="accent4"/>
              </a:buClr>
              <a:buFont typeface="Wingdings" pitchFamily="2" charset="2"/>
              <a:buChar char="§"/>
            </a:pPr>
            <a:r>
              <a:rPr lang="ru-RU" sz="1400" dirty="0" smtClean="0">
                <a:latin typeface="Calibri" pitchFamily="34" charset="0"/>
                <a:cs typeface="Calibri" pitchFamily="34" charset="0"/>
              </a:rPr>
              <a:t>обжаловать </a:t>
            </a:r>
            <a:r>
              <a:rPr lang="ru-RU" sz="1400" dirty="0">
                <a:latin typeface="Calibri" pitchFamily="34" charset="0"/>
                <a:cs typeface="Calibri" pitchFamily="34" charset="0"/>
              </a:rPr>
              <a:t>решения и действия (бездействие) таможенных органов </a:t>
            </a:r>
            <a:endParaRPr lang="ru-RU" sz="1400" dirty="0" smtClean="0">
              <a:latin typeface="Calibri" pitchFamily="34" charset="0"/>
              <a:cs typeface="Calibri" pitchFamily="34" charset="0"/>
            </a:endParaRPr>
          </a:p>
          <a:p>
            <a:pPr marL="171450" indent="-171450">
              <a:buClr>
                <a:schemeClr val="accent4"/>
              </a:buClr>
              <a:buFont typeface="Wingdings" pitchFamily="2" charset="2"/>
              <a:buChar char="§"/>
            </a:pPr>
            <a:r>
              <a:rPr lang="ru-RU" sz="1400" dirty="0">
                <a:latin typeface="Calibri" pitchFamily="34" charset="0"/>
                <a:cs typeface="Calibri" pitchFamily="34" charset="0"/>
              </a:rPr>
              <a:t>присутствовать при проведении </a:t>
            </a:r>
            <a:r>
              <a:rPr lang="ru-RU" sz="1400" dirty="0" smtClean="0">
                <a:latin typeface="Calibri" pitchFamily="34" charset="0"/>
                <a:cs typeface="Calibri" pitchFamily="34" charset="0"/>
              </a:rPr>
              <a:t>проверки </a:t>
            </a:r>
          </a:p>
          <a:p>
            <a:pPr marL="171450" indent="-171450">
              <a:buClr>
                <a:schemeClr val="accent4"/>
              </a:buClr>
              <a:buFont typeface="Wingdings" pitchFamily="2" charset="2"/>
              <a:buChar char="§"/>
            </a:pPr>
            <a:r>
              <a:rPr lang="ru-RU" sz="1400" dirty="0">
                <a:latin typeface="Calibri" pitchFamily="34" charset="0"/>
                <a:cs typeface="Calibri" pitchFamily="34" charset="0"/>
              </a:rPr>
              <a:t>предъявлять </a:t>
            </a:r>
            <a:r>
              <a:rPr lang="ru-RU" sz="1400" dirty="0" smtClean="0">
                <a:latin typeface="Calibri" pitchFamily="34" charset="0"/>
                <a:cs typeface="Calibri" pitchFamily="34" charset="0"/>
              </a:rPr>
              <a:t>товары, в </a:t>
            </a:r>
            <a:r>
              <a:rPr lang="ru-RU" sz="1400" dirty="0">
                <a:latin typeface="Calibri" pitchFamily="34" charset="0"/>
                <a:cs typeface="Calibri" pitchFamily="34" charset="0"/>
              </a:rPr>
              <a:t>отношении которых проводится </a:t>
            </a:r>
            <a:r>
              <a:rPr lang="ru-RU" sz="1400" dirty="0" smtClean="0">
                <a:latin typeface="Calibri" pitchFamily="34" charset="0"/>
                <a:cs typeface="Calibri" pitchFamily="34" charset="0"/>
              </a:rPr>
              <a:t>проверка</a:t>
            </a:r>
          </a:p>
          <a:p>
            <a:pPr marL="171450" indent="-171450">
              <a:buClr>
                <a:schemeClr val="accent4"/>
              </a:buClr>
              <a:buFont typeface="Wingdings" pitchFamily="2" charset="2"/>
              <a:buChar char="§"/>
            </a:pPr>
            <a:r>
              <a:rPr lang="ru-RU" sz="1400" dirty="0">
                <a:latin typeface="Calibri" pitchFamily="34" charset="0"/>
                <a:cs typeface="Calibri" pitchFamily="34" charset="0"/>
              </a:rPr>
              <a:t>представлять по требованию таможенного органа документы и сведения</a:t>
            </a:r>
          </a:p>
          <a:p>
            <a:pPr marL="171450" indent="-171450">
              <a:buClr>
                <a:schemeClr val="accent4"/>
              </a:buClr>
              <a:buFont typeface="Wingdings" pitchFamily="2" charset="2"/>
              <a:buChar char="§"/>
            </a:pPr>
            <a:r>
              <a:rPr lang="ru-RU" sz="1400" dirty="0" smtClean="0">
                <a:latin typeface="Calibri" pitchFamily="34" charset="0"/>
                <a:cs typeface="Calibri" pitchFamily="34" charset="0"/>
              </a:rPr>
              <a:t>обеспечивать беспрепятственный </a:t>
            </a:r>
            <a:r>
              <a:rPr lang="ru-RU" sz="1400" dirty="0">
                <a:latin typeface="Calibri" pitchFamily="34" charset="0"/>
                <a:cs typeface="Calibri" pitchFamily="34" charset="0"/>
              </a:rPr>
              <a:t>доступ должностным лицам таможенного </a:t>
            </a:r>
            <a:r>
              <a:rPr lang="ru-RU" sz="1400" dirty="0" smtClean="0">
                <a:latin typeface="Calibri" pitchFamily="34" charset="0"/>
                <a:cs typeface="Calibri" pitchFamily="34" charset="0"/>
              </a:rPr>
              <a:t>органа </a:t>
            </a:r>
            <a:r>
              <a:rPr lang="ru-RU" sz="1400" dirty="0">
                <a:latin typeface="Calibri" pitchFamily="34" charset="0"/>
                <a:cs typeface="Calibri" pitchFamily="34" charset="0"/>
              </a:rPr>
              <a:t>на </a:t>
            </a:r>
            <a:r>
              <a:rPr lang="ru-RU" sz="1400" dirty="0" smtClean="0">
                <a:latin typeface="Calibri" pitchFamily="34" charset="0"/>
                <a:cs typeface="Calibri" pitchFamily="34" charset="0"/>
              </a:rPr>
              <a:t>объекты </a:t>
            </a:r>
            <a:r>
              <a:rPr lang="ru-RU" sz="1400" dirty="0">
                <a:latin typeface="Calibri" pitchFamily="34" charset="0"/>
                <a:cs typeface="Calibri" pitchFamily="34" charset="0"/>
              </a:rPr>
              <a:t>проверяемого лица </a:t>
            </a:r>
            <a:endParaRPr lang="ru-RU" sz="1400" dirty="0" smtClean="0">
              <a:latin typeface="Calibri" pitchFamily="34" charset="0"/>
              <a:cs typeface="Calibri" pitchFamily="34" charset="0"/>
            </a:endParaRPr>
          </a:p>
          <a:p>
            <a:pPr marL="171450" indent="-171450">
              <a:buClr>
                <a:schemeClr val="accent4"/>
              </a:buClr>
              <a:buFont typeface="Wingdings" pitchFamily="2" charset="2"/>
              <a:buChar char="§"/>
            </a:pPr>
            <a:r>
              <a:rPr lang="ru-RU" sz="1400" dirty="0">
                <a:latin typeface="Calibri" pitchFamily="34" charset="0"/>
                <a:cs typeface="Calibri" pitchFamily="34" charset="0"/>
              </a:rPr>
              <a:t>представить должностным лицам таможенного </a:t>
            </a:r>
            <a:r>
              <a:rPr lang="ru-RU" sz="1400" dirty="0" smtClean="0">
                <a:latin typeface="Calibri" pitchFamily="34" charset="0"/>
                <a:cs typeface="Calibri" pitchFamily="34" charset="0"/>
              </a:rPr>
              <a:t>органа перевод документации</a:t>
            </a:r>
            <a:endParaRPr lang="ru-RU" sz="1400" dirty="0">
              <a:latin typeface="Calibri" pitchFamily="34" charset="0"/>
              <a:cs typeface="Calibri" pitchFamily="34" charset="0"/>
            </a:endParaRPr>
          </a:p>
        </p:txBody>
      </p:sp>
      <p:sp>
        <p:nvSpPr>
          <p:cNvPr id="11" name="Прямоугольник 10"/>
          <p:cNvSpPr/>
          <p:nvPr/>
        </p:nvSpPr>
        <p:spPr>
          <a:xfrm>
            <a:off x="1919621" y="1157437"/>
            <a:ext cx="5151022" cy="420263"/>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ru-RU" dirty="0">
                <a:latin typeface="Calibri" pitchFamily="34" charset="0"/>
                <a:cs typeface="Calibri" pitchFamily="34" charset="0"/>
              </a:rPr>
              <a:t>Соблюдение </a:t>
            </a:r>
            <a:r>
              <a:rPr lang="ru-RU" dirty="0" smtClean="0">
                <a:latin typeface="Calibri" pitchFamily="34" charset="0"/>
                <a:cs typeface="Calibri" pitchFamily="34" charset="0"/>
              </a:rPr>
              <a:t>прав проверяемого лица</a:t>
            </a:r>
            <a:endParaRPr lang="ru-RU" dirty="0">
              <a:latin typeface="Calibri" pitchFamily="34" charset="0"/>
              <a:cs typeface="Calibri" pitchFamily="34" charset="0"/>
            </a:endParaRPr>
          </a:p>
        </p:txBody>
      </p:sp>
      <p:sp>
        <p:nvSpPr>
          <p:cNvPr id="12" name="Прямоугольник 11"/>
          <p:cNvSpPr/>
          <p:nvPr/>
        </p:nvSpPr>
        <p:spPr>
          <a:xfrm>
            <a:off x="7070643" y="821865"/>
            <a:ext cx="359874" cy="975028"/>
          </a:xfrm>
          <a:prstGeom prst="rect">
            <a:avLst/>
          </a:prstGeom>
          <a:noFill/>
        </p:spPr>
        <p:txBody>
          <a:bodyPr wrap="none" lIns="51197" tIns="25599" rIns="51197" bIns="25599">
            <a:spAutoFit/>
          </a:bodyPr>
          <a:lstStyle/>
          <a:p>
            <a:pPr algn="ctr"/>
            <a:r>
              <a:rPr lang="ru-RU"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a:ea typeface="Times New Roman" pitchFamily="18" charset="0"/>
                <a:cs typeface="Arial" pitchFamily="34" charset="0"/>
              </a:rPr>
              <a:t>!</a:t>
            </a:r>
            <a:endParaRPr lang="ru-RU"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3"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9724" l="0" r="98503">
                        <a14:foregroundMark x1="6287" y1="43094" x2="8383" y2="48343"/>
                        <a14:foregroundMark x1="2395" y1="50276" x2="9281" y2="59392"/>
                        <a14:foregroundMark x1="4491" y1="64641" x2="35329" y2="94751"/>
                        <a14:foregroundMark x1="45808" y1="96685" x2="80838" y2="88674"/>
                        <a14:foregroundMark x1="85928" y1="77624" x2="92814" y2="43923"/>
                        <a14:foregroundMark x1="45808" y1="7735" x2="52096" y2="6077"/>
                        <a14:foregroundMark x1="41617" y1="21823" x2="39222" y2="18508"/>
                        <a14:foregroundMark x1="44611" y1="37017" x2="51796" y2="33149"/>
                        <a14:foregroundMark x1="45509" y1="45580" x2="45509" y2="42265"/>
                        <a14:foregroundMark x1="50299" y1="83978" x2="49701" y2="79006"/>
                        <a14:foregroundMark x1="79940" y1="31215" x2="79641" y2="25691"/>
                        <a14:foregroundMark x1="94910" y1="32597" x2="93713" y2="23204"/>
                      </a14:backgroundRemoval>
                    </a14:imgEffect>
                  </a14:imgLayer>
                </a14:imgProps>
              </a:ext>
              <a:ext uri="{28A0092B-C50C-407E-A947-70E740481C1C}">
                <a14:useLocalDpi xmlns:a14="http://schemas.microsoft.com/office/drawing/2010/main" val="0"/>
              </a:ext>
            </a:extLst>
          </a:blip>
          <a:srcRect/>
          <a:stretch>
            <a:fillRect/>
          </a:stretch>
        </p:blipFill>
        <p:spPr bwMode="auto">
          <a:xfrm>
            <a:off x="3624349" y="4913637"/>
            <a:ext cx="1238596" cy="159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10068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Предмет таможенной Проверки</a:t>
            </a:r>
            <a:endParaRPr lang="ru-RU" dirty="0"/>
          </a:p>
        </p:txBody>
      </p:sp>
      <p:sp>
        <p:nvSpPr>
          <p:cNvPr id="3" name="Нижний колонтитул 2"/>
          <p:cNvSpPr>
            <a:spLocks noGrp="1"/>
          </p:cNvSpPr>
          <p:nvPr>
            <p:ph type="ftr" sz="quarter" idx="10"/>
          </p:nvPr>
        </p:nvSpPr>
        <p:spPr>
          <a:xfrm>
            <a:off x="579881" y="6602731"/>
            <a:ext cx="5122649" cy="255270"/>
          </a:xfrm>
        </p:spPr>
        <p:txBody>
          <a:bodyPr/>
          <a:lstStyle/>
          <a:p>
            <a:r>
              <a:rPr lang="ru-RU" dirty="0" smtClean="0"/>
              <a:t>Выступление заместителя начальника СТКПВТ управления – начальника ОППВТиДЛ В.В. Аманова</a:t>
            </a:r>
            <a:endParaRPr lang="ru-RU" dirty="0"/>
          </a:p>
        </p:txBody>
      </p:sp>
      <p:sp>
        <p:nvSpPr>
          <p:cNvPr id="22" name="Slide Number Placeholder 21"/>
          <p:cNvSpPr>
            <a:spLocks noGrp="1"/>
          </p:cNvSpPr>
          <p:nvPr>
            <p:ph type="sldNum" sz="quarter" idx="11"/>
          </p:nvPr>
        </p:nvSpPr>
        <p:spPr/>
        <p:txBody>
          <a:bodyPr/>
          <a:lstStyle/>
          <a:p>
            <a:fld id="{26E6542A-CDDE-0A4D-9BEA-1CDB85DF59E6}" type="slidenum">
              <a:rPr lang="en-US" smtClean="0"/>
              <a:pPr/>
              <a:t>8</a:t>
            </a:fld>
            <a:endParaRPr lang="en-US" dirty="0"/>
          </a:p>
        </p:txBody>
      </p:sp>
      <p:sp>
        <p:nvSpPr>
          <p:cNvPr id="8" name="TextBox 7"/>
          <p:cNvSpPr txBox="1"/>
          <p:nvPr/>
        </p:nvSpPr>
        <p:spPr>
          <a:xfrm>
            <a:off x="8092866" y="264086"/>
            <a:ext cx="1051133" cy="584775"/>
          </a:xfrm>
          <a:prstGeom prst="rect">
            <a:avLst/>
          </a:prstGeom>
          <a:solidFill>
            <a:schemeClr val="bg1"/>
          </a:solidFill>
        </p:spPr>
        <p:txBody>
          <a:bodyPr wrap="square" rtlCol="0">
            <a:spAutoFit/>
          </a:bodyPr>
          <a:lstStyle/>
          <a:p>
            <a:r>
              <a:rPr lang="ru-RU" sz="3200" b="1" dirty="0" smtClean="0">
                <a:solidFill>
                  <a:schemeClr val="accent3"/>
                </a:solidFill>
                <a:latin typeface="Calibri" pitchFamily="34" charset="0"/>
                <a:cs typeface="Calibri" pitchFamily="34" charset="0"/>
              </a:rPr>
              <a:t>УТУ</a:t>
            </a:r>
            <a:endParaRPr lang="ru-RU" sz="3200" b="1" dirty="0">
              <a:solidFill>
                <a:schemeClr val="accent3"/>
              </a:solidFill>
              <a:latin typeface="Calibri" pitchFamily="34" charset="0"/>
              <a:cs typeface="Calibri" pitchFamily="34" charset="0"/>
            </a:endParaRPr>
          </a:p>
        </p:txBody>
      </p:sp>
      <p:sp>
        <p:nvSpPr>
          <p:cNvPr id="2" name="Прямоугольник 1"/>
          <p:cNvSpPr/>
          <p:nvPr/>
        </p:nvSpPr>
        <p:spPr>
          <a:xfrm>
            <a:off x="498337" y="1732893"/>
            <a:ext cx="8280000" cy="4247317"/>
          </a:xfrm>
          <a:prstGeom prst="rect">
            <a:avLst/>
          </a:prstGeom>
        </p:spPr>
        <p:txBody>
          <a:bodyPr wrap="square">
            <a:spAutoFit/>
          </a:bodyPr>
          <a:lstStyle/>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факт </a:t>
            </a:r>
            <a:r>
              <a:rPr lang="ru-RU" sz="1400" dirty="0">
                <a:latin typeface="Calibri" pitchFamily="34" charset="0"/>
                <a:cs typeface="Calibri" pitchFamily="34" charset="0"/>
              </a:rPr>
              <a:t>помещения товаров под таможенную </a:t>
            </a:r>
            <a:r>
              <a:rPr lang="ru-RU" sz="1400" dirty="0" smtClean="0">
                <a:latin typeface="Calibri" pitchFamily="34" charset="0"/>
                <a:cs typeface="Calibri" pitchFamily="34" charset="0"/>
              </a:rPr>
              <a:t>процедуру</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достоверность </a:t>
            </a:r>
            <a:r>
              <a:rPr lang="ru-RU" sz="1400" dirty="0">
                <a:latin typeface="Calibri" pitchFamily="34" charset="0"/>
                <a:cs typeface="Calibri" pitchFamily="34" charset="0"/>
              </a:rPr>
              <a:t>сведений, заявленных в таможенной декларации и (или) содержащихся в документах, подтверждающих сведения, заявленные в таможенной </a:t>
            </a:r>
            <a:r>
              <a:rPr lang="ru-RU" sz="1400" dirty="0" smtClean="0">
                <a:latin typeface="Calibri" pitchFamily="34" charset="0"/>
                <a:cs typeface="Calibri" pitchFamily="34" charset="0"/>
              </a:rPr>
              <a:t>декларации</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соблюдение </a:t>
            </a:r>
            <a:r>
              <a:rPr lang="ru-RU" sz="1400" dirty="0">
                <a:latin typeface="Calibri" pitchFamily="34" charset="0"/>
                <a:cs typeface="Calibri" pitchFamily="34" charset="0"/>
              </a:rPr>
              <a:t>ограничений по пользованию и (или) распоряжению условно выпущенными </a:t>
            </a:r>
            <a:r>
              <a:rPr lang="ru-RU" sz="1400" dirty="0" smtClean="0">
                <a:latin typeface="Calibri" pitchFamily="34" charset="0"/>
                <a:cs typeface="Calibri" pitchFamily="34" charset="0"/>
              </a:rPr>
              <a:t>товарами</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исполнение </a:t>
            </a:r>
            <a:r>
              <a:rPr lang="ru-RU" sz="1400" dirty="0">
                <a:latin typeface="Calibri" pitchFamily="34" charset="0"/>
                <a:cs typeface="Calibri" pitchFamily="34" charset="0"/>
              </a:rPr>
              <a:t>лицами, осуществляющими деятельность в сфере таможенного дела, обязанностей, предусмотренных настоящим Кодексом для каждого вида деятельности в сфере таможенного </a:t>
            </a:r>
            <a:r>
              <a:rPr lang="ru-RU" sz="1400" dirty="0" smtClean="0">
                <a:latin typeface="Calibri" pitchFamily="34" charset="0"/>
                <a:cs typeface="Calibri" pitchFamily="34" charset="0"/>
              </a:rPr>
              <a:t>дела</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соблюдение </a:t>
            </a:r>
            <a:r>
              <a:rPr lang="ru-RU" sz="1400" dirty="0">
                <a:latin typeface="Calibri" pitchFamily="34" charset="0"/>
                <a:cs typeface="Calibri" pitchFamily="34" charset="0"/>
              </a:rPr>
              <a:t>юридическим лицом, претендующим на включение в реестр уполномоченных экономических операторов, условий включения в такой реестр, а также соблюдение уполномоченным экономическим оператором условий включения в реестр уполномоченных экономических операторов и исполнение иных обязанностей, предусмотренных настоящим </a:t>
            </a:r>
            <a:r>
              <a:rPr lang="ru-RU" sz="1400" dirty="0" smtClean="0">
                <a:latin typeface="Calibri" pitchFamily="34" charset="0"/>
                <a:cs typeface="Calibri" pitchFamily="34" charset="0"/>
              </a:rPr>
              <a:t>Кодексом</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соблюдение </a:t>
            </a:r>
            <a:r>
              <a:rPr lang="ru-RU" sz="1400" dirty="0">
                <a:latin typeface="Calibri" pitchFamily="34" charset="0"/>
                <a:cs typeface="Calibri" pitchFamily="34" charset="0"/>
              </a:rPr>
              <a:t>условий использования товаров в соответствии с таможенными процедурами, предусмотренных </a:t>
            </a:r>
            <a:r>
              <a:rPr lang="ru-RU" sz="1400" dirty="0" smtClean="0">
                <a:latin typeface="Calibri" pitchFamily="34" charset="0"/>
                <a:cs typeface="Calibri" pitchFamily="34" charset="0"/>
              </a:rPr>
              <a:t>ТК ЕАЭС</a:t>
            </a:r>
            <a:endParaRPr lang="ru-RU" sz="1400" dirty="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соблюдение </a:t>
            </a:r>
            <a:r>
              <a:rPr lang="ru-RU" sz="1400" dirty="0">
                <a:latin typeface="Calibri" pitchFamily="34" charset="0"/>
                <a:cs typeface="Calibri" pitchFamily="34" charset="0"/>
              </a:rPr>
              <a:t>иных требований, установленных </a:t>
            </a:r>
            <a:r>
              <a:rPr lang="ru-RU" sz="1400" dirty="0" smtClean="0">
                <a:latin typeface="Calibri" pitchFamily="34" charset="0"/>
                <a:cs typeface="Calibri" pitchFamily="34" charset="0"/>
              </a:rPr>
              <a:t>международными </a:t>
            </a:r>
            <a:r>
              <a:rPr lang="ru-RU" sz="1400" dirty="0">
                <a:latin typeface="Calibri" pitchFamily="34" charset="0"/>
                <a:cs typeface="Calibri" pitchFamily="34" charset="0"/>
              </a:rPr>
              <a:t>договорами и актами </a:t>
            </a:r>
            <a:r>
              <a:rPr lang="ru-RU" sz="1400" dirty="0" smtClean="0">
                <a:latin typeface="Calibri" pitchFamily="34" charset="0"/>
                <a:cs typeface="Calibri" pitchFamily="34" charset="0"/>
              </a:rPr>
              <a:t/>
            </a:r>
            <a:br>
              <a:rPr lang="ru-RU" sz="1400" dirty="0" smtClean="0">
                <a:latin typeface="Calibri" pitchFamily="34" charset="0"/>
                <a:cs typeface="Calibri" pitchFamily="34" charset="0"/>
              </a:rPr>
            </a:br>
            <a:r>
              <a:rPr lang="ru-RU" sz="1400" dirty="0" smtClean="0">
                <a:latin typeface="Calibri" pitchFamily="34" charset="0"/>
                <a:cs typeface="Calibri" pitchFamily="34" charset="0"/>
              </a:rPr>
              <a:t>в </a:t>
            </a:r>
            <a:r>
              <a:rPr lang="ru-RU" sz="1400" dirty="0">
                <a:latin typeface="Calibri" pitchFamily="34" charset="0"/>
                <a:cs typeface="Calibri" pitchFamily="34" charset="0"/>
              </a:rPr>
              <a:t>сфере таможенного регулирования и (или) законодательством </a:t>
            </a:r>
            <a:r>
              <a:rPr lang="ru-RU" sz="1400" dirty="0" smtClean="0">
                <a:latin typeface="Calibri" pitchFamily="34" charset="0"/>
                <a:cs typeface="Calibri" pitchFamily="34" charset="0"/>
              </a:rPr>
              <a:t>государств-членов</a:t>
            </a:r>
            <a:endParaRPr lang="ru-RU" sz="1400" dirty="0">
              <a:latin typeface="Calibri" pitchFamily="34" charset="0"/>
              <a:cs typeface="Calibri" pitchFamily="34" charset="0"/>
            </a:endParaRPr>
          </a:p>
        </p:txBody>
      </p:sp>
      <p:sp>
        <p:nvSpPr>
          <p:cNvPr id="9" name="Прямоугольник 8"/>
          <p:cNvSpPr/>
          <p:nvPr/>
        </p:nvSpPr>
        <p:spPr>
          <a:xfrm>
            <a:off x="498337" y="1086562"/>
            <a:ext cx="7594529" cy="646331"/>
          </a:xfrm>
          <a:prstGeom prst="rect">
            <a:avLst/>
          </a:prstGeom>
        </p:spPr>
        <p:txBody>
          <a:bodyPr wrap="square">
            <a:spAutoFit/>
          </a:bodyPr>
          <a:lstStyle/>
          <a:p>
            <a:r>
              <a:rPr lang="ru-RU" b="1" dirty="0" smtClean="0">
                <a:solidFill>
                  <a:schemeClr val="accent4"/>
                </a:solidFill>
                <a:latin typeface="Calibri" pitchFamily="34" charset="0"/>
                <a:cs typeface="Calibri" pitchFamily="34" charset="0"/>
              </a:rPr>
              <a:t>В соответствии п. 6 ст. 331 ТК ЕАЭС при проведении таможенной проверки таможенными органами могут проверяться:</a:t>
            </a:r>
            <a:endParaRPr lang="ru-RU" b="1" dirty="0">
              <a:solidFill>
                <a:schemeClr val="accent4"/>
              </a:solidFill>
              <a:latin typeface="Calibri" pitchFamily="34" charset="0"/>
              <a:cs typeface="Calibri" pitchFamily="34" charset="0"/>
            </a:endParaRPr>
          </a:p>
        </p:txBody>
      </p:sp>
    </p:spTree>
    <p:extLst>
      <p:ext uri="{BB962C8B-B14F-4D97-AF65-F5344CB8AC3E}">
        <p14:creationId xmlns:p14="http://schemas.microsoft.com/office/powerpoint/2010/main" val="35092078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a:t>Порядок оформления результатов таможенной проверки</a:t>
            </a:r>
          </a:p>
        </p:txBody>
      </p:sp>
      <p:sp>
        <p:nvSpPr>
          <p:cNvPr id="3" name="Нижний колонтитул 2"/>
          <p:cNvSpPr>
            <a:spLocks noGrp="1"/>
          </p:cNvSpPr>
          <p:nvPr>
            <p:ph type="ftr" sz="quarter" idx="10"/>
          </p:nvPr>
        </p:nvSpPr>
        <p:spPr>
          <a:xfrm>
            <a:off x="579881" y="6602731"/>
            <a:ext cx="5122649" cy="255270"/>
          </a:xfrm>
        </p:spPr>
        <p:txBody>
          <a:bodyPr/>
          <a:lstStyle/>
          <a:p>
            <a:r>
              <a:rPr lang="ru-RU" dirty="0" smtClean="0"/>
              <a:t>Выступление заместителя начальника СТКПВТ управления – начальника ОППВТиДЛ В.В. Аманова</a:t>
            </a:r>
            <a:endParaRPr lang="ru-RU" dirty="0"/>
          </a:p>
        </p:txBody>
      </p:sp>
      <p:sp>
        <p:nvSpPr>
          <p:cNvPr id="22" name="Slide Number Placeholder 21"/>
          <p:cNvSpPr>
            <a:spLocks noGrp="1"/>
          </p:cNvSpPr>
          <p:nvPr>
            <p:ph type="sldNum" sz="quarter" idx="11"/>
          </p:nvPr>
        </p:nvSpPr>
        <p:spPr/>
        <p:txBody>
          <a:bodyPr/>
          <a:lstStyle/>
          <a:p>
            <a:fld id="{26E6542A-CDDE-0A4D-9BEA-1CDB85DF59E6}" type="slidenum">
              <a:rPr lang="en-US" smtClean="0"/>
              <a:pPr/>
              <a:t>9</a:t>
            </a:fld>
            <a:endParaRPr lang="en-US" dirty="0"/>
          </a:p>
        </p:txBody>
      </p:sp>
      <p:sp>
        <p:nvSpPr>
          <p:cNvPr id="8" name="TextBox 7"/>
          <p:cNvSpPr txBox="1"/>
          <p:nvPr/>
        </p:nvSpPr>
        <p:spPr>
          <a:xfrm>
            <a:off x="8092866" y="264086"/>
            <a:ext cx="1051133" cy="584775"/>
          </a:xfrm>
          <a:prstGeom prst="rect">
            <a:avLst/>
          </a:prstGeom>
          <a:solidFill>
            <a:schemeClr val="bg1"/>
          </a:solidFill>
        </p:spPr>
        <p:txBody>
          <a:bodyPr wrap="square" rtlCol="0">
            <a:spAutoFit/>
          </a:bodyPr>
          <a:lstStyle/>
          <a:p>
            <a:r>
              <a:rPr lang="ru-RU" sz="3200" b="1" dirty="0" smtClean="0">
                <a:solidFill>
                  <a:schemeClr val="accent3"/>
                </a:solidFill>
                <a:latin typeface="Calibri" pitchFamily="34" charset="0"/>
                <a:cs typeface="Calibri" pitchFamily="34" charset="0"/>
              </a:rPr>
              <a:t>УТУ</a:t>
            </a:r>
            <a:endParaRPr lang="ru-RU" sz="3200" b="1" dirty="0">
              <a:solidFill>
                <a:schemeClr val="accent3"/>
              </a:solidFill>
              <a:latin typeface="Calibri" pitchFamily="34" charset="0"/>
              <a:cs typeface="Calibri" pitchFamily="34" charset="0"/>
            </a:endParaRPr>
          </a:p>
        </p:txBody>
      </p:sp>
      <p:sp>
        <p:nvSpPr>
          <p:cNvPr id="2" name="Прямоугольник 1"/>
          <p:cNvSpPr/>
          <p:nvPr/>
        </p:nvSpPr>
        <p:spPr>
          <a:xfrm>
            <a:off x="523276" y="1730970"/>
            <a:ext cx="8280000" cy="3354765"/>
          </a:xfrm>
          <a:prstGeom prst="rect">
            <a:avLst/>
          </a:prstGeom>
        </p:spPr>
        <p:txBody>
          <a:bodyPr wrap="square">
            <a:spAutoFit/>
          </a:bodyPr>
          <a:lstStyle/>
          <a:p>
            <a:pPr marL="285750" indent="-285750" algn="just">
              <a:spcAft>
                <a:spcPts val="1200"/>
              </a:spcAft>
              <a:buClr>
                <a:schemeClr val="accent4"/>
              </a:buClr>
              <a:buSzPct val="150000"/>
              <a:buFont typeface="Wingdings" pitchFamily="2" charset="2"/>
              <a:buChar char="Ø"/>
            </a:pPr>
            <a:r>
              <a:rPr lang="ru-RU" sz="1400" dirty="0">
                <a:latin typeface="Calibri" pitchFamily="34" charset="0"/>
                <a:cs typeface="Calibri" pitchFamily="34" charset="0"/>
              </a:rPr>
              <a:t>Результаты проведения камеральной и выездной таможенной проверки оформляются соответственно актом камеральной таможенной проверки и актом выездной таможенной проверки (далее - акт таможенной проверки) в виде документа на бумажном носителе или электронного документа. Акт таможенной проверки в виде документа на бумажном носителе составляется в двух </a:t>
            </a:r>
            <a:r>
              <a:rPr lang="ru-RU" sz="1400" dirty="0" smtClean="0">
                <a:latin typeface="Calibri" pitchFamily="34" charset="0"/>
                <a:cs typeface="Calibri" pitchFamily="34" charset="0"/>
              </a:rPr>
              <a:t>экземплярах</a:t>
            </a: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Датой завершения таможенной проверки считается дата составления акта таможенной проверки. Акт таможенной проверки утверждается начальником (заместителем начальника) таможенного органа, проводившего таможенную проверку, не позднее трех рабочих дней со дня его </a:t>
            </a:r>
            <a:r>
              <a:rPr lang="ru-RU" sz="1400" dirty="0">
                <a:latin typeface="Calibri" pitchFamily="34" charset="0"/>
                <a:cs typeface="Calibri" pitchFamily="34" charset="0"/>
              </a:rPr>
              <a:t>составления </a:t>
            </a:r>
            <a:endParaRPr lang="ru-RU" sz="1400" dirty="0" smtClean="0">
              <a:latin typeface="Calibri" pitchFamily="34" charset="0"/>
              <a:cs typeface="Calibri" pitchFamily="34" charset="0"/>
            </a:endParaRP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Не </a:t>
            </a:r>
            <a:r>
              <a:rPr lang="ru-RU" sz="1400" dirty="0">
                <a:latin typeface="Calibri" pitchFamily="34" charset="0"/>
                <a:cs typeface="Calibri" pitchFamily="34" charset="0"/>
              </a:rPr>
              <a:t>позднее пятнадцати рабочих дней со дня получения акта таможенной проверки </a:t>
            </a:r>
            <a:r>
              <a:rPr lang="ru-RU" sz="1400" dirty="0" smtClean="0">
                <a:latin typeface="Calibri" pitchFamily="34" charset="0"/>
                <a:cs typeface="Calibri" pitchFamily="34" charset="0"/>
              </a:rPr>
              <a:t>проверяемое лицо вправе </a:t>
            </a:r>
            <a:r>
              <a:rPr lang="ru-RU" sz="1400" dirty="0">
                <a:latin typeface="Calibri" pitchFamily="34" charset="0"/>
                <a:cs typeface="Calibri" pitchFamily="34" charset="0"/>
              </a:rPr>
              <a:t>представить в письменном виде возражения по </a:t>
            </a:r>
            <a:r>
              <a:rPr lang="ru-RU" sz="1400" dirty="0" smtClean="0">
                <a:latin typeface="Calibri" pitchFamily="34" charset="0"/>
                <a:cs typeface="Calibri" pitchFamily="34" charset="0"/>
              </a:rPr>
              <a:t>содержанию акта в </a:t>
            </a:r>
            <a:r>
              <a:rPr lang="ru-RU" sz="1400" dirty="0">
                <a:latin typeface="Calibri" pitchFamily="34" charset="0"/>
                <a:cs typeface="Calibri" pitchFamily="34" charset="0"/>
              </a:rPr>
              <a:t>таможенный </a:t>
            </a:r>
            <a:r>
              <a:rPr lang="ru-RU" sz="1400" dirty="0" smtClean="0">
                <a:latin typeface="Calibri" pitchFamily="34" charset="0"/>
                <a:cs typeface="Calibri" pitchFamily="34" charset="0"/>
              </a:rPr>
              <a:t>орган </a:t>
            </a:r>
          </a:p>
          <a:p>
            <a:pPr marL="285750" indent="-285750" algn="just">
              <a:spcAft>
                <a:spcPts val="1200"/>
              </a:spcAft>
              <a:buClr>
                <a:schemeClr val="accent4"/>
              </a:buClr>
              <a:buSzPct val="150000"/>
              <a:buFont typeface="Wingdings" pitchFamily="2" charset="2"/>
              <a:buChar char="Ø"/>
            </a:pPr>
            <a:r>
              <a:rPr lang="ru-RU" sz="1400" dirty="0" smtClean="0">
                <a:latin typeface="Calibri" pitchFamily="34" charset="0"/>
                <a:cs typeface="Calibri" pitchFamily="34" charset="0"/>
              </a:rPr>
              <a:t>Заключение по возражениям по акту </a:t>
            </a:r>
            <a:r>
              <a:rPr lang="ru-RU" sz="1400" dirty="0">
                <a:latin typeface="Calibri" pitchFamily="34" charset="0"/>
                <a:cs typeface="Calibri" pitchFamily="34" charset="0"/>
              </a:rPr>
              <a:t>таможенной </a:t>
            </a:r>
            <a:r>
              <a:rPr lang="ru-RU" sz="1400" dirty="0" smtClean="0">
                <a:latin typeface="Calibri" pitchFamily="34" charset="0"/>
                <a:cs typeface="Calibri" pitchFamily="34" charset="0"/>
              </a:rPr>
              <a:t>проверки не позднее десяти рабочих дней со дня поступления возражений направляется проверяемому лицу заказным почтовым отправлением с уведомлением о вручении либо вручается проверяемому лицу или его представителю под роспись</a:t>
            </a:r>
          </a:p>
        </p:txBody>
      </p:sp>
      <p:sp>
        <p:nvSpPr>
          <p:cNvPr id="7" name="Прямоугольник 6"/>
          <p:cNvSpPr/>
          <p:nvPr/>
        </p:nvSpPr>
        <p:spPr>
          <a:xfrm>
            <a:off x="498337" y="1147461"/>
            <a:ext cx="5806866" cy="369332"/>
          </a:xfrm>
          <a:prstGeom prst="rect">
            <a:avLst/>
          </a:prstGeom>
        </p:spPr>
        <p:txBody>
          <a:bodyPr wrap="square">
            <a:spAutoFit/>
          </a:bodyPr>
          <a:lstStyle/>
          <a:p>
            <a:r>
              <a:rPr lang="ru-RU" b="1" dirty="0" smtClean="0">
                <a:solidFill>
                  <a:schemeClr val="accent4"/>
                </a:solidFill>
                <a:latin typeface="Calibri" pitchFamily="34" charset="0"/>
                <a:cs typeface="Calibri" pitchFamily="34" charset="0"/>
              </a:rPr>
              <a:t>Статья 237 Федерального </a:t>
            </a:r>
            <a:r>
              <a:rPr lang="ru-RU" b="1" dirty="0">
                <a:solidFill>
                  <a:schemeClr val="accent4"/>
                </a:solidFill>
                <a:latin typeface="Calibri" pitchFamily="34" charset="0"/>
                <a:cs typeface="Calibri" pitchFamily="34" charset="0"/>
              </a:rPr>
              <a:t>закона  №289-ФЗ:</a:t>
            </a:r>
          </a:p>
        </p:txBody>
      </p:sp>
    </p:spTree>
    <p:extLst>
      <p:ext uri="{BB962C8B-B14F-4D97-AF65-F5344CB8AC3E}">
        <p14:creationId xmlns:p14="http://schemas.microsoft.com/office/powerpoint/2010/main" val="2091019856"/>
      </p:ext>
    </p:extLst>
  </p:cSld>
  <p:clrMapOvr>
    <a:masterClrMapping/>
  </p:clrMapOvr>
  <p:timing>
    <p:tnLst>
      <p:par>
        <p:cTn id="1" dur="indefinite" restart="never" nodeType="tmRoot"/>
      </p:par>
    </p:tnLst>
  </p:timing>
</p:sld>
</file>

<file path=ppt/theme/theme1.xml><?xml version="1.0" encoding="utf-8"?>
<a:theme xmlns:a="http://schemas.openxmlformats.org/drawingml/2006/main" name="Светлый вариант">
  <a:themeElements>
    <a:clrScheme name="фтс 3">
      <a:dk1>
        <a:srgbClr val="000000"/>
      </a:dk1>
      <a:lt1>
        <a:srgbClr val="FFFFFF"/>
      </a:lt1>
      <a:dk2>
        <a:srgbClr val="000000"/>
      </a:dk2>
      <a:lt2>
        <a:srgbClr val="FFFFFF"/>
      </a:lt2>
      <a:accent1>
        <a:srgbClr val="FFCB19"/>
      </a:accent1>
      <a:accent2>
        <a:srgbClr val="FAA61A"/>
      </a:accent2>
      <a:accent3>
        <a:srgbClr val="00A651"/>
      </a:accent3>
      <a:accent4>
        <a:srgbClr val="007B41"/>
      </a:accent4>
      <a:accent5>
        <a:srgbClr val="005826"/>
      </a:accent5>
      <a:accent6>
        <a:srgbClr val="8E8E8E"/>
      </a:accent6>
      <a:hlink>
        <a:srgbClr val="00A651"/>
      </a:hlink>
      <a:folHlink>
        <a:srgbClr val="005826"/>
      </a:folHlink>
    </a:clrScheme>
    <a:fontScheme name="Другая 4">
      <a:majorFont>
        <a:latin typeface="Arial"/>
        <a:ea typeface=""/>
        <a:cs typeface=""/>
      </a:majorFont>
      <a:minorFont>
        <a:latin typeface="Arial"/>
        <a:ea typeface=""/>
        <a:cs typeface=""/>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Документ" ma:contentTypeID="0x01010074219E7C051D9947A1B1A3CF9D9CCC42" ma:contentTypeVersion="0" ma:contentTypeDescription="Создание документа." ma:contentTypeScope="" ma:versionID="822b38ede9a47539c07d28a3a5e6ddb4">
  <xsd:schema xmlns:xsd="http://www.w3.org/2001/XMLSchema" xmlns:p="http://schemas.microsoft.com/office/2006/metadata/properties" targetNamespace="http://schemas.microsoft.com/office/2006/metadata/properties" ma:root="true" ma:fieldsID="53974d1da0c14f073d2cc649cae9f3e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содержимого" ma:readOnly="true"/>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F45703-927D-40C1-8921-BBA08B1354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CFBDA094-713F-4E8E-A510-1D7DFA87E4F7}">
  <ds:schemaRefs>
    <ds:schemaRef ds:uri="http://purl.org/dc/dcmitype/"/>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84E5C61-06BC-445D-801B-B0A4DDF12C2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44155</TotalTime>
  <Words>1320</Words>
  <Application>Microsoft Office PowerPoint</Application>
  <PresentationFormat>Экран (4:3)</PresentationFormat>
  <Paragraphs>121</Paragraphs>
  <Slides>11</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Светлый вариант</vt:lpstr>
      <vt:lpstr>Порядок проведения таможенной проверки и оформление её результатов   выступающий:  Заместитель начальника службы таможенного контроля после выпуска товаров уральского таможенного управления-начальник Отдела проверок после выпуска товаров и деятельности лиц Виктор Владимирович Аманов </vt:lpstr>
      <vt:lpstr>Проведение таможенного контроля</vt:lpstr>
      <vt:lpstr>Общие положения о Проведении таможенного контроля</vt:lpstr>
      <vt:lpstr>Формы таможенного контроля</vt:lpstr>
      <vt:lpstr>Таможенная проверка</vt:lpstr>
      <vt:lpstr>Проверяемые лица</vt:lpstr>
      <vt:lpstr>Права и обязанности лиц при проведении таможенной проверки</vt:lpstr>
      <vt:lpstr>Предмет таможенной Проверки</vt:lpstr>
      <vt:lpstr>Порядок оформления результатов таможенной проверки</vt:lpstr>
      <vt:lpstr>Сроки принятия решений в сфере таможенного дела </vt:lpstr>
      <vt:lpstr>Порядок проведения таможенной проверки и оформление её результатов   выступающий:  Заместитель начальника службы таможенного контроля после выпуска товаров уральского таможенного управления-начальник Отдела проверок после выпуска товаров и деятельности лиц Виктор Владимирович Аманов</vt:lpstr>
    </vt:vector>
  </TitlesOfParts>
  <Company>44</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Аманов Виктор Владимирович</cp:lastModifiedBy>
  <cp:revision>2983</cp:revision>
  <dcterms:created xsi:type="dcterms:W3CDTF">2015-02-25T15:20:40Z</dcterms:created>
  <dcterms:modified xsi:type="dcterms:W3CDTF">2020-09-29T04:11:10Z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0x01010074219E7C051D9947A1B1A3CF9D9CCC42</vt:lpwstr>
  </property>
  <property fmtid="{D5CDD505-2E9C-101B-9397-08002B2CF9AE}" pid="3" name="TemplateUrl">
    <vt:lpwstr/>
  </property>
  <property fmtid="{D5CDD505-2E9C-101B-9397-08002B2CF9AE}" pid="4" name="xd_Signature">
    <vt:bool>false</vt:bool>
  </property>
  <property fmtid="{D5CDD505-2E9C-101B-9397-08002B2CF9AE}" pid="5" name="xd_ProgID">
    <vt:lpwstr/>
  </property>
</Properties>
</file>