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4.xml" ContentType="application/vnd.openxmlformats-officedocument.drawingml.chartshapes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5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drawings/drawing5.xml" ContentType="application/vnd.openxmlformats-officedocument.drawingml.chartshapes+xml"/>
  <Override PartName="/ppt/charts/chart14.xml" ContentType="application/vnd.openxmlformats-officedocument.drawingml.chart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drawings/drawing6.xml" ContentType="application/vnd.openxmlformats-officedocument.drawingml.chartshapes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drawings/drawing7.xml" ContentType="application/vnd.openxmlformats-officedocument.drawingml.chartshapes+xml"/>
  <Override PartName="/ppt/charts/chart31.xml" ContentType="application/vnd.openxmlformats-officedocument.drawingml.chart+xml"/>
  <Override PartName="/ppt/drawings/drawing8.xml" ContentType="application/vnd.openxmlformats-officedocument.drawingml.chartshapes+xml"/>
  <Override PartName="/ppt/charts/chart32.xml" ContentType="application/vnd.openxmlformats-officedocument.drawingml.chart+xml"/>
  <Override PartName="/ppt/drawings/drawing9.xml" ContentType="application/vnd.openxmlformats-officedocument.drawingml.chartshapes+xml"/>
  <Override PartName="/ppt/charts/chart33.xml" ContentType="application/vnd.openxmlformats-officedocument.drawingml.chart+xml"/>
  <Override PartName="/ppt/drawings/drawing10.xml" ContentType="application/vnd.openxmlformats-officedocument.drawingml.chartshapes+xml"/>
  <Override PartName="/ppt/charts/chart34.xml" ContentType="application/vnd.openxmlformats-officedocument.drawingml.chart+xml"/>
  <Override PartName="/ppt/drawings/drawing11.xml" ContentType="application/vnd.openxmlformats-officedocument.drawingml.chartshapes+xml"/>
  <Override PartName="/ppt/charts/chart35.xml" ContentType="application/vnd.openxmlformats-officedocument.drawingml.chart+xml"/>
  <Override PartName="/ppt/drawings/drawing12.xml" ContentType="application/vnd.openxmlformats-officedocument.drawingml.chartshapes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charts/chart38.xml" ContentType="application/vnd.openxmlformats-officedocument.drawingml.chart+xml"/>
  <Override PartName="/ppt/charts/chart39.xml" ContentType="application/vnd.openxmlformats-officedocument.drawingml.chart+xml"/>
  <Override PartName="/ppt/charts/chart40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8" r:id="rId2"/>
  </p:sldMasterIdLst>
  <p:notesMasterIdLst>
    <p:notesMasterId r:id="rId30"/>
  </p:notesMasterIdLst>
  <p:sldIdLst>
    <p:sldId id="256" r:id="rId3"/>
    <p:sldId id="257" r:id="rId4"/>
    <p:sldId id="263" r:id="rId5"/>
    <p:sldId id="265" r:id="rId6"/>
    <p:sldId id="334" r:id="rId7"/>
    <p:sldId id="347" r:id="rId8"/>
    <p:sldId id="353" r:id="rId9"/>
    <p:sldId id="348" r:id="rId10"/>
    <p:sldId id="349" r:id="rId11"/>
    <p:sldId id="350" r:id="rId12"/>
    <p:sldId id="351" r:id="rId13"/>
    <p:sldId id="352" r:id="rId14"/>
    <p:sldId id="303" r:id="rId15"/>
    <p:sldId id="355" r:id="rId16"/>
    <p:sldId id="336" r:id="rId17"/>
    <p:sldId id="356" r:id="rId18"/>
    <p:sldId id="357" r:id="rId19"/>
    <p:sldId id="358" r:id="rId20"/>
    <p:sldId id="359" r:id="rId21"/>
    <p:sldId id="341" r:id="rId22"/>
    <p:sldId id="342" r:id="rId23"/>
    <p:sldId id="343" r:id="rId24"/>
    <p:sldId id="344" r:id="rId25"/>
    <p:sldId id="345" r:id="rId26"/>
    <p:sldId id="354" r:id="rId27"/>
    <p:sldId id="346" r:id="rId28"/>
    <p:sldId id="360" r:id="rId29"/>
  </p:sldIdLst>
  <p:sldSz cx="9144000" cy="6858000" type="screen4x3"/>
  <p:notesSz cx="6735763" cy="9866313"/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3B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636" autoAdjust="0"/>
  </p:normalViewPr>
  <p:slideViewPr>
    <p:cSldViewPr>
      <p:cViewPr>
        <p:scale>
          <a:sx n="116" d="100"/>
          <a:sy n="116" d="100"/>
        </p:scale>
        <p:origin x="-1410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oleObject" Target="&#1044;&#1080;&#1072;&#1075;&#1088;&#1072;&#1084;&#1084;&#1072;%20&#1074;%20Microsoft%20PowerPoint" TargetMode="External"/><Relationship Id="rId1" Type="http://schemas.openxmlformats.org/officeDocument/2006/relationships/themeOverride" Target="../theme/themeOverride1.xm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8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19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0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1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2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3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4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5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6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7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3.xlsx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28.xlsx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29.xlsx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Excel30.xlsx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Excel31.xlsx"/></Relationships>
</file>

<file path=ppt/charts/_rels/chart3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Excel32.xlsx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_____Microsoft_Excel33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4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5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6.xlsx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7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8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spc="0">
                <a:solidFill>
                  <a:schemeClr val="tx1"/>
                </a:solidFill>
                <a:latin typeface="Calibri"/>
                <a:ea typeface="+mn-ea"/>
                <a:cs typeface="+mn-cs"/>
              </a:defRPr>
            </a:pPr>
            <a:r>
              <a:rPr lang="ru-RU" sz="1800">
                <a:solidFill>
                  <a:schemeClr val="tx1"/>
                </a:solidFill>
                <a:latin typeface="Calibri"/>
              </a:rPr>
              <a:t>ДВИЖЕНИЕ КАДРОВ</a:t>
            </a:r>
          </a:p>
        </c:rich>
      </c:tx>
      <c:layout/>
      <c:overlay val="0"/>
      <c:spPr>
        <a:noFill/>
        <a:ln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Принято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74</c:v>
                </c:pt>
                <c:pt idx="1">
                  <c:v>31</c:v>
                </c:pt>
                <c:pt idx="2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Уволено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25</c:v>
                </c:pt>
                <c:pt idx="1">
                  <c:v>11</c:v>
                </c:pt>
                <c:pt idx="2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4508160"/>
        <c:axId val="57287040"/>
      </c:barChart>
      <c:catAx>
        <c:axId val="54508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ea typeface="+mn-ea"/>
                <a:cs typeface="+mn-cs"/>
              </a:defRPr>
            </a:pPr>
            <a:endParaRPr lang="ru-RU"/>
          </a:p>
        </c:txPr>
        <c:crossAx val="57287040"/>
        <c:crosses val="autoZero"/>
        <c:auto val="1"/>
        <c:lblAlgn val="ctr"/>
        <c:lblOffset val="100"/>
        <c:noMultiLvlLbl val="0"/>
      </c:catAx>
      <c:valAx>
        <c:axId val="572870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</c:spPr>
        </c:majorGridlines>
        <c:numFmt formatCode="General" sourceLinked="1"/>
        <c:majorTickMark val="none"/>
        <c:minorTickMark val="none"/>
        <c:tickLblPos val="nextTo"/>
        <c:crossAx val="54508160"/>
        <c:crosses val="autoZero"/>
        <c:crossBetween val="between"/>
      </c:valAx>
      <c:spPr>
        <a:noFill/>
        <a:ln>
          <a:noFill/>
        </a:ln>
      </c:spPr>
    </c:plotArea>
    <c:legend>
      <c:legendPos val="b"/>
      <c:layout/>
      <c:overlay val="0"/>
      <c:spPr>
        <a:noFill/>
        <a:ln>
          <a:noFill/>
        </a:ln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>
              <a:solidFill>
                <a:schemeClr val="tx1"/>
              </a:solidFill>
              <a:latin typeface="Calibri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9596588033428383E-2"/>
          <c:y val="0.13323375355002759"/>
          <c:w val="0.96080682393314321"/>
          <c:h val="0.660719522216865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им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 smtClean="0"/>
                      <a:t>1</a:t>
                    </a:r>
                    <a:r>
                      <a:rPr lang="ru-RU" sz="1200" smtClean="0"/>
                      <a:t>:</a:t>
                    </a:r>
                    <a:r>
                      <a:rPr lang="en-US" sz="1200" smtClean="0"/>
                      <a:t>38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 smtClean="0"/>
                      <a:t>1</a:t>
                    </a:r>
                    <a:r>
                      <a:rPr lang="ru-RU" sz="1200" smtClean="0"/>
                      <a:t>:</a:t>
                    </a:r>
                    <a:r>
                      <a:rPr lang="en-US" sz="1200" smtClean="0"/>
                      <a:t>34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 smtClean="0"/>
                      <a:t>1</a:t>
                    </a:r>
                    <a:r>
                      <a:rPr lang="ru-RU" sz="1200" smtClean="0"/>
                      <a:t>:</a:t>
                    </a:r>
                    <a:r>
                      <a:rPr lang="en-US" sz="1200" smtClean="0"/>
                      <a:t>37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200" smtClean="0"/>
                      <a:t>1</a:t>
                    </a:r>
                    <a:r>
                      <a:rPr lang="ru-RU" sz="1200" smtClean="0"/>
                      <a:t>:</a:t>
                    </a:r>
                    <a:r>
                      <a:rPr lang="en-US" sz="1200" smtClean="0"/>
                      <a:t>16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1.38</c:v>
                </c:pt>
                <c:pt idx="1">
                  <c:v>1.34</c:v>
                </c:pt>
                <c:pt idx="2">
                  <c:v>1.37</c:v>
                </c:pt>
                <c:pt idx="3">
                  <c:v>1.1599999999999999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эк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0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22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00" dirty="0" smtClean="0">
                        <a:solidFill>
                          <a:schemeClr val="tx1"/>
                        </a:solidFill>
                      </a:rPr>
                      <a:t>0</a:t>
                    </a:r>
                    <a:r>
                      <a:rPr lang="ru-RU" sz="1100" dirty="0" smtClean="0">
                        <a:solidFill>
                          <a:schemeClr val="tx1"/>
                        </a:solidFill>
                      </a:rPr>
                      <a:t>:</a:t>
                    </a:r>
                    <a:r>
                      <a:rPr lang="en-US" sz="1100" dirty="0" smtClean="0">
                        <a:solidFill>
                          <a:schemeClr val="tx1"/>
                        </a:solidFill>
                      </a:rPr>
                      <a:t>2</a:t>
                    </a:r>
                    <a:r>
                      <a:rPr lang="ru-RU" sz="1100" dirty="0" smtClean="0">
                        <a:solidFill>
                          <a:schemeClr val="tx1"/>
                        </a:solidFill>
                      </a:rPr>
                      <a:t>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0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23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100" dirty="0" smtClean="0">
                        <a:solidFill>
                          <a:schemeClr val="tx1"/>
                        </a:solidFill>
                      </a:rPr>
                      <a:t>0</a:t>
                    </a:r>
                    <a:r>
                      <a:rPr lang="ru-RU" sz="1100" dirty="0" smtClean="0">
                        <a:solidFill>
                          <a:schemeClr val="tx1"/>
                        </a:solidFill>
                      </a:rPr>
                      <a:t>:</a:t>
                    </a:r>
                    <a:r>
                      <a:rPr lang="en-US" sz="1100" dirty="0" smtClean="0">
                        <a:solidFill>
                          <a:schemeClr val="tx1"/>
                        </a:solidFill>
                      </a:rPr>
                      <a:t>1</a:t>
                    </a:r>
                    <a:r>
                      <a:rPr lang="ru-RU" sz="1100" dirty="0" smtClean="0">
                        <a:solidFill>
                          <a:schemeClr val="tx1"/>
                        </a:solidFill>
                      </a:rPr>
                      <a:t>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0.22</c:v>
                </c:pt>
                <c:pt idx="1">
                  <c:v>0.2</c:v>
                </c:pt>
                <c:pt idx="2">
                  <c:v>0.23</c:v>
                </c:pt>
                <c:pt idx="3">
                  <c:v>0.1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0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51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0.51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0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06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0.06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2351872"/>
        <c:axId val="112382336"/>
      </c:barChart>
      <c:catAx>
        <c:axId val="1123518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2382336"/>
        <c:crosses val="autoZero"/>
        <c:auto val="1"/>
        <c:lblAlgn val="ctr"/>
        <c:lblOffset val="100"/>
        <c:noMultiLvlLbl val="0"/>
      </c:catAx>
      <c:valAx>
        <c:axId val="1123823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23518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9596588033428383E-2"/>
          <c:y val="0"/>
          <c:w val="0.96080682393314321"/>
          <c:h val="0.826071861017199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им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2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08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2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06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100" dirty="0" smtClean="0">
                        <a:solidFill>
                          <a:schemeClr val="bg1"/>
                        </a:solidFill>
                      </a:rPr>
                      <a:t>2</a:t>
                    </a:r>
                    <a:r>
                      <a:rPr lang="ru-RU" sz="1100" dirty="0" smtClean="0">
                        <a:solidFill>
                          <a:schemeClr val="bg1"/>
                        </a:solidFill>
                      </a:rPr>
                      <a:t>:</a:t>
                    </a:r>
                    <a:r>
                      <a:rPr lang="en-US" sz="1100" dirty="0" smtClean="0">
                        <a:solidFill>
                          <a:schemeClr val="bg1"/>
                        </a:solidFill>
                      </a:rPr>
                      <a:t>1</a:t>
                    </a:r>
                    <a:r>
                      <a:rPr lang="ru-RU" sz="1100" dirty="0" smtClean="0">
                        <a:solidFill>
                          <a:schemeClr val="bg1"/>
                        </a:solidFill>
                      </a:rPr>
                      <a:t>0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1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42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2.08</c:v>
                </c:pt>
                <c:pt idx="1">
                  <c:v>2.06</c:v>
                </c:pt>
                <c:pt idx="2">
                  <c:v>2.1</c:v>
                </c:pt>
                <c:pt idx="3">
                  <c:v>1.42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эк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2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01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1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53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1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51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100" dirty="0" smtClean="0">
                        <a:solidFill>
                          <a:schemeClr val="bg1"/>
                        </a:solidFill>
                      </a:rPr>
                      <a:t>1</a:t>
                    </a:r>
                    <a:r>
                      <a:rPr lang="ru-RU" sz="1100" dirty="0" smtClean="0">
                        <a:solidFill>
                          <a:schemeClr val="bg1"/>
                        </a:solidFill>
                      </a:rPr>
                      <a:t>:</a:t>
                    </a:r>
                    <a:r>
                      <a:rPr lang="en-US" sz="1100" dirty="0" smtClean="0">
                        <a:solidFill>
                          <a:schemeClr val="bg1"/>
                        </a:solidFill>
                      </a:rPr>
                      <a:t>1</a:t>
                    </a:r>
                    <a:r>
                      <a:rPr lang="ru-RU" sz="1100" dirty="0" smtClean="0">
                        <a:solidFill>
                          <a:schemeClr val="bg1"/>
                        </a:solidFill>
                      </a:rPr>
                      <a:t>0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2.0099999999999998</c:v>
                </c:pt>
                <c:pt idx="1">
                  <c:v>1.53</c:v>
                </c:pt>
                <c:pt idx="2">
                  <c:v>1.51</c:v>
                </c:pt>
                <c:pt idx="3">
                  <c:v>1.1000000000000001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 dirty="0" smtClean="0">
                        <a:latin typeface="Calibri" panose="020F0502020204030204" pitchFamily="34" charset="0"/>
                      </a:rPr>
                      <a:t>1</a:t>
                    </a:r>
                    <a:r>
                      <a:rPr lang="ru-RU" sz="1200" dirty="0" smtClean="0">
                        <a:latin typeface="Calibri" panose="020F0502020204030204" pitchFamily="34" charset="0"/>
                      </a:rPr>
                      <a:t>:</a:t>
                    </a:r>
                    <a:r>
                      <a:rPr lang="en-US" sz="1200" dirty="0" smtClean="0">
                        <a:latin typeface="Calibri" panose="020F0502020204030204" pitchFamily="34" charset="0"/>
                      </a:rPr>
                      <a:t>18</a:t>
                    </a:r>
                    <a:endParaRPr lang="en-US" sz="1200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Calibri" panose="020F050202020403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1.18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050" smtClean="0"/>
                      <a:t>0</a:t>
                    </a:r>
                    <a:r>
                      <a:rPr lang="ru-RU" sz="1050" smtClean="0"/>
                      <a:t>:</a:t>
                    </a:r>
                    <a:r>
                      <a:rPr lang="en-US" sz="1050" smtClean="0"/>
                      <a:t>37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50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0.37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2490752"/>
        <c:axId val="112522368"/>
      </c:barChart>
      <c:catAx>
        <c:axId val="1124907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2522368"/>
        <c:crosses val="autoZero"/>
        <c:auto val="1"/>
        <c:lblAlgn val="ctr"/>
        <c:lblOffset val="100"/>
        <c:noMultiLvlLbl val="0"/>
      </c:catAx>
      <c:valAx>
        <c:axId val="1125223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24907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7832934436650042"/>
          <c:h val="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2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</c:spPr>
          </c:dPt>
          <c:dPt>
            <c:idx val="3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4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chemeClr val="bg1"/>
                        </a:solidFill>
                      </a:rPr>
                      <a:t>55%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400" dirty="0" smtClean="0"/>
                      <a:t>28</a:t>
                    </a:r>
                    <a:r>
                      <a:rPr lang="ru-RU" sz="1400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400" dirty="0" smtClean="0"/>
                      <a:t>7</a:t>
                    </a:r>
                    <a:r>
                      <a:rPr lang="ru-RU" sz="1400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400" dirty="0" smtClean="0"/>
                      <a:t>8</a:t>
                    </a:r>
                    <a:r>
                      <a:rPr lang="ru-RU" sz="1400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400" smtClean="0"/>
                      <a:t>2</a:t>
                    </a:r>
                    <a:r>
                      <a:rPr lang="ru-RU" sz="1400" smtClean="0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55</c:v>
                </c:pt>
                <c:pt idx="1">
                  <c:v>28</c:v>
                </c:pt>
                <c:pt idx="2">
                  <c:v>7</c:v>
                </c:pt>
                <c:pt idx="3">
                  <c:v>8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83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Row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</c:spPr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</c:spPr>
          </c:dPt>
          <c:dPt>
            <c:idx val="2"/>
            <c:invertIfNegative val="0"/>
            <c:bubble3D val="0"/>
            <c:spPr>
              <a:solidFill>
                <a:srgbClr val="339933"/>
              </a:solidFill>
              <a:ln>
                <a:noFill/>
              </a:ln>
            </c:spPr>
          </c:dPt>
          <c:dLbls>
            <c:dLbl>
              <c:idx val="1"/>
              <c:spPr/>
              <c:txPr>
                <a:bodyPr/>
                <a:lstStyle/>
                <a:p>
                  <a:pPr>
                    <a:defRPr sz="1800" b="0">
                      <a:solidFill>
                        <a:schemeClr val="bg1"/>
                      </a:solidFill>
                      <a:latin typeface="Calibri"/>
                    </a:defRPr>
                  </a:pPr>
                  <a:endParaRPr lang="ru-RU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sz="1800" b="1">
                        <a:solidFill>
                          <a:schemeClr val="tx1"/>
                        </a:solidFill>
                        <a:latin typeface="Calibri"/>
                      </a:defRPr>
                    </a:pPr>
                    <a:r>
                      <a:rPr lang="en-US" sz="1800" b="0" dirty="0" smtClean="0">
                        <a:solidFill>
                          <a:schemeClr val="bg1"/>
                        </a:solidFill>
                      </a:rPr>
                      <a:t>17</a:t>
                    </a:r>
                    <a:r>
                      <a:rPr lang="ru-RU" sz="1800" b="0" dirty="0" smtClean="0">
                        <a:solidFill>
                          <a:schemeClr val="bg1"/>
                        </a:solidFill>
                      </a:rPr>
                      <a:t>,3</a:t>
                    </a:r>
                    <a:endParaRPr lang="en-US" b="0" dirty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</c:sp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800" b="0">
                    <a:solidFill>
                      <a:schemeClr val="tx1"/>
                    </a:solidFill>
                    <a:latin typeface="Calibri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66.3</c:v>
                </c:pt>
                <c:pt idx="1">
                  <c:v>70.900000000000006</c:v>
                </c:pt>
                <c:pt idx="2">
                  <c:v>17.3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12852992"/>
        <c:axId val="112854528"/>
      </c:barChart>
      <c:catAx>
        <c:axId val="112852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</c:spPr>
        <c:txPr>
          <a:bodyPr rot="0" spcFirstLastPara="1" vertOverflow="ellipsis" vert="horz" wrap="square" anchor="ctr" anchorCtr="1"/>
          <a:lstStyle/>
          <a:p>
            <a:pPr>
              <a:defRPr sz="1050" b="0" i="0" u="none" strike="noStrike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2854528"/>
        <c:crossesAt val="1"/>
        <c:auto val="1"/>
        <c:lblAlgn val="ctr"/>
        <c:lblOffset val="100"/>
        <c:noMultiLvlLbl val="0"/>
      </c:catAx>
      <c:valAx>
        <c:axId val="112854528"/>
        <c:scaling>
          <c:orientation val="minMax"/>
          <c:max val="61.5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</c:spPr>
        </c:majorGridlines>
        <c:numFmt formatCode="_-[$$-C09]* #,##0_-;\-[$$-C09]* #,##0_-;_-[$$-C09]* &quot;-&quot;_-;_-@_-" sourceLinked="0"/>
        <c:majorTickMark val="out"/>
        <c:minorTickMark val="none"/>
        <c:tickLblPos val="nextTo"/>
        <c:crossAx val="112852992"/>
        <c:crosses val="autoZero"/>
        <c:crossBetween val="between"/>
        <c:majorUnit val="10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2.5000000000000001E-2"/>
          <c:y val="7.407407407407407E-2"/>
          <c:w val="0.93888888888888888"/>
          <c:h val="0.74807086614173224"/>
        </c:manualLayout>
      </c:layout>
      <c:lineChart>
        <c:grouping val="standard"/>
        <c:varyColors val="0"/>
        <c:ser>
          <c:idx val="0"/>
          <c:order val="0"/>
          <c:spPr>
            <a:ln>
              <a:solidFill>
                <a:srgbClr val="00B050"/>
              </a:solidFill>
            </a:ln>
          </c:spPr>
          <c:marker>
            <c:symbol val="square"/>
            <c:size val="7"/>
            <c:spPr>
              <a:solidFill>
                <a:srgbClr val="00B050"/>
              </a:solidFill>
              <a:ln>
                <a:solidFill>
                  <a:srgbClr val="FFFF00"/>
                </a:solidFill>
              </a:ln>
            </c:spPr>
          </c:marker>
          <c:dLbls>
            <c:dLbl>
              <c:idx val="0"/>
              <c:layout>
                <c:manualLayout>
                  <c:x val="-5.8333333333333334E-2"/>
                  <c:y val="6.01851851851851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3563101634213124E-2"/>
                  <c:y val="3.30070887271262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1023821153114773E-3"/>
                  <c:y val="4.40094516361683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135833740359017E-2"/>
                  <c:y val="8.25177218178155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'[Диаграмма в Microsoft PowerPoint]Лист1'!$E$2:$E$6</c:f>
              <c:strCache>
                <c:ptCount val="5"/>
                <c:pt idx="0">
                  <c:v>1 квартал  2020</c:v>
                </c:pt>
                <c:pt idx="1">
                  <c:v>2 квартал 2020</c:v>
                </c:pt>
                <c:pt idx="2">
                  <c:v>3 квартал 2020</c:v>
                </c:pt>
                <c:pt idx="3">
                  <c:v>4 квартал 2020</c:v>
                </c:pt>
                <c:pt idx="4">
                  <c:v>1 квартал 2021</c:v>
                </c:pt>
              </c:strCache>
            </c:strRef>
          </c:cat>
          <c:val>
            <c:numRef>
              <c:f>'[Диаграмма в Microsoft PowerPoint]Лист1'!$F$2:$F$6</c:f>
              <c:numCache>
                <c:formatCode>General</c:formatCode>
                <c:ptCount val="5"/>
                <c:pt idx="0">
                  <c:v>14.1</c:v>
                </c:pt>
                <c:pt idx="1">
                  <c:v>13.9</c:v>
                </c:pt>
                <c:pt idx="2">
                  <c:v>18.3</c:v>
                </c:pt>
                <c:pt idx="3">
                  <c:v>24.5</c:v>
                </c:pt>
                <c:pt idx="4">
                  <c:v>17.3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7380992"/>
        <c:axId val="117382528"/>
      </c:lineChart>
      <c:catAx>
        <c:axId val="1173809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7382528"/>
        <c:crosses val="autoZero"/>
        <c:auto val="1"/>
        <c:lblAlgn val="ctr"/>
        <c:lblOffset val="100"/>
        <c:noMultiLvlLbl val="0"/>
      </c:catAx>
      <c:valAx>
        <c:axId val="1173825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738099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6"/>
        <c:overlap val="-33"/>
        <c:axId val="117625216"/>
        <c:axId val="117626752"/>
      </c:barChart>
      <c:catAx>
        <c:axId val="1176252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7626752"/>
        <c:crosses val="autoZero"/>
        <c:auto val="1"/>
        <c:lblAlgn val="ctr"/>
        <c:lblOffset val="100"/>
        <c:noMultiLvlLbl val="0"/>
      </c:catAx>
      <c:valAx>
        <c:axId val="117626752"/>
        <c:scaling>
          <c:orientation val="minMax"/>
        </c:scaling>
        <c:delete val="1"/>
        <c:axPos val="l"/>
        <c:numFmt formatCode="_-[$$-C09]* #,##0_-;\-[$$-C09]* #,##0_-;_-[$$-C09]* &quot;-&quot;_-;_-@_-" sourceLinked="0"/>
        <c:majorTickMark val="out"/>
        <c:minorTickMark val="none"/>
        <c:tickLblPos val="nextTo"/>
        <c:crossAx val="117625216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500">
          <a:latin typeface="Roboto"/>
          <a:ea typeface="Roboto"/>
        </a:defRPr>
      </a:pPr>
      <a:endParaRPr lang="ru-RU"/>
    </a:p>
  </c:txPr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Row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</c:spPr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c:spPr>
          </c:dPt>
          <c:dLbls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200" b="0">
                    <a:solidFill>
                      <a:schemeClr val="tx1"/>
                    </a:solidFill>
                    <a:latin typeface="Calibri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2"/>
                <c:pt idx="0">
                  <c:v>Jan </c:v>
                </c:pt>
                <c:pt idx="1">
                  <c:v>Feb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60.8</c:v>
                </c:pt>
                <c:pt idx="1">
                  <c:v>102</c:v>
                </c:pt>
                <c:pt idx="2">
                  <c:v>37.1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6"/>
        <c:overlap val="-33"/>
        <c:axId val="117649792"/>
        <c:axId val="117662080"/>
      </c:barChart>
      <c:catAx>
        <c:axId val="1176497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7662080"/>
        <c:crosses val="autoZero"/>
        <c:auto val="1"/>
        <c:lblAlgn val="ctr"/>
        <c:lblOffset val="100"/>
        <c:noMultiLvlLbl val="0"/>
      </c:catAx>
      <c:valAx>
        <c:axId val="117662080"/>
        <c:scaling>
          <c:orientation val="minMax"/>
        </c:scaling>
        <c:delete val="1"/>
        <c:axPos val="l"/>
        <c:numFmt formatCode="_-[$$-C09]* #,##0_-;\-[$$-C09]* #,##0_-;_-[$$-C09]* &quot;-&quot;_-;_-@_-" sourceLinked="0"/>
        <c:majorTickMark val="out"/>
        <c:minorTickMark val="none"/>
        <c:tickLblPos val="nextTo"/>
        <c:crossAx val="117649792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500">
          <a:latin typeface="Roboto"/>
          <a:ea typeface="Roboto"/>
        </a:defRPr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Row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</c:spPr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c:spPr>
          </c:dPt>
          <c:dLbls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200" b="0">
                    <a:solidFill>
                      <a:schemeClr val="tx1"/>
                    </a:solidFill>
                    <a:latin typeface="Calibri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352</c:v>
                </c:pt>
                <c:pt idx="1">
                  <c:v>438</c:v>
                </c:pt>
                <c:pt idx="2">
                  <c:v>108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6"/>
        <c:overlap val="-33"/>
        <c:axId val="117680768"/>
        <c:axId val="117791360"/>
      </c:barChart>
      <c:catAx>
        <c:axId val="1176807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7791360"/>
        <c:crosses val="autoZero"/>
        <c:auto val="1"/>
        <c:lblAlgn val="ctr"/>
        <c:lblOffset val="100"/>
        <c:noMultiLvlLbl val="0"/>
      </c:catAx>
      <c:valAx>
        <c:axId val="117791360"/>
        <c:scaling>
          <c:orientation val="minMax"/>
        </c:scaling>
        <c:delete val="1"/>
        <c:axPos val="l"/>
        <c:numFmt formatCode="_-[$$-C09]* #,##0_-;\-[$$-C09]* #,##0_-;_-[$$-C09]* &quot;-&quot;_-;_-@_-" sourceLinked="0"/>
        <c:majorTickMark val="out"/>
        <c:minorTickMark val="none"/>
        <c:tickLblPos val="nextTo"/>
        <c:crossAx val="117680768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500">
          <a:latin typeface="Roboto"/>
          <a:ea typeface="Roboto"/>
        </a:defRPr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Row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</c:spPr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c:spPr>
          </c:dPt>
          <c:dLbls>
            <c:dLbl>
              <c:idx val="0"/>
              <c:spPr>
                <a:noFill/>
                <a:ln>
                  <a:noFill/>
                </a:ln>
              </c:spPr>
              <c:txPr>
                <a:bodyPr/>
                <a:lstStyle/>
                <a:p>
                  <a:pPr>
                    <a:defRPr sz="1100" b="0">
                      <a:solidFill>
                        <a:schemeClr val="tx1"/>
                      </a:solidFill>
                      <a:latin typeface="Calibri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200" b="0">
                    <a:solidFill>
                      <a:schemeClr val="tx1"/>
                    </a:solidFill>
                    <a:latin typeface="Calibri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58.9</c:v>
                </c:pt>
                <c:pt idx="1">
                  <c:v>58.1</c:v>
                </c:pt>
                <c:pt idx="2">
                  <c:v>13.3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6"/>
        <c:overlap val="-33"/>
        <c:axId val="117718400"/>
        <c:axId val="117720192"/>
      </c:barChart>
      <c:catAx>
        <c:axId val="1177184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7720192"/>
        <c:crosses val="autoZero"/>
        <c:auto val="1"/>
        <c:lblAlgn val="ctr"/>
        <c:lblOffset val="100"/>
        <c:noMultiLvlLbl val="0"/>
      </c:catAx>
      <c:valAx>
        <c:axId val="117720192"/>
        <c:scaling>
          <c:orientation val="minMax"/>
        </c:scaling>
        <c:delete val="1"/>
        <c:axPos val="l"/>
        <c:numFmt formatCode="_-[$$-C09]* #,##0_-;\-[$$-C09]* #,##0_-;_-[$$-C09]* &quot;-&quot;_-;_-@_-" sourceLinked="0"/>
        <c:majorTickMark val="out"/>
        <c:minorTickMark val="none"/>
        <c:tickLblPos val="nextTo"/>
        <c:crossAx val="117718400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500">
          <a:latin typeface="Roboto"/>
          <a:ea typeface="Roboto"/>
        </a:defRPr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Row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3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100" b="0">
                        <a:solidFill>
                          <a:schemeClr val="tx1"/>
                        </a:solidFill>
                        <a:latin typeface="Calibri"/>
                      </a:defRPr>
                    </a:pPr>
                    <a:r>
                      <a:rPr lang="ru-RU" sz="1200" b="0">
                        <a:solidFill>
                          <a:schemeClr val="tx1"/>
                        </a:solidFill>
                        <a:latin typeface="Calibri"/>
                      </a:rPr>
                      <a:t>988</a:t>
                    </a:r>
                    <a:endParaRPr lang="en-US" sz="1100">
                      <a:solidFill>
                        <a:schemeClr val="bg1"/>
                      </a:solidFill>
                    </a:endParaRPr>
                  </a:p>
                </c:rich>
              </c:tx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 sz="1200" b="0">
                      <a:solidFill>
                        <a:schemeClr val="tx1"/>
                      </a:solidFill>
                      <a:latin typeface="Calibri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0.117077943799479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200" b="0">
                    <a:solidFill>
                      <a:schemeClr val="tx1"/>
                    </a:solidFill>
                    <a:latin typeface="Calibri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Лист1!$B$2:$B$4</c:f>
              <c:numCache>
                <c:formatCode>General</c:formatCode>
                <c:ptCount val="3"/>
                <c:pt idx="0">
                  <c:v>988</c:v>
                </c:pt>
                <c:pt idx="1">
                  <c:v>918</c:v>
                </c:pt>
                <c:pt idx="2">
                  <c:v>227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6"/>
        <c:overlap val="-33"/>
        <c:axId val="117754496"/>
        <c:axId val="117756288"/>
      </c:barChart>
      <c:catAx>
        <c:axId val="1177544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7756288"/>
        <c:crosses val="autoZero"/>
        <c:auto val="1"/>
        <c:lblAlgn val="ctr"/>
        <c:lblOffset val="100"/>
        <c:noMultiLvlLbl val="0"/>
      </c:catAx>
      <c:valAx>
        <c:axId val="117756288"/>
        <c:scaling>
          <c:orientation val="minMax"/>
        </c:scaling>
        <c:delete val="1"/>
        <c:axPos val="l"/>
        <c:numFmt formatCode="_-[$$-C09]* #,##0_-;\-[$$-C09]* #,##0_-;_-[$$-C09]* &quot;-&quot;_-;_-@_-" sourceLinked="0"/>
        <c:majorTickMark val="out"/>
        <c:minorTickMark val="none"/>
        <c:tickLblPos val="nextTo"/>
        <c:crossAx val="1177544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spc="0">
                <a:solidFill>
                  <a:schemeClr val="tx1"/>
                </a:solidFill>
                <a:latin typeface="Calibri"/>
                <a:ea typeface="+mn-ea"/>
                <a:cs typeface="+mn-cs"/>
              </a:defRPr>
            </a:pPr>
            <a:r>
              <a:rPr lang="ru-RU" sz="1800">
                <a:solidFill>
                  <a:schemeClr val="tx1"/>
                </a:solidFill>
                <a:latin typeface="Calibri"/>
              </a:rPr>
              <a:t>ОПЫТ РАБОТЫ</a:t>
            </a:r>
          </a:p>
        </c:rich>
      </c:tx>
      <c:layout/>
      <c:overlay val="0"/>
      <c:spPr>
        <a:noFill/>
        <a:ln>
          <a:noFill/>
        </a:ln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</c:v>
                </c:pt>
              </c:strCache>
            </c:strRef>
          </c:tx>
          <c:dPt>
            <c:idx val="0"/>
            <c:bubble3D val="0"/>
            <c:explosion val="3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</c:spPr>
          </c:dPt>
          <c:dLbls>
            <c:dLbl>
              <c:idx val="0"/>
              <c:layout>
                <c:manualLayout>
                  <c:x val="-0.19957165822192377"/>
                  <c:y val="4.6792985180121142E-2"/>
                </c:manualLayout>
              </c:layout>
              <c:spPr>
                <a:noFill/>
                <a:ln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>
                      <a:solidFill>
                        <a:schemeClr val="bg1"/>
                      </a:solidFill>
                      <a:latin typeface="Calibri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26797051462059701"/>
                  <c:y val="-8.3581972816703945E-2"/>
                </c:manualLayout>
              </c:layout>
              <c:spPr>
                <a:noFill/>
                <a:ln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>
                      <a:solidFill>
                        <a:schemeClr val="tx1"/>
                      </a:solidFill>
                      <a:latin typeface="Calibri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</c:spPr>
            </c:leaderLines>
          </c:dLbls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</c:v>
                </c:pt>
                <c:pt idx="1">
                  <c:v>59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118818004188592"/>
          <c:y val="0.10057308995890728"/>
          <c:w val="0.55200497519355518"/>
          <c:h val="0.7988541743158234"/>
        </c:manualLayout>
      </c:layout>
      <c:barChart>
        <c:barDir val="bar"/>
        <c:grouping val="clustered"/>
        <c:varyColors val="0"/>
        <c:ser>
          <c:idx val="3"/>
          <c:order val="0"/>
          <c:tx>
            <c:strRef>
              <c:f>Лист1!$E$1</c:f>
              <c:strCache>
                <c:ptCount val="1"/>
              </c:strCache>
            </c:strRef>
          </c:tx>
          <c:invertIfNegative val="0"/>
          <c:dLbls>
            <c:dLbl>
              <c:idx val="0"/>
              <c:layout>
                <c:manualLayout>
                  <c:x val="-1.1375607249719094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Разработано ЦПР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</c:numCache>
            </c:numRef>
          </c:val>
        </c:ser>
        <c:ser>
          <c:idx val="0"/>
          <c:order val="1"/>
          <c:tx>
            <c:strRef>
              <c:f>Лист1!$D$1</c:f>
              <c:strCache>
                <c:ptCount val="1"/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2.2760484223922112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Разработано ЦПР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402</c:v>
                </c:pt>
              </c:numCache>
            </c:numRef>
          </c:val>
        </c:ser>
        <c:ser>
          <c:idx val="1"/>
          <c:order val="2"/>
          <c:tx>
            <c:strRef>
              <c:f>Лист1!$B$1</c:f>
              <c:strCache>
                <c:ptCount val="1"/>
                <c:pt idx="0">
                  <c:v>Row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Разработано ЦПР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1666</c:v>
                </c:pt>
              </c:numCache>
            </c:numRef>
          </c:val>
        </c:ser>
        <c:ser>
          <c:idx val="2"/>
          <c:order val="3"/>
          <c:tx>
            <c:strRef>
              <c:f>Лист1!$C$1</c:f>
              <c:strCache>
                <c:ptCount val="1"/>
                <c:pt idx="0">
                  <c:v>Row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200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Разработано ЦПР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750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8063872"/>
        <c:axId val="118065408"/>
      </c:barChart>
      <c:catAx>
        <c:axId val="1180638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>
                <a:solidFill>
                  <a:schemeClr val="tx1"/>
                </a:solidFill>
                <a:latin typeface="Calibri"/>
                <a:ea typeface="+mn-ea"/>
                <a:cs typeface="+mn-cs"/>
              </a:defRPr>
            </a:pPr>
            <a:endParaRPr lang="ru-RU"/>
          </a:p>
        </c:txPr>
        <c:crossAx val="118065408"/>
        <c:crossesAt val="1"/>
        <c:auto val="1"/>
        <c:lblAlgn val="ctr"/>
        <c:lblOffset val="100"/>
        <c:noMultiLvlLbl val="0"/>
      </c:catAx>
      <c:valAx>
        <c:axId val="118065408"/>
        <c:scaling>
          <c:orientation val="minMax"/>
          <c:max val="2000"/>
        </c:scaling>
        <c:delete val="1"/>
        <c:axPos val="b"/>
        <c:numFmt formatCode="General" sourceLinked="1"/>
        <c:majorTickMark val="out"/>
        <c:minorTickMark val="none"/>
        <c:tickLblPos val="nextTo"/>
        <c:crossAx val="118063872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852833382277464"/>
          <c:y val="0.10057291284208829"/>
          <c:w val="0.44846364461948696"/>
          <c:h val="0.7988541743158234"/>
        </c:manualLayout>
      </c:layout>
      <c:barChart>
        <c:barDir val="bar"/>
        <c:grouping val="clustered"/>
        <c:varyColors val="0"/>
        <c:ser>
          <c:idx val="3"/>
          <c:order val="0"/>
          <c:tx>
            <c:strRef>
              <c:f>Лист1!$E$1</c:f>
              <c:strCache>
                <c:ptCount val="1"/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Довзыскано, млн руб.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</c:numCache>
            </c:numRef>
          </c:val>
        </c:ser>
        <c:ser>
          <c:idx val="0"/>
          <c:order val="1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3.9147609000229108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Довзыскано, млн руб.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63</c:v>
                </c:pt>
              </c:numCache>
            </c:numRef>
          </c:val>
        </c:ser>
        <c:ser>
          <c:idx val="1"/>
          <c:order val="2"/>
          <c:tx>
            <c:strRef>
              <c:f>Лист1!$B$1</c:f>
              <c:strCache>
                <c:ptCount val="1"/>
                <c:pt idx="0">
                  <c:v>Row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Довзыскано, млн руб.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660</c:v>
                </c:pt>
              </c:numCache>
            </c:numRef>
          </c:val>
        </c:ser>
        <c:ser>
          <c:idx val="2"/>
          <c:order val="3"/>
          <c:tx>
            <c:strRef>
              <c:f>Лист1!$C$1</c:f>
              <c:strCache>
                <c:ptCount val="1"/>
                <c:pt idx="0">
                  <c:v>Row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200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Довзыскано, млн руб.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538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7994240"/>
        <c:axId val="117995776"/>
      </c:barChart>
      <c:catAx>
        <c:axId val="1179942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>
                <a:solidFill>
                  <a:schemeClr val="tx1"/>
                </a:solidFill>
                <a:latin typeface="Calibri"/>
                <a:ea typeface="+mn-ea"/>
                <a:cs typeface="+mn-cs"/>
              </a:defRPr>
            </a:pPr>
            <a:endParaRPr lang="ru-RU"/>
          </a:p>
        </c:txPr>
        <c:crossAx val="117995776"/>
        <c:crosses val="autoZero"/>
        <c:auto val="1"/>
        <c:lblAlgn val="ctr"/>
        <c:lblOffset val="100"/>
        <c:noMultiLvlLbl val="0"/>
      </c:catAx>
      <c:valAx>
        <c:axId val="1179957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7994240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064083485289662"/>
          <c:y val="8.8878508065768344E-2"/>
          <c:w val="0.54943377744041699"/>
          <c:h val="0.87779205140956851"/>
        </c:manualLayout>
      </c:layout>
      <c:barChart>
        <c:barDir val="bar"/>
        <c:grouping val="clustered"/>
        <c:varyColors val="0"/>
        <c:ser>
          <c:idx val="3"/>
          <c:order val="0"/>
          <c:tx>
            <c:strRef>
              <c:f>Лист1!$E$1</c:f>
              <c:strCache>
                <c:ptCount val="1"/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Возбуждено дел об АП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</c:numCache>
            </c:numRef>
          </c:val>
        </c:ser>
        <c:ser>
          <c:idx val="0"/>
          <c:order val="1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200">
                    <a:solidFill>
                      <a:sysClr val="windowText" lastClr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Возбуждено дел об АП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54</c:v>
                </c:pt>
              </c:numCache>
            </c:numRef>
          </c:val>
        </c:ser>
        <c:ser>
          <c:idx val="1"/>
          <c:order val="2"/>
          <c:tx>
            <c:strRef>
              <c:f>Лист1!$B$1</c:f>
              <c:strCache>
                <c:ptCount val="1"/>
                <c:pt idx="0">
                  <c:v>Row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Возбуждено дел об АП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281</c:v>
                </c:pt>
              </c:numCache>
            </c:numRef>
          </c:val>
        </c:ser>
        <c:ser>
          <c:idx val="2"/>
          <c:order val="3"/>
          <c:tx>
            <c:strRef>
              <c:f>Лист1!$C$1</c:f>
              <c:strCache>
                <c:ptCount val="1"/>
                <c:pt idx="0">
                  <c:v>Row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Возбуждено дел об АП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243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8364032"/>
        <c:axId val="118365568"/>
      </c:barChart>
      <c:catAx>
        <c:axId val="1183640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</c:spPr>
        <c:txPr>
          <a:bodyPr rot="-60000000" vert="horz"/>
          <a:lstStyle/>
          <a:p>
            <a:pPr>
              <a:defRPr sz="1600">
                <a:solidFill>
                  <a:schemeClr val="tx1"/>
                </a:solidFill>
                <a:latin typeface="Calibri"/>
              </a:defRPr>
            </a:pPr>
            <a:endParaRPr lang="ru-RU"/>
          </a:p>
        </c:txPr>
        <c:crossAx val="118365568"/>
        <c:crosses val="autoZero"/>
        <c:auto val="1"/>
        <c:lblAlgn val="ctr"/>
        <c:lblOffset val="100"/>
        <c:noMultiLvlLbl val="0"/>
      </c:catAx>
      <c:valAx>
        <c:axId val="1183655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8364032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>
          <a:solidFill>
            <a:schemeClr val="bg2"/>
          </a:solidFill>
        </a:defRPr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3"/>
          <c:order val="0"/>
          <c:tx>
            <c:strRef>
              <c:f>Лист1!$E$1</c:f>
              <c:strCache>
                <c:ptCount val="1"/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Доля товарных партий с ММР, %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</c:numCache>
            </c:numRef>
          </c:val>
        </c:ser>
        <c:ser>
          <c:idx val="0"/>
          <c:order val="1"/>
          <c:tx>
            <c:strRef>
              <c:f>Лист1!$D$1</c:f>
              <c:strCache>
                <c:ptCount val="1"/>
                <c:pt idx="0">
                  <c:v>Row 3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Доля товарных партий с ММР, %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</c:ser>
        <c:ser>
          <c:idx val="1"/>
          <c:order val="2"/>
          <c:tx>
            <c:strRef>
              <c:f>Лист1!$B$1</c:f>
              <c:strCache>
                <c:ptCount val="1"/>
                <c:pt idx="0">
                  <c:v>Row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Доля товарных партий с ММР, %</c:v>
                </c:pt>
              </c:strCache>
            </c:strRef>
          </c:cat>
          <c:val>
            <c:numRef>
              <c:f>Лист1!$B$2</c:f>
              <c:numCache>
                <c:formatCode>0</c:formatCode>
                <c:ptCount val="1"/>
                <c:pt idx="0">
                  <c:v>32</c:v>
                </c:pt>
              </c:numCache>
            </c:numRef>
          </c:val>
        </c:ser>
        <c:ser>
          <c:idx val="2"/>
          <c:order val="3"/>
          <c:tx>
            <c:strRef>
              <c:f>Лист1!$C$1</c:f>
              <c:strCache>
                <c:ptCount val="1"/>
                <c:pt idx="0">
                  <c:v>Row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200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Доля товарных партий с ММР, %</c:v>
                </c:pt>
              </c:strCache>
            </c:strRef>
          </c:cat>
          <c:val>
            <c:numRef>
              <c:f>Лист1!$C$2</c:f>
              <c:numCache>
                <c:formatCode>0</c:formatCode>
                <c:ptCount val="1"/>
                <c:pt idx="0">
                  <c:v>34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8131328"/>
        <c:axId val="118141312"/>
      </c:barChart>
      <c:catAx>
        <c:axId val="1181313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>
                <a:solidFill>
                  <a:schemeClr val="tx1"/>
                </a:solidFill>
                <a:latin typeface="Calibri"/>
                <a:ea typeface="+mn-ea"/>
                <a:cs typeface="+mn-cs"/>
              </a:defRPr>
            </a:pPr>
            <a:endParaRPr lang="ru-RU"/>
          </a:p>
        </c:txPr>
        <c:crossAx val="118141312"/>
        <c:crossesAt val="0"/>
        <c:auto val="0"/>
        <c:lblAlgn val="ctr"/>
        <c:lblOffset val="100"/>
        <c:noMultiLvlLbl val="0"/>
      </c:catAx>
      <c:valAx>
        <c:axId val="118141312"/>
        <c:scaling>
          <c:logBase val="10"/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8131328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6269717819827509"/>
          <c:y val="0.10778123418385611"/>
          <c:w val="0.73730282180172491"/>
          <c:h val="0.784437531632287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кв. 2021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cat>
            <c:strRef>
              <c:f>Лист1!$A$2</c:f>
              <c:strCache>
                <c:ptCount val="1"/>
                <c:pt idx="0">
                  <c:v>Кол-во недействительных разрешительных документов, шт.</c:v>
                </c:pt>
              </c:strCache>
            </c:strRef>
          </c:cat>
          <c:val>
            <c:numRef>
              <c:f>Лист1!$B$2</c:f>
              <c:numCache>
                <c:formatCode>0</c:formatCode>
                <c:ptCount val="1"/>
                <c:pt idx="0">
                  <c:v>243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Кол-во недействительных разрешительных документов, шт.</c:v>
                </c:pt>
              </c:strCache>
            </c:strRef>
          </c:cat>
          <c:val>
            <c:numRef>
              <c:f>Лист1!$C$2</c:f>
              <c:numCache>
                <c:formatCode>0</c:formatCode>
                <c:ptCount val="1"/>
                <c:pt idx="0">
                  <c:v>801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Кол-во недействительных разрешительных документов, шт.</c:v>
                </c:pt>
              </c:strCache>
            </c:strRef>
          </c:cat>
          <c:val>
            <c:numRef>
              <c:f>Лист1!$D$2</c:f>
              <c:numCache>
                <c:formatCode>0</c:formatCode>
                <c:ptCount val="1"/>
                <c:pt idx="0">
                  <c:v>1296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8225920"/>
        <c:axId val="118235904"/>
      </c:barChart>
      <c:catAx>
        <c:axId val="118225920"/>
        <c:scaling>
          <c:orientation val="minMax"/>
        </c:scaling>
        <c:delete val="0"/>
        <c:axPos val="l"/>
        <c:majorTickMark val="out"/>
        <c:minorTickMark val="none"/>
        <c:tickLblPos val="nextTo"/>
        <c:crossAx val="118235904"/>
        <c:crosses val="autoZero"/>
        <c:auto val="1"/>
        <c:lblAlgn val="ctr"/>
        <c:lblOffset val="100"/>
        <c:noMultiLvlLbl val="0"/>
      </c:catAx>
      <c:valAx>
        <c:axId val="118235904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extTo"/>
        <c:crossAx val="1182259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>
          <a:latin typeface="Calibri" pitchFamily="34" charset="0"/>
        </a:defRPr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1441491613941717"/>
          <c:y val="0.12125388845683813"/>
          <c:w val="0.58558508386058283"/>
          <c:h val="0.7574922230863236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кв. 2021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cat>
            <c:strRef>
              <c:f>Лист1!$A$2</c:f>
              <c:strCache>
                <c:ptCount val="1"/>
                <c:pt idx="0">
                  <c:v>Кол-во разрешительных документов, тыс. шт.</c:v>
                </c:pt>
              </c:strCache>
            </c:strRef>
          </c:cat>
          <c:val>
            <c:numRef>
              <c:f>Лист1!$B$2</c:f>
              <c:numCache>
                <c:formatCode>0.0</c:formatCode>
                <c:ptCount val="1"/>
                <c:pt idx="0">
                  <c:v>15.77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Кол-во разрешительных документов, тыс. шт.</c:v>
                </c:pt>
              </c:strCache>
            </c:strRef>
          </c:cat>
          <c:val>
            <c:numRef>
              <c:f>Лист1!$C$2</c:f>
              <c:numCache>
                <c:formatCode>0.0</c:formatCode>
                <c:ptCount val="1"/>
                <c:pt idx="0">
                  <c:v>51.546999999999997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Кол-во разрешительных документов, тыс. шт.</c:v>
                </c:pt>
              </c:strCache>
            </c:strRef>
          </c:cat>
          <c:val>
            <c:numRef>
              <c:f>Лист1!$D$2</c:f>
              <c:numCache>
                <c:formatCode>0.0</c:formatCode>
                <c:ptCount val="1"/>
                <c:pt idx="0">
                  <c:v>52.26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8303360"/>
        <c:axId val="118305152"/>
      </c:barChart>
      <c:catAx>
        <c:axId val="118303360"/>
        <c:scaling>
          <c:orientation val="minMax"/>
        </c:scaling>
        <c:delete val="0"/>
        <c:axPos val="l"/>
        <c:majorTickMark val="out"/>
        <c:minorTickMark val="none"/>
        <c:tickLblPos val="nextTo"/>
        <c:crossAx val="118305152"/>
        <c:crosses val="autoZero"/>
        <c:auto val="1"/>
        <c:lblAlgn val="ctr"/>
        <c:lblOffset val="100"/>
        <c:noMultiLvlLbl val="0"/>
      </c:catAx>
      <c:valAx>
        <c:axId val="118305152"/>
        <c:scaling>
          <c:orientation val="minMax"/>
        </c:scaling>
        <c:delete val="1"/>
        <c:axPos val="b"/>
        <c:numFmt formatCode="0.0" sourceLinked="1"/>
        <c:majorTickMark val="out"/>
        <c:minorTickMark val="none"/>
        <c:tickLblPos val="nextTo"/>
        <c:crossAx val="1183033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>
          <a:latin typeface="Calibri" pitchFamily="34" charset="0"/>
        </a:defRPr>
      </a:pPr>
      <a:endParaRPr lang="ru-RU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4669656404483381"/>
          <c:y val="0.10778123418385611"/>
          <c:w val="0.75330343595516613"/>
          <c:h val="0.784437531632287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кв. 2021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cat>
            <c:strRef>
              <c:f>Лист1!$A$2</c:f>
              <c:strCache>
                <c:ptCount val="1"/>
                <c:pt idx="0">
                  <c:v>Кол-во решений об условном выпуске, шт.</c:v>
                </c:pt>
              </c:strCache>
            </c:strRef>
          </c:cat>
          <c:val>
            <c:numRef>
              <c:f>Лист1!$B$2</c:f>
              <c:numCache>
                <c:formatCode>0</c:formatCode>
                <c:ptCount val="1"/>
                <c:pt idx="0">
                  <c:v>240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Кол-во решений об условном выпуске, шт.</c:v>
                </c:pt>
              </c:strCache>
            </c:strRef>
          </c:cat>
          <c:val>
            <c:numRef>
              <c:f>Лист1!$C$2</c:f>
              <c:numCache>
                <c:formatCode>0</c:formatCode>
                <c:ptCount val="1"/>
                <c:pt idx="0">
                  <c:v>1311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Кол-во решений об условном выпуске, шт.</c:v>
                </c:pt>
              </c:strCache>
            </c:strRef>
          </c:cat>
          <c:val>
            <c:numRef>
              <c:f>Лист1!$D$2</c:f>
              <c:numCache>
                <c:formatCode>0</c:formatCode>
                <c:ptCount val="1"/>
                <c:pt idx="0">
                  <c:v>1565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8348032"/>
        <c:axId val="118693888"/>
      </c:barChart>
      <c:catAx>
        <c:axId val="118348032"/>
        <c:scaling>
          <c:orientation val="minMax"/>
        </c:scaling>
        <c:delete val="0"/>
        <c:axPos val="l"/>
        <c:majorTickMark val="out"/>
        <c:minorTickMark val="none"/>
        <c:tickLblPos val="nextTo"/>
        <c:crossAx val="118693888"/>
        <c:crosses val="autoZero"/>
        <c:auto val="1"/>
        <c:lblAlgn val="ctr"/>
        <c:lblOffset val="100"/>
        <c:noMultiLvlLbl val="0"/>
      </c:catAx>
      <c:valAx>
        <c:axId val="118693888"/>
        <c:scaling>
          <c:orientation val="minMax"/>
        </c:scaling>
        <c:delete val="1"/>
        <c:axPos val="b"/>
        <c:numFmt formatCode="0" sourceLinked="1"/>
        <c:majorTickMark val="out"/>
        <c:minorTickMark val="none"/>
        <c:tickLblPos val="nextTo"/>
        <c:crossAx val="1183480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>
          <a:latin typeface="Calibri" pitchFamily="34" charset="0"/>
        </a:defRPr>
      </a:pPr>
      <a:endParaRPr lang="ru-RU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кв. 2021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cat>
            <c:strRef>
              <c:f>Лист1!$A$2</c:f>
              <c:strCache>
                <c:ptCount val="1"/>
                <c:pt idx="0">
                  <c:v>Кол-во лицензий ФСТЭК России, шт.</c:v>
                </c:pt>
              </c:strCache>
            </c:strRef>
          </c:cat>
          <c:val>
            <c:numRef>
              <c:f>Лист1!$B$2</c:f>
              <c:numCache>
                <c:formatCode>0</c:formatCode>
                <c:ptCount val="1"/>
                <c:pt idx="0">
                  <c:v>72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cat>
            <c:strRef>
              <c:f>Лист1!$A$2</c:f>
              <c:strCache>
                <c:ptCount val="1"/>
                <c:pt idx="0">
                  <c:v>Кол-во лицензий ФСТЭК России, шт.</c:v>
                </c:pt>
              </c:strCache>
            </c:strRef>
          </c:cat>
          <c:val>
            <c:numRef>
              <c:f>Лист1!$C$2</c:f>
              <c:numCache>
                <c:formatCode>0</c:formatCode>
                <c:ptCount val="1"/>
                <c:pt idx="0">
                  <c:v>211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Лист1!$A$2</c:f>
              <c:strCache>
                <c:ptCount val="1"/>
                <c:pt idx="0">
                  <c:v>Кол-во лицензий ФСТЭК России, шт.</c:v>
                </c:pt>
              </c:strCache>
            </c:strRef>
          </c:cat>
          <c:val>
            <c:numRef>
              <c:f>Лист1!$D$2</c:f>
              <c:numCache>
                <c:formatCode>0</c:formatCode>
                <c:ptCount val="1"/>
                <c:pt idx="0">
                  <c:v>40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8728960"/>
        <c:axId val="118743040"/>
      </c:barChart>
      <c:catAx>
        <c:axId val="118728960"/>
        <c:scaling>
          <c:orientation val="maxMin"/>
        </c:scaling>
        <c:delete val="0"/>
        <c:axPos val="b"/>
        <c:majorTickMark val="out"/>
        <c:minorTickMark val="none"/>
        <c:tickLblPos val="nextTo"/>
        <c:crossAx val="118743040"/>
        <c:crosses val="autoZero"/>
        <c:auto val="1"/>
        <c:lblAlgn val="ctr"/>
        <c:lblOffset val="100"/>
        <c:noMultiLvlLbl val="0"/>
      </c:catAx>
      <c:valAx>
        <c:axId val="118743040"/>
        <c:scaling>
          <c:orientation val="minMax"/>
        </c:scaling>
        <c:delete val="1"/>
        <c:axPos val="r"/>
        <c:numFmt formatCode="0" sourceLinked="1"/>
        <c:majorTickMark val="out"/>
        <c:minorTickMark val="none"/>
        <c:tickLblPos val="nextTo"/>
        <c:crossAx val="1187289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tx1"/>
          </a:solidFill>
          <a:latin typeface="Calibri" pitchFamily="34" charset="0"/>
        </a:defRPr>
      </a:pPr>
      <a:endParaRPr lang="ru-RU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кв. 2021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cat>
            <c:strRef>
              <c:f>Лист1!$A$2</c:f>
              <c:strCache>
                <c:ptCount val="1"/>
                <c:pt idx="0">
                  <c:v>Кол-во лицензий Минпромторга России, шт.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cat>
            <c:strRef>
              <c:f>Лист1!$A$2</c:f>
              <c:strCache>
                <c:ptCount val="1"/>
                <c:pt idx="0">
                  <c:v>Кол-во лицензий Минпромторга России, шт.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278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Лист1!$A$2</c:f>
              <c:strCache>
                <c:ptCount val="1"/>
                <c:pt idx="0">
                  <c:v>Кол-во лицензий Минпромторга России, шт.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155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8798592"/>
        <c:axId val="118820864"/>
      </c:barChart>
      <c:catAx>
        <c:axId val="118798592"/>
        <c:scaling>
          <c:orientation val="maxMin"/>
        </c:scaling>
        <c:delete val="0"/>
        <c:axPos val="b"/>
        <c:majorTickMark val="out"/>
        <c:minorTickMark val="none"/>
        <c:tickLblPos val="nextTo"/>
        <c:crossAx val="118820864"/>
        <c:crosses val="autoZero"/>
        <c:auto val="1"/>
        <c:lblAlgn val="ctr"/>
        <c:lblOffset val="100"/>
        <c:noMultiLvlLbl val="0"/>
      </c:catAx>
      <c:valAx>
        <c:axId val="118820864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1187985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tx1"/>
          </a:solidFill>
          <a:latin typeface="Calibri" pitchFamily="34" charset="0"/>
        </a:defRPr>
      </a:pPr>
      <a:endParaRPr lang="ru-RU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746125835658587"/>
          <c:y val="0.3010325241639818"/>
          <c:w val="0.70904871341321984"/>
          <c:h val="0.39661995228043445"/>
        </c:manualLayout>
      </c:layout>
      <c:lineChart>
        <c:grouping val="standard"/>
        <c:varyColors val="0"/>
        <c:ser>
          <c:idx val="0"/>
          <c:order val="0"/>
          <c:tx>
            <c:strRef>
              <c:f>'слайд 6'!$A$5</c:f>
              <c:strCache>
                <c:ptCount val="1"/>
                <c:pt idx="0">
                  <c:v>Завершенные проверки</c:v>
                </c:pt>
              </c:strCache>
            </c:strRef>
          </c:tx>
          <c:cat>
            <c:strRef>
              <c:f>'слайд 6'!$B$4:$J$4</c:f>
              <c:strCache>
                <c:ptCount val="9"/>
                <c:pt idx="0">
                  <c:v>I кв. 2019</c:v>
                </c:pt>
                <c:pt idx="1">
                  <c:v>II кв. 2019</c:v>
                </c:pt>
                <c:pt idx="2">
                  <c:v>III кв. 2019</c:v>
                </c:pt>
                <c:pt idx="3">
                  <c:v>IV кв. 2019</c:v>
                </c:pt>
                <c:pt idx="4">
                  <c:v>I кв. 2020</c:v>
                </c:pt>
                <c:pt idx="5">
                  <c:v>II кв.2020</c:v>
                </c:pt>
                <c:pt idx="6">
                  <c:v>III кв.2020</c:v>
                </c:pt>
                <c:pt idx="7">
                  <c:v>IV кв.2020</c:v>
                </c:pt>
                <c:pt idx="8">
                  <c:v>I кв.2021</c:v>
                </c:pt>
              </c:strCache>
            </c:strRef>
          </c:cat>
          <c:val>
            <c:numRef>
              <c:f>'слайд 6'!$B$5:$J$5</c:f>
              <c:numCache>
                <c:formatCode>General</c:formatCode>
                <c:ptCount val="9"/>
                <c:pt idx="0">
                  <c:v>4</c:v>
                </c:pt>
                <c:pt idx="1">
                  <c:v>10</c:v>
                </c:pt>
                <c:pt idx="2">
                  <c:v>26</c:v>
                </c:pt>
                <c:pt idx="3">
                  <c:v>45</c:v>
                </c:pt>
                <c:pt idx="4">
                  <c:v>25</c:v>
                </c:pt>
                <c:pt idx="5">
                  <c:v>9</c:v>
                </c:pt>
                <c:pt idx="6">
                  <c:v>25</c:v>
                </c:pt>
                <c:pt idx="7">
                  <c:v>25</c:v>
                </c:pt>
                <c:pt idx="8">
                  <c:v>12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854784"/>
        <c:axId val="118856320"/>
      </c:lineChart>
      <c:catAx>
        <c:axId val="11885478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18856320"/>
        <c:crosses val="autoZero"/>
        <c:auto val="1"/>
        <c:lblAlgn val="ctr"/>
        <c:lblOffset val="100"/>
        <c:noMultiLvlLbl val="0"/>
      </c:catAx>
      <c:valAx>
        <c:axId val="1188563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88547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spc="0">
                <a:solidFill>
                  <a:schemeClr val="tx1"/>
                </a:solidFill>
                <a:latin typeface="Calibri"/>
                <a:ea typeface="+mn-ea"/>
                <a:cs typeface="+mn-cs"/>
              </a:defRPr>
            </a:pPr>
            <a:r>
              <a:rPr lang="ru-RU" sz="1800">
                <a:solidFill>
                  <a:schemeClr val="tx1"/>
                </a:solidFill>
                <a:latin typeface="Calibri"/>
              </a:rPr>
              <a:t>ПОЛ</a:t>
            </a:r>
          </a:p>
        </c:rich>
      </c:tx>
      <c:layout/>
      <c:overlay val="0"/>
      <c:spPr>
        <a:noFill/>
        <a:ln>
          <a:noFill/>
        </a:ln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</c:v>
                </c:pt>
              </c:strCache>
            </c:strRef>
          </c:tx>
          <c:dPt>
            <c:idx val="0"/>
            <c:bubble3D val="0"/>
            <c:explosion val="3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</c:spPr>
          </c:dPt>
          <c:dLbls>
            <c:dLbl>
              <c:idx val="0"/>
              <c:layout>
                <c:manualLayout>
                  <c:x val="-0.2229470966520945"/>
                  <c:y val="-0.15416149950664021"/>
                </c:manualLayout>
              </c:layout>
              <c:spPr>
                <a:noFill/>
                <a:ln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>
                      <a:solidFill>
                        <a:schemeClr val="bg1"/>
                      </a:solidFill>
                      <a:latin typeface="Calibri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25175288006757213"/>
                  <c:y val="0.12368645353011415"/>
                </c:manualLayout>
              </c:layout>
              <c:spPr>
                <a:noFill/>
                <a:ln>
                  <a:noFill/>
                </a:ln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>
                      <a:solidFill>
                        <a:schemeClr val="tx1"/>
                      </a:solidFill>
                      <a:latin typeface="Calibri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</c:spPr>
            </c:leaderLines>
          </c:dLbls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71</c:v>
                </c:pt>
                <c:pt idx="1">
                  <c:v>29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2"/>
    </mc:Choice>
    <mc:Fallback>
      <c:style val="2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326613303042204"/>
          <c:y val="7.0027283041512497E-2"/>
          <c:w val="0.70476960884202111"/>
          <c:h val="0.42251531058617675"/>
        </c:manualLayout>
      </c:layout>
      <c:lineChart>
        <c:grouping val="standard"/>
        <c:varyColors val="0"/>
        <c:ser>
          <c:idx val="0"/>
          <c:order val="0"/>
          <c:tx>
            <c:strRef>
              <c:f>'слайд 6'!$A$8</c:f>
              <c:strCache>
                <c:ptCount val="1"/>
                <c:pt idx="0">
                  <c:v>Дела об АП</c:v>
                </c:pt>
              </c:strCache>
            </c:strRef>
          </c:tx>
          <c:dLbls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'слайд 6'!$B$7:$J$7</c:f>
              <c:strCache>
                <c:ptCount val="9"/>
                <c:pt idx="0">
                  <c:v>1 кв. 2019 г.</c:v>
                </c:pt>
                <c:pt idx="1">
                  <c:v>2 кв.</c:v>
                </c:pt>
                <c:pt idx="2">
                  <c:v>3 кв.</c:v>
                </c:pt>
                <c:pt idx="3">
                  <c:v>4 кв.</c:v>
                </c:pt>
                <c:pt idx="4">
                  <c:v>1 кв. 2020 г.</c:v>
                </c:pt>
                <c:pt idx="5">
                  <c:v>2 кв.</c:v>
                </c:pt>
                <c:pt idx="6">
                  <c:v>3 кв.</c:v>
                </c:pt>
                <c:pt idx="7">
                  <c:v>4 кв.</c:v>
                </c:pt>
                <c:pt idx="8">
                  <c:v>1кв. 2021 г.</c:v>
                </c:pt>
              </c:strCache>
            </c:strRef>
          </c:cat>
          <c:val>
            <c:numRef>
              <c:f>'слайд 6'!$B$8:$J$8</c:f>
              <c:numCache>
                <c:formatCode>General</c:formatCode>
                <c:ptCount val="9"/>
                <c:pt idx="0">
                  <c:v>3</c:v>
                </c:pt>
                <c:pt idx="1">
                  <c:v>8</c:v>
                </c:pt>
                <c:pt idx="2">
                  <c:v>49</c:v>
                </c:pt>
                <c:pt idx="3">
                  <c:v>54</c:v>
                </c:pt>
                <c:pt idx="4">
                  <c:v>35</c:v>
                </c:pt>
                <c:pt idx="5">
                  <c:v>6</c:v>
                </c:pt>
                <c:pt idx="6">
                  <c:v>20</c:v>
                </c:pt>
                <c:pt idx="7">
                  <c:v>39</c:v>
                </c:pt>
                <c:pt idx="8">
                  <c:v>19</c:v>
                </c:pt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580352"/>
        <c:axId val="118599680"/>
      </c:lineChart>
      <c:catAx>
        <c:axId val="118580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18599680"/>
        <c:crosses val="autoZero"/>
        <c:auto val="1"/>
        <c:lblAlgn val="ctr"/>
        <c:lblOffset val="100"/>
        <c:noMultiLvlLbl val="0"/>
      </c:catAx>
      <c:valAx>
        <c:axId val="1185996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8580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/>
        </a:defRPr>
      </a:pPr>
      <a:endParaRPr lang="ru-RU"/>
    </a:p>
  </c:txPr>
  <c:externalData r:id="rId1">
    <c:autoUpdate val="0"/>
  </c:externalData>
  <c:userShapes r:id="rId2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2"/>
    </mc:Choice>
    <mc:Fallback>
      <c:style val="2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950514713976562"/>
          <c:y val="7.0027283041512497E-2"/>
          <c:w val="0.68853059473267753"/>
          <c:h val="0.422515310586176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'слайд 6'!$A$8</c:f>
              <c:strCache>
                <c:ptCount val="1"/>
                <c:pt idx="0">
                  <c:v>Дела об АП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'слайд 6'!$B$7:$J$7</c:f>
              <c:strCache>
                <c:ptCount val="9"/>
                <c:pt idx="0">
                  <c:v>2019 г.</c:v>
                </c:pt>
                <c:pt idx="4">
                  <c:v>2020 г.</c:v>
                </c:pt>
                <c:pt idx="8">
                  <c:v>2021 г.</c:v>
                </c:pt>
              </c:strCache>
            </c:strRef>
          </c:cat>
          <c:val>
            <c:numRef>
              <c:f>'слайд 6'!$B$8:$J$8</c:f>
              <c:numCache>
                <c:formatCode>General</c:formatCode>
                <c:ptCount val="9"/>
                <c:pt idx="0">
                  <c:v>5</c:v>
                </c:pt>
                <c:pt idx="4">
                  <c:v>6</c:v>
                </c:pt>
                <c:pt idx="8">
                  <c:v>1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8430336"/>
        <c:axId val="118445568"/>
      </c:barChart>
      <c:catAx>
        <c:axId val="118430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18445568"/>
        <c:crosses val="autoZero"/>
        <c:auto val="1"/>
        <c:lblAlgn val="ctr"/>
        <c:lblOffset val="100"/>
        <c:noMultiLvlLbl val="0"/>
      </c:catAx>
      <c:valAx>
        <c:axId val="1184455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84303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Calibri"/>
        </a:defRPr>
      </a:pPr>
      <a:endParaRPr lang="ru-RU"/>
    </a:p>
  </c:txPr>
  <c:externalData r:id="rId1">
    <c:autoUpdate val="0"/>
  </c:externalData>
  <c:userShapes r:id="rId2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Row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</c:spPr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400" b="0">
                        <a:solidFill>
                          <a:schemeClr val="tx1"/>
                        </a:solidFill>
                        <a:latin typeface="Calibri"/>
                      </a:defRPr>
                    </a:pPr>
                    <a:r>
                      <a:rPr lang="ru-RU" sz="1400" dirty="0" smtClean="0">
                        <a:solidFill>
                          <a:schemeClr val="tx1"/>
                        </a:solidFill>
                        <a:latin typeface="Calibri"/>
                      </a:rPr>
                      <a:t>116</a:t>
                    </a:r>
                  </a:p>
                </c:rich>
              </c:tx>
              <c:spPr>
                <a:noFill/>
                <a:ln>
                  <a:noFill/>
                </a:ln>
              </c:sp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1400" b="0">
                        <a:solidFill>
                          <a:schemeClr val="tx1"/>
                        </a:solidFill>
                        <a:latin typeface="Calibri"/>
                      </a:defRPr>
                    </a:pPr>
                    <a:r>
                      <a:rPr lang="ru-RU" dirty="0" smtClean="0">
                        <a:solidFill>
                          <a:schemeClr val="bg2"/>
                        </a:solidFill>
                      </a:rPr>
                      <a:t>469</a:t>
                    </a:r>
                    <a:endParaRPr lang="en-US" dirty="0">
                      <a:solidFill>
                        <a:schemeClr val="bg2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</c:sp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</c:spPr>
              <c:txPr>
                <a:bodyPr/>
                <a:lstStyle/>
                <a:p>
                  <a:pPr>
                    <a:defRPr sz="1400" b="0">
                      <a:solidFill>
                        <a:schemeClr val="tx1"/>
                      </a:solidFill>
                      <a:latin typeface="Calibri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400" b="0">
                    <a:solidFill>
                      <a:schemeClr val="bg2"/>
                    </a:solidFill>
                    <a:latin typeface="Calibri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1 кв.2021</c:v>
                </c:pt>
                <c:pt idx="1">
                  <c:v>2020 г.</c:v>
                </c:pt>
                <c:pt idx="2">
                  <c:v>2019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116</c:v>
                </c:pt>
                <c:pt idx="1">
                  <c:v>469</c:v>
                </c:pt>
                <c:pt idx="2">
                  <c:v>350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6"/>
        <c:overlap val="-33"/>
        <c:axId val="112025984"/>
        <c:axId val="112027520"/>
      </c:barChart>
      <c:catAx>
        <c:axId val="112025984"/>
        <c:scaling>
          <c:orientation val="maxMin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Calibri" panose="020F0502020204030204" pitchFamily="34" charset="0"/>
              </a:defRPr>
            </a:pPr>
            <a:endParaRPr lang="ru-RU"/>
          </a:p>
        </c:txPr>
        <c:crossAx val="112027520"/>
        <c:crosses val="autoZero"/>
        <c:auto val="1"/>
        <c:lblAlgn val="ctr"/>
        <c:lblOffset val="100"/>
        <c:noMultiLvlLbl val="0"/>
      </c:catAx>
      <c:valAx>
        <c:axId val="112027520"/>
        <c:scaling>
          <c:orientation val="minMax"/>
        </c:scaling>
        <c:delete val="1"/>
        <c:axPos val="r"/>
        <c:numFmt formatCode="_-[$$-C09]* #,##0_-;\-[$$-C09]* #,##0_-;_-[$$-C09]* &quot;-&quot;_-;_-@_-" sourceLinked="0"/>
        <c:majorTickMark val="out"/>
        <c:minorTickMark val="none"/>
        <c:tickLblPos val="nextTo"/>
        <c:crossAx val="112025984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500">
          <a:latin typeface="Roboto"/>
          <a:ea typeface="Roboto"/>
        </a:defRPr>
      </a:pPr>
      <a:endParaRPr lang="ru-RU"/>
    </a:p>
  </c:txPr>
  <c:externalData r:id="rId1">
    <c:autoUpdate val="0"/>
  </c:externalData>
  <c:userShapes r:id="rId2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Row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</c:spPr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</c:spPr>
          </c:dPt>
          <c:dLbls>
            <c:dLbl>
              <c:idx val="0"/>
              <c:layout>
                <c:manualLayout>
                  <c:x val="-9.4436386180141125E-17"/>
                  <c:y val="8.4657303243418899E-2"/>
                </c:manualLayout>
              </c:layout>
              <c:tx>
                <c:rich>
                  <a:bodyPr/>
                  <a:lstStyle/>
                  <a:p>
                    <a:pPr>
                      <a:defRPr sz="1400" b="0">
                        <a:solidFill>
                          <a:schemeClr val="tx1"/>
                        </a:solidFill>
                        <a:latin typeface="Calibri"/>
                      </a:defRPr>
                    </a:pPr>
                    <a:r>
                      <a:rPr lang="ru-RU" sz="1400" dirty="0" smtClean="0">
                        <a:solidFill>
                          <a:schemeClr val="tx1"/>
                        </a:solidFill>
                        <a:latin typeface="Calibri"/>
                      </a:rPr>
                      <a:t>1</a:t>
                    </a:r>
                  </a:p>
                </c:rich>
              </c:tx>
              <c:spPr>
                <a:noFill/>
                <a:ln>
                  <a:noFill/>
                </a:ln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1400" b="0">
                        <a:solidFill>
                          <a:schemeClr val="tx1"/>
                        </a:solidFill>
                        <a:latin typeface="Calibri"/>
                      </a:defRPr>
                    </a:pPr>
                    <a:r>
                      <a:rPr lang="ru-RU" dirty="0" smtClean="0">
                        <a:solidFill>
                          <a:schemeClr val="bg2"/>
                        </a:solidFill>
                      </a:rPr>
                      <a:t>13</a:t>
                    </a:r>
                    <a:endParaRPr lang="en-US" dirty="0">
                      <a:solidFill>
                        <a:schemeClr val="bg2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</c:sp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</c:spPr>
              <c:txPr>
                <a:bodyPr/>
                <a:lstStyle/>
                <a:p>
                  <a:pPr>
                    <a:defRPr sz="1400" b="0">
                      <a:solidFill>
                        <a:schemeClr val="tx1"/>
                      </a:solidFill>
                      <a:latin typeface="Calibri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400" b="0">
                    <a:solidFill>
                      <a:schemeClr val="bg2"/>
                    </a:solidFill>
                    <a:latin typeface="Calibri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2021 г.</c:v>
                </c:pt>
                <c:pt idx="1">
                  <c:v>2020 г.</c:v>
                </c:pt>
                <c:pt idx="2">
                  <c:v>2019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</c:v>
                </c:pt>
                <c:pt idx="1">
                  <c:v>13</c:v>
                </c:pt>
                <c:pt idx="2">
                  <c:v>8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6"/>
        <c:overlap val="-33"/>
        <c:axId val="112168320"/>
        <c:axId val="112170112"/>
      </c:barChart>
      <c:catAx>
        <c:axId val="112168320"/>
        <c:scaling>
          <c:orientation val="maxMin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Calibri" panose="020F0502020204030204" pitchFamily="34" charset="0"/>
              </a:defRPr>
            </a:pPr>
            <a:endParaRPr lang="ru-RU"/>
          </a:p>
        </c:txPr>
        <c:crossAx val="112170112"/>
        <c:crosses val="autoZero"/>
        <c:auto val="1"/>
        <c:lblAlgn val="ctr"/>
        <c:lblOffset val="100"/>
        <c:noMultiLvlLbl val="0"/>
      </c:catAx>
      <c:valAx>
        <c:axId val="112170112"/>
        <c:scaling>
          <c:orientation val="minMax"/>
        </c:scaling>
        <c:delete val="1"/>
        <c:axPos val="r"/>
        <c:numFmt formatCode="_-[$$-C09]* #,##0_-;\-[$$-C09]* #,##0_-;_-[$$-C09]* &quot;-&quot;_-;_-@_-" sourceLinked="0"/>
        <c:majorTickMark val="out"/>
        <c:minorTickMark val="none"/>
        <c:tickLblPos val="nextTo"/>
        <c:crossAx val="112168320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500">
          <a:latin typeface="Roboto"/>
          <a:ea typeface="Roboto"/>
        </a:defRPr>
      </a:pPr>
      <a:endParaRPr lang="ru-RU"/>
    </a:p>
  </c:txPr>
  <c:externalData r:id="rId1">
    <c:autoUpdate val="0"/>
  </c:externalData>
  <c:userShapes r:id="rId2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Row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</c:spPr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chemeClr val="tx1"/>
                        </a:solidFill>
                        <a:latin typeface="Calibri"/>
                      </a:rPr>
                      <a:t>142</a:t>
                    </a:r>
                    <a:endParaRPr lang="ru-RU" sz="1400" dirty="0" smtClean="0">
                      <a:latin typeface="Calibri"/>
                    </a:endParaRP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295</a:t>
                    </a:r>
                    <a:endParaRPr lang="en-US" dirty="0">
                      <a:solidFill>
                        <a:schemeClr val="bg2"/>
                      </a:solidFill>
                    </a:endParaRP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400" b="0">
                    <a:solidFill>
                      <a:schemeClr val="tx1"/>
                    </a:solidFill>
                    <a:latin typeface="Calibri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2021 г.</c:v>
                </c:pt>
                <c:pt idx="1">
                  <c:v>2020 г.</c:v>
                </c:pt>
                <c:pt idx="2">
                  <c:v>2019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142</c:v>
                </c:pt>
                <c:pt idx="1">
                  <c:v>295</c:v>
                </c:pt>
                <c:pt idx="2">
                  <c:v>185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6"/>
        <c:overlap val="-33"/>
        <c:axId val="120311808"/>
        <c:axId val="120315264"/>
      </c:barChart>
      <c:catAx>
        <c:axId val="120311808"/>
        <c:scaling>
          <c:orientation val="maxMin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Calibri" panose="020F0502020204030204" pitchFamily="34" charset="0"/>
              </a:defRPr>
            </a:pPr>
            <a:endParaRPr lang="ru-RU"/>
          </a:p>
        </c:txPr>
        <c:crossAx val="120315264"/>
        <c:crosses val="autoZero"/>
        <c:auto val="1"/>
        <c:lblAlgn val="ctr"/>
        <c:lblOffset val="100"/>
        <c:noMultiLvlLbl val="0"/>
      </c:catAx>
      <c:valAx>
        <c:axId val="120315264"/>
        <c:scaling>
          <c:orientation val="minMax"/>
        </c:scaling>
        <c:delete val="1"/>
        <c:axPos val="r"/>
        <c:numFmt formatCode="_-[$$-C09]* #,##0_-;\-[$$-C09]* #,##0_-;_-[$$-C09]* &quot;-&quot;_-;_-@_-" sourceLinked="0"/>
        <c:majorTickMark val="out"/>
        <c:minorTickMark val="none"/>
        <c:tickLblPos val="nextTo"/>
        <c:crossAx val="120311808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500">
          <a:latin typeface="Roboto"/>
          <a:ea typeface="Roboto"/>
        </a:defRPr>
      </a:pPr>
      <a:endParaRPr lang="ru-RU"/>
    </a:p>
  </c:txPr>
  <c:externalData r:id="rId1">
    <c:autoUpdate val="0"/>
  </c:externalData>
  <c:userShapes r:id="rId2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Row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</c:spPr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chemeClr val="tx1"/>
                        </a:solidFill>
                        <a:latin typeface="Calibri"/>
                      </a:rPr>
                      <a:t>74</a:t>
                    </a:r>
                    <a:endParaRPr lang="ru-RU" sz="1400" dirty="0" smtClean="0">
                      <a:latin typeface="Calibri"/>
                    </a:endParaRP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227</a:t>
                    </a:r>
                    <a:endParaRPr lang="en-US" dirty="0">
                      <a:solidFill>
                        <a:schemeClr val="bg2"/>
                      </a:solidFill>
                    </a:endParaRP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400" b="0">
                    <a:solidFill>
                      <a:schemeClr val="tx1"/>
                    </a:solidFill>
                    <a:latin typeface="Calibri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2021 г.</c:v>
                </c:pt>
                <c:pt idx="1">
                  <c:v>2020 г.</c:v>
                </c:pt>
                <c:pt idx="2">
                  <c:v>2019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75</c:v>
                </c:pt>
                <c:pt idx="1">
                  <c:v>227</c:v>
                </c:pt>
                <c:pt idx="2">
                  <c:v>159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6"/>
        <c:overlap val="-33"/>
        <c:axId val="120600448"/>
        <c:axId val="120624640"/>
      </c:barChart>
      <c:catAx>
        <c:axId val="120600448"/>
        <c:scaling>
          <c:orientation val="maxMin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Calibri" panose="020F0502020204030204" pitchFamily="34" charset="0"/>
              </a:defRPr>
            </a:pPr>
            <a:endParaRPr lang="ru-RU"/>
          </a:p>
        </c:txPr>
        <c:crossAx val="120624640"/>
        <c:crosses val="autoZero"/>
        <c:auto val="1"/>
        <c:lblAlgn val="ctr"/>
        <c:lblOffset val="100"/>
        <c:noMultiLvlLbl val="0"/>
      </c:catAx>
      <c:valAx>
        <c:axId val="120624640"/>
        <c:scaling>
          <c:orientation val="minMax"/>
        </c:scaling>
        <c:delete val="1"/>
        <c:axPos val="r"/>
        <c:numFmt formatCode="_-[$$-C09]* #,##0_-;\-[$$-C09]* #,##0_-;_-[$$-C09]* &quot;-&quot;_-;_-@_-" sourceLinked="0"/>
        <c:majorTickMark val="out"/>
        <c:minorTickMark val="none"/>
        <c:tickLblPos val="nextTo"/>
        <c:crossAx val="120600448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500">
          <a:latin typeface="Roboto"/>
          <a:ea typeface="Roboto"/>
        </a:defRPr>
      </a:pPr>
      <a:endParaRPr lang="ru-RU"/>
    </a:p>
  </c:txPr>
  <c:externalData r:id="rId1">
    <c:autoUpdate val="0"/>
  </c:externalData>
  <c:userShapes r:id="rId2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Поступило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300</c:v>
                </c:pt>
                <c:pt idx="1">
                  <c:v>114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Рассмотрено 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198</c:v>
                </c:pt>
                <c:pt idx="1">
                  <c:v>90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 пользу 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104</c:v>
                </c:pt>
                <c:pt idx="1">
                  <c:v>39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 в пользу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94</c:v>
                </c:pt>
                <c:pt idx="1">
                  <c:v>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120515200"/>
        <c:axId val="120537472"/>
      </c:barChart>
      <c:catAx>
        <c:axId val="120515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120537472"/>
        <c:crosses val="autoZero"/>
        <c:auto val="1"/>
        <c:lblAlgn val="ctr"/>
        <c:lblOffset val="100"/>
        <c:noMultiLvlLbl val="0"/>
      </c:catAx>
      <c:valAx>
        <c:axId val="1205374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50"/>
            </a:pPr>
            <a:endParaRPr lang="ru-RU"/>
          </a:p>
        </c:txPr>
        <c:crossAx val="12051520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b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200">
          <a:latin typeface="Calibri" panose="020F0502020204030204" pitchFamily="34" charset="0"/>
        </a:defRPr>
      </a:pPr>
      <a:endParaRPr lang="ru-RU"/>
    </a:p>
  </c:txPr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Поступило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txPr>
              <a:bodyPr/>
              <a:lstStyle/>
              <a:p>
                <a:pPr>
                  <a:defRPr sz="1100" b="1"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2020</c:v>
                </c:pt>
                <c:pt idx="1">
                  <c:v>2021 (I кв.)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141</c:v>
                </c:pt>
                <c:pt idx="1">
                  <c:v>44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Рассмотрено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7133737277054686E-3"/>
                  <c:y val="7.971723605905603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2020</c:v>
                </c:pt>
                <c:pt idx="1">
                  <c:v>2021 (I кв.)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126</c:v>
                </c:pt>
                <c:pt idx="1">
                  <c:v>36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Удовлетворено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sz="1100" b="1"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2020</c:v>
                </c:pt>
                <c:pt idx="1">
                  <c:v>2021 (I кв.)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24</c:v>
                </c:pt>
                <c:pt idx="1">
                  <c:v>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Отказано в удовлетворении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1"/>
              <c:layout>
                <c:manualLayout>
                  <c:x val="2.7133737277054686E-3"/>
                  <c:y val="1.992930901476400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2020</c:v>
                </c:pt>
                <c:pt idx="1">
                  <c:v>2021 (I кв.)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102</c:v>
                </c:pt>
                <c:pt idx="1">
                  <c:v>27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Отказано в рассмотрении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1"/>
              <c:layout>
                <c:manualLayout>
                  <c:x val="-2.7133737277054686E-3"/>
                  <c:y val="7.971723605905603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2020</c:v>
                </c:pt>
                <c:pt idx="1">
                  <c:v>2021 (I кв.)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13</c:v>
                </c:pt>
                <c:pt idx="1">
                  <c:v>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0028160"/>
        <c:axId val="120046336"/>
      </c:barChart>
      <c:catAx>
        <c:axId val="120028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Calibri" panose="020F0502020204030204" pitchFamily="34" charset="0"/>
              </a:defRPr>
            </a:pPr>
            <a:endParaRPr lang="ru-RU"/>
          </a:p>
        </c:txPr>
        <c:crossAx val="120046336"/>
        <c:crosses val="autoZero"/>
        <c:auto val="1"/>
        <c:lblAlgn val="ctr"/>
        <c:lblOffset val="100"/>
        <c:noMultiLvlLbl val="0"/>
      </c:catAx>
      <c:valAx>
        <c:axId val="1200463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Calibri" panose="020F0502020204030204" pitchFamily="34" charset="0"/>
              </a:defRPr>
            </a:pPr>
            <a:endParaRPr lang="ru-RU"/>
          </a:p>
        </c:txPr>
        <c:crossAx val="12002816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>
              <a:latin typeface="Calibri" panose="020F0502020204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Решения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6.0816997345122569E-3"/>
                  <c:y val="1.646879794956981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  <c:pt idx="0">
                  <c:v>2020</c:v>
                </c:pt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67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Заключения о законности решения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sz="1100" b="1"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  <c:pt idx="0">
                  <c:v>2020</c:v>
                </c:pt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135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Заключения о неправомерности решения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-1.646879794956981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 i="0">
                    <a:latin typeface="Calibri" panose="020F050202020403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  <c:pt idx="0">
                  <c:v>2020</c:v>
                </c:pt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0114176"/>
        <c:axId val="120128256"/>
      </c:barChart>
      <c:catAx>
        <c:axId val="120114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Calibri" panose="020F0502020204030204" pitchFamily="34" charset="0"/>
              </a:defRPr>
            </a:pPr>
            <a:endParaRPr lang="ru-RU"/>
          </a:p>
        </c:txPr>
        <c:crossAx val="120128256"/>
        <c:crosses val="autoZero"/>
        <c:auto val="1"/>
        <c:lblAlgn val="ctr"/>
        <c:lblOffset val="100"/>
        <c:noMultiLvlLbl val="0"/>
      </c:catAx>
      <c:valAx>
        <c:axId val="1201282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Calibri" panose="020F0502020204030204" pitchFamily="34" charset="0"/>
              </a:defRPr>
            </a:pPr>
            <a:endParaRPr lang="ru-RU"/>
          </a:p>
        </c:txPr>
        <c:crossAx val="12011417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>
              <a:latin typeface="Calibri" panose="020F0502020204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096292650918631E-2"/>
          <c:y val="5.6213692707047118E-2"/>
          <c:w val="0.58977212914412058"/>
          <c:h val="0.8406813025696177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008000"/>
            </a:solidFill>
          </c:spPr>
          <c:dPt>
            <c:idx val="0"/>
            <c:bubble3D val="0"/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</c:dPt>
          <c:dLbls>
            <c:dLbl>
              <c:idx val="0"/>
              <c:layout>
                <c:manualLayout>
                  <c:x val="3.5855669764404893E-2"/>
                  <c:y val="-0.2293167540845434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delete val="1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60"/>
        <c:holeSize val="77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8000"/>
              </a:solidFill>
            </c:spPr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9</a:t>
                    </a:r>
                    <a:r>
                      <a:rPr lang="ru-RU" dirty="0" smtClean="0"/>
                      <a:t>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1200">
                        <a:solidFill>
                          <a:schemeClr val="bg1"/>
                        </a:solidFill>
                      </a:defRPr>
                    </a:pPr>
                    <a:r>
                      <a:rPr lang="ru-RU" sz="1200" dirty="0" smtClean="0">
                        <a:solidFill>
                          <a:schemeClr val="bg1"/>
                        </a:solidFill>
                      </a:rPr>
                      <a:t>2,5</a:t>
                    </a:r>
                    <a:r>
                      <a:rPr lang="en-US" sz="1200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sz="1200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sz="1200">
                        <a:solidFill>
                          <a:schemeClr val="bg1"/>
                        </a:solidFill>
                      </a:defRPr>
                    </a:pPr>
                    <a:r>
                      <a:rPr lang="ru-RU" sz="1200" dirty="0" smtClean="0">
                        <a:solidFill>
                          <a:schemeClr val="tx1"/>
                        </a:solidFill>
                      </a:rPr>
                      <a:t>2,5</a:t>
                    </a:r>
                    <a:r>
                      <a:rPr lang="en-US" sz="1200" dirty="0" smtClean="0">
                        <a:solidFill>
                          <a:schemeClr val="tx1"/>
                        </a:solidFill>
                      </a:rPr>
                      <a:t>%</a:t>
                    </a:r>
                    <a:endParaRPr lang="en-US" sz="1200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3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92</c:v>
                </c:pt>
                <c:pt idx="1">
                  <c:v>4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1"/>
        <c:holeSize val="6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957246228556846"/>
          <c:y val="0.21514235346399418"/>
          <c:w val="0.52374295771496848"/>
          <c:h val="0.6932411921551200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50000"/>
                </a:schemeClr>
              </a:solidFill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</c:dPt>
          <c:dLbls>
            <c:dLbl>
              <c:idx val="0"/>
              <c:layout>
                <c:manualLayout>
                  <c:x val="-0.10419269057973163"/>
                  <c:y val="3.104587945398365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delete val="1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23</c:v>
                </c:pt>
                <c:pt idx="1">
                  <c:v>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60"/>
        <c:holeSize val="77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273858460171094E-2"/>
          <c:y val="1.2315182572306783E-2"/>
          <c:w val="0.92945228307965777"/>
          <c:h val="0.851242100412827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31</c:v>
                </c:pt>
                <c:pt idx="1">
                  <c:v>18</c:v>
                </c:pt>
                <c:pt idx="2">
                  <c:v>17</c:v>
                </c:pt>
                <c:pt idx="3">
                  <c:v>17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</c:v>
                </c:pt>
                <c:pt idx="1">
                  <c:v>9</c:v>
                </c:pt>
                <c:pt idx="2">
                  <c:v>8.5</c:v>
                </c:pt>
                <c:pt idx="3">
                  <c:v>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trendline>
            <c:trendlineType val="linear"/>
            <c:dispRSqr val="0"/>
            <c:dispEq val="0"/>
          </c:trendline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1019136"/>
        <c:axId val="111020672"/>
      </c:barChart>
      <c:catAx>
        <c:axId val="111019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11020672"/>
        <c:crosses val="autoZero"/>
        <c:auto val="1"/>
        <c:lblAlgn val="ctr"/>
        <c:lblOffset val="100"/>
        <c:noMultiLvlLbl val="0"/>
      </c:catAx>
      <c:valAx>
        <c:axId val="1110206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1019136"/>
        <c:crosses val="autoZero"/>
        <c:crossBetween val="between"/>
      </c:valAx>
      <c:spPr>
        <a:noFill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1355558194683346E-2"/>
          <c:y val="0.34528826298993598"/>
          <c:w val="0.92945228307965777"/>
          <c:h val="0.516251546763003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13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</c:v>
                </c:pt>
                <c:pt idx="1">
                  <c:v>13.5</c:v>
                </c:pt>
                <c:pt idx="2">
                  <c:v>6</c:v>
                </c:pt>
                <c:pt idx="3">
                  <c:v>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1072768"/>
        <c:axId val="111074304"/>
      </c:barChart>
      <c:catAx>
        <c:axId val="111072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11074304"/>
        <c:crosses val="autoZero"/>
        <c:auto val="1"/>
        <c:lblAlgn val="ctr"/>
        <c:lblOffset val="100"/>
        <c:noMultiLvlLbl val="0"/>
      </c:catAx>
      <c:valAx>
        <c:axId val="1110743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1072768"/>
        <c:crosses val="autoZero"/>
        <c:crossBetween val="between"/>
      </c:valAx>
      <c:spPr>
        <a:noFill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dirty="0" smtClean="0"/>
                      <a:t>5</a:t>
                    </a:r>
                    <a:r>
                      <a:rPr lang="ru-RU" sz="1100" dirty="0" smtClean="0"/>
                      <a:t>:</a:t>
                    </a:r>
                    <a:r>
                      <a:rPr lang="en-US" sz="1100" dirty="0" smtClean="0"/>
                      <a:t>53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00" dirty="0" smtClean="0"/>
                      <a:t>7</a:t>
                    </a:r>
                    <a:r>
                      <a:rPr lang="ru-RU" sz="1100" dirty="0" smtClean="0"/>
                      <a:t>:</a:t>
                    </a:r>
                    <a:r>
                      <a:rPr lang="en-US" sz="1100" dirty="0" smtClean="0"/>
                      <a:t>16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100" dirty="0" smtClean="0"/>
                      <a:t>8</a:t>
                    </a:r>
                    <a:r>
                      <a:rPr lang="ru-RU" sz="1100" dirty="0" smtClean="0"/>
                      <a:t>:</a:t>
                    </a:r>
                    <a:r>
                      <a:rPr lang="en-US" sz="1100" dirty="0" smtClean="0"/>
                      <a:t>42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100" dirty="0" smtClean="0"/>
                      <a:t>7</a:t>
                    </a:r>
                    <a:r>
                      <a:rPr lang="ru-RU" sz="1100" dirty="0" smtClean="0"/>
                      <a:t>:</a:t>
                    </a:r>
                    <a:r>
                      <a:rPr lang="en-US" sz="1100" dirty="0" smtClean="0"/>
                      <a:t>17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5.53</c:v>
                </c:pt>
                <c:pt idx="1">
                  <c:v>7.16</c:v>
                </c:pt>
                <c:pt idx="2">
                  <c:v>8.42</c:v>
                </c:pt>
                <c:pt idx="3">
                  <c:v>7.17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6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11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4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35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100" dirty="0" smtClean="0">
                        <a:solidFill>
                          <a:schemeClr val="bg1"/>
                        </a:solidFill>
                      </a:rPr>
                      <a:t>5</a:t>
                    </a:r>
                    <a:r>
                      <a:rPr lang="ru-RU" sz="1100" dirty="0" smtClean="0">
                        <a:solidFill>
                          <a:schemeClr val="bg1"/>
                        </a:solidFill>
                      </a:rPr>
                      <a:t>:</a:t>
                    </a:r>
                    <a:r>
                      <a:rPr lang="en-US" sz="1100" dirty="0" smtClean="0">
                        <a:solidFill>
                          <a:schemeClr val="bg1"/>
                        </a:solidFill>
                      </a:rPr>
                      <a:t>1</a:t>
                    </a:r>
                    <a:r>
                      <a:rPr lang="ru-RU" sz="1100" dirty="0" smtClean="0">
                        <a:solidFill>
                          <a:schemeClr val="bg1"/>
                        </a:solidFill>
                      </a:rPr>
                      <a:t>0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5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19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6.11</c:v>
                </c:pt>
                <c:pt idx="1">
                  <c:v>4.3499999999999996</c:v>
                </c:pt>
                <c:pt idx="2">
                  <c:v>5.0999999999999996</c:v>
                </c:pt>
                <c:pt idx="3">
                  <c:v>5.19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dirty="0" smtClean="0">
                        <a:solidFill>
                          <a:schemeClr val="tx1"/>
                        </a:solidFill>
                      </a:rPr>
                      <a:t>2</a:t>
                    </a:r>
                    <a:r>
                      <a:rPr lang="ru-RU" sz="1100" dirty="0" smtClean="0">
                        <a:solidFill>
                          <a:schemeClr val="tx1"/>
                        </a:solidFill>
                      </a:rPr>
                      <a:t>:</a:t>
                    </a:r>
                    <a:r>
                      <a:rPr lang="en-US" sz="1100" dirty="0" smtClean="0">
                        <a:solidFill>
                          <a:schemeClr val="tx1"/>
                        </a:solidFill>
                      </a:rPr>
                      <a:t>4</a:t>
                    </a:r>
                    <a:r>
                      <a:rPr lang="ru-RU" sz="1100" dirty="0" smtClean="0">
                        <a:solidFill>
                          <a:schemeClr val="tx1"/>
                        </a:solidFill>
                      </a:rPr>
                      <a:t>0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axId val="110438272"/>
        <c:axId val="110439808"/>
      </c:barChart>
      <c:catAx>
        <c:axId val="1104382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0439808"/>
        <c:crosses val="autoZero"/>
        <c:auto val="1"/>
        <c:lblAlgn val="ctr"/>
        <c:lblOffset val="100"/>
        <c:noMultiLvlLbl val="0"/>
      </c:catAx>
      <c:valAx>
        <c:axId val="1104398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04382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3449348539817417E-2"/>
          <c:y val="0.37313963860360938"/>
          <c:w val="0.93310130292036519"/>
          <c:h val="0.459141714560112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0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46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1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24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1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38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1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35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0.46</c:v>
                </c:pt>
                <c:pt idx="1">
                  <c:v>1.24</c:v>
                </c:pt>
                <c:pt idx="2">
                  <c:v>1.38</c:v>
                </c:pt>
                <c:pt idx="3">
                  <c:v>1.35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dirty="0" smtClean="0"/>
                      <a:t>1</a:t>
                    </a:r>
                    <a:r>
                      <a:rPr lang="ru-RU" sz="1100" dirty="0" smtClean="0"/>
                      <a:t>:</a:t>
                    </a:r>
                    <a:r>
                      <a:rPr lang="en-US" sz="1100" dirty="0" smtClean="0"/>
                      <a:t>4</a:t>
                    </a:r>
                    <a:r>
                      <a:rPr lang="ru-RU" sz="1100" dirty="0" smtClean="0"/>
                      <a:t>0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1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25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1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39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1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12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1.4</c:v>
                </c:pt>
                <c:pt idx="1">
                  <c:v>1.25</c:v>
                </c:pt>
                <c:pt idx="2">
                  <c:v>1.39</c:v>
                </c:pt>
                <c:pt idx="3">
                  <c:v>1.1200000000000001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100" smtClean="0"/>
                      <a:t>0</a:t>
                    </a:r>
                    <a:r>
                      <a:rPr lang="ru-RU" sz="1100" smtClean="0"/>
                      <a:t>:</a:t>
                    </a:r>
                    <a:r>
                      <a:rPr lang="en-US" sz="1100" smtClean="0"/>
                      <a:t>47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trendline>
            <c:trendlineType val="linear"/>
            <c:dispRSqr val="0"/>
            <c:dispEq val="0"/>
          </c:trendline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0.47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axId val="110561536"/>
        <c:axId val="110587904"/>
      </c:barChart>
      <c:catAx>
        <c:axId val="1105615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0587904"/>
        <c:crosses val="autoZero"/>
        <c:auto val="1"/>
        <c:lblAlgn val="ctr"/>
        <c:lblOffset val="100"/>
        <c:noMultiLvlLbl val="0"/>
      </c:catAx>
      <c:valAx>
        <c:axId val="1105879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05615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88821096380909"/>
          <c:y val="3.1755630428351687E-2"/>
          <c:w val="0.45528638894403362"/>
          <c:h val="0.9682443695716482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Pt>
            <c:idx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3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</c:spPr>
          </c:dPt>
          <c:dLbls>
            <c:dLbl>
              <c:idx val="2"/>
              <c:spPr/>
              <c:txPr>
                <a:bodyPr/>
                <a:lstStyle/>
                <a:p>
                  <a:pPr>
                    <a:defRPr sz="160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 sz="160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Инспектор</c:v>
                </c:pt>
                <c:pt idx="1">
                  <c:v>НШС</c:v>
                </c:pt>
                <c:pt idx="2">
                  <c:v>ТПФК</c:v>
                </c:pt>
                <c:pt idx="3">
                  <c:v>Декларант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16</c:v>
                </c:pt>
                <c:pt idx="1">
                  <c:v>30</c:v>
                </c:pt>
                <c:pt idx="2">
                  <c:v>45</c:v>
                </c:pt>
                <c:pt idx="3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0.82366</cdr:x>
      <cdr:y>0.65906</cdr:y>
    </cdr:from>
    <cdr:to>
      <cdr:x>0.94241</cdr:x>
      <cdr:y>0.78238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579583" y="2606556"/>
          <a:ext cx="371888" cy="487722"/>
        </a:xfrm>
        <a:prstGeom xmlns:a="http://schemas.openxmlformats.org/drawingml/2006/main" prst="rect">
          <a:avLst/>
        </a:prstGeom>
      </cdr:spPr>
    </cdr:pic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grpSp>
      <cdr:nvGrpSpPr>
        <cdr:cNvPr id="4522079" name="Группа 4522078"/>
        <cdr:cNvGrpSpPr/>
      </cdr:nvGrpSpPr>
      <cdr:grpSpPr bwMode="auto">
        <a:xfrm xmlns:a="http://schemas.openxmlformats.org/drawingml/2006/main">
          <a:off x="0" y="0"/>
          <a:ext cx="0" cy="0"/>
          <a:chOff x="0" y="0"/>
          <a:chExt cx="0" cy="0"/>
        </a:xfrm>
      </cdr:grpSpPr>
    </cdr:grpSp>
  </cdr:relSizeAnchor>
  <cdr:relSizeAnchor xmlns:cdr="http://schemas.openxmlformats.org/drawingml/2006/chartDrawing">
    <cdr:from>
      <cdr:x>0</cdr:x>
      <cdr:y>0</cdr:y>
    </cdr:from>
    <cdr:to>
      <cdr:x>0</cdr:x>
      <cdr:y>0</cdr:y>
    </cdr:to>
    <cdr:grpSp>
      <cdr:nvGrpSpPr>
        <cdr:cNvPr id="3342386" name="Группа 3342385"/>
        <cdr:cNvGrpSpPr/>
      </cdr:nvGrpSpPr>
      <cdr:grpSpPr bwMode="auto">
        <a:xfrm xmlns:a="http://schemas.openxmlformats.org/drawingml/2006/main">
          <a:off x="0" y="0"/>
          <a:ext cx="0" cy="0"/>
          <a:chOff x="0" y="0"/>
          <a:chExt cx="0" cy="0"/>
        </a:xfrm>
      </cdr:grpSpPr>
    </cdr:grp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grpSp>
      <cdr:nvGrpSpPr>
        <cdr:cNvPr id="3342386" name="Группа 3342385"/>
        <cdr:cNvGrpSpPr/>
      </cdr:nvGrpSpPr>
      <cdr:grpSpPr bwMode="auto">
        <a:xfrm xmlns:a="http://schemas.openxmlformats.org/drawingml/2006/main">
          <a:off x="0" y="0"/>
          <a:ext cx="0" cy="0"/>
          <a:chOff x="0" y="0"/>
          <a:chExt cx="0" cy="0"/>
        </a:xfrm>
      </cdr:grpSpPr>
    </cdr:grpSp>
  </cdr:relSizeAnchor>
  <cdr:relSizeAnchor xmlns:cdr="http://schemas.openxmlformats.org/drawingml/2006/chartDrawing">
    <cdr:from>
      <cdr:x>0</cdr:x>
      <cdr:y>0</cdr:y>
    </cdr:from>
    <cdr:to>
      <cdr:x>0</cdr:x>
      <cdr:y>0</cdr:y>
    </cdr:to>
    <cdr:grpSp>
      <cdr:nvGrpSpPr>
        <cdr:cNvPr id="4522079" name="Группа 4522078"/>
        <cdr:cNvGrpSpPr/>
      </cdr:nvGrpSpPr>
      <cdr:grpSpPr bwMode="auto">
        <a:xfrm xmlns:a="http://schemas.openxmlformats.org/drawingml/2006/main">
          <a:off x="0" y="0"/>
          <a:ext cx="0" cy="0"/>
          <a:chOff x="0" y="0"/>
          <a:chExt cx="0" cy="0"/>
        </a:xfrm>
      </cdr:grpSpPr>
    </cdr:grp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grpSp>
      <cdr:nvGrpSpPr>
        <cdr:cNvPr id="4522079" name="Группа 4522078"/>
        <cdr:cNvGrpSpPr/>
      </cdr:nvGrpSpPr>
      <cdr:grpSpPr bwMode="auto">
        <a:xfrm xmlns:a="http://schemas.openxmlformats.org/drawingml/2006/main">
          <a:off x="0" y="0"/>
          <a:ext cx="0" cy="0"/>
          <a:chOff x="0" y="0"/>
          <a:chExt cx="0" cy="0"/>
        </a:xfrm>
      </cdr:grpSpPr>
    </cdr:grpSp>
  </cdr:relSizeAnchor>
  <cdr:relSizeAnchor xmlns:cdr="http://schemas.openxmlformats.org/drawingml/2006/chartDrawing">
    <cdr:from>
      <cdr:x>0</cdr:x>
      <cdr:y>0</cdr:y>
    </cdr:from>
    <cdr:to>
      <cdr:x>0</cdr:x>
      <cdr:y>0</cdr:y>
    </cdr:to>
    <cdr:grpSp>
      <cdr:nvGrpSpPr>
        <cdr:cNvPr id="3342386" name="Группа 3342385"/>
        <cdr:cNvGrpSpPr/>
      </cdr:nvGrpSpPr>
      <cdr:grpSpPr bwMode="auto">
        <a:xfrm xmlns:a="http://schemas.openxmlformats.org/drawingml/2006/main">
          <a:off x="0" y="0"/>
          <a:ext cx="0" cy="0"/>
          <a:chOff x="0" y="0"/>
          <a:chExt cx="0" cy="0"/>
        </a:xfrm>
      </cdr:grpSpPr>
    </cdr:grp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0.47968</cdr:x>
      <cdr:y>0.735</cdr:y>
    </cdr:from>
    <cdr:to>
      <cdr:x>0.63346</cdr:x>
      <cdr:y>0.96166</cdr:y>
    </cdr:to>
    <cdr:grpSp>
      <cdr:nvGrpSpPr>
        <cdr:cNvPr id="3997797" name="Группа 3997796"/>
        <cdr:cNvGrpSpPr/>
      </cdr:nvGrpSpPr>
      <cdr:grpSpPr bwMode="auto">
        <a:xfrm xmlns:a="http://schemas.openxmlformats.org/drawingml/2006/main">
          <a:off x="892176" y="1531499"/>
          <a:ext cx="286021" cy="472285"/>
          <a:chOff x="9503551" y="2672061"/>
          <a:chExt cx="5969801" cy="8264591"/>
        </a:xfrm>
      </cdr:grpSpPr>
      <cdr:sp macro="" textlink="">
        <cdr:nvSpPr>
          <cdr:cNvPr id="4" name="Полилиния 2"/>
          <cdr:cNvSpPr/>
        </cdr:nvSpPr>
        <cdr:spPr bwMode="auto">
          <a:xfrm xmlns:a="http://schemas.openxmlformats.org/drawingml/2006/main">
            <a:off x="13118974" y="7556024"/>
            <a:ext cx="2354377" cy="3380627"/>
          </a:xfrm>
          <a:custGeom xmlns:a="http://schemas.openxmlformats.org/drawingml/2006/main">
            <a:avLst/>
            <a:gdLst>
              <a:gd name="connsiteX0" fmla="*/ 369570 w 628459"/>
              <a:gd name="connsiteY0" fmla="*/ 902398 h 902398"/>
              <a:gd name="connsiteX1" fmla="*/ 0 w 628459"/>
              <a:gd name="connsiteY1" fmla="*/ 902398 h 902398"/>
              <a:gd name="connsiteX2" fmla="*/ 222028 w 628459"/>
              <a:gd name="connsiteY2" fmla="*/ 0 h 902398"/>
              <a:gd name="connsiteX3" fmla="*/ 362807 w 628459"/>
              <a:gd name="connsiteY3" fmla="*/ 45148 h 902398"/>
              <a:gd name="connsiteX4" fmla="*/ 450628 w 628459"/>
              <a:gd name="connsiteY4" fmla="*/ 73723 h 902398"/>
              <a:gd name="connsiteX5" fmla="*/ 628460 w 628459"/>
              <a:gd name="connsiteY5" fmla="*/ 317373 h 902398"/>
              <a:gd name="connsiteX6" fmla="*/ 628460 w 628459"/>
              <a:gd name="connsiteY6" fmla="*/ 902398 h 902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8459" h="902398" extrusionOk="0">
                <a:moveTo>
                  <a:pt x="369570" y="902398"/>
                </a:moveTo>
                <a:lnTo>
                  <a:pt x="0" y="902398"/>
                </a:lnTo>
                <a:lnTo>
                  <a:pt x="222028" y="0"/>
                </a:lnTo>
                <a:lnTo>
                  <a:pt x="362807" y="45148"/>
                </a:lnTo>
                <a:lnTo>
                  <a:pt x="450628" y="73723"/>
                </a:lnTo>
                <a:cubicBezTo>
                  <a:pt x="556574" y="107642"/>
                  <a:pt x="628460" y="206130"/>
                  <a:pt x="628460" y="317373"/>
                </a:cubicBezTo>
                <a:lnTo>
                  <a:pt x="628460" y="902398"/>
                </a:lnTo>
                <a:close/>
              </a:path>
            </a:pathLst>
          </a:custGeom>
          <a:solidFill xmlns:a="http://schemas.openxmlformats.org/drawingml/2006/main">
            <a:srgbClr val="009640"/>
          </a:solidFill>
          <a:ln xmlns:a="http://schemas.openxmlformats.org/drawingml/2006/main" w="9525" cap="flat">
            <a:noFill/>
            <a:prstDash val="solid"/>
            <a:miter/>
          </a:ln>
        </cdr:spPr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55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109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663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217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2771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326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9988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43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>
              <a:defRPr/>
            </a:pPr>
            <a:endParaRPr lang="ru-RU" sz="900"/>
          </a:p>
        </cdr:txBody>
      </cdr:sp>
      <cdr:sp macro="" textlink="">
        <cdr:nvSpPr>
          <cdr:cNvPr id="5" name="Полилиния 3"/>
          <cdr:cNvSpPr/>
        </cdr:nvSpPr>
        <cdr:spPr bwMode="auto">
          <a:xfrm xmlns:a="http://schemas.openxmlformats.org/drawingml/2006/main">
            <a:off x="12487740" y="2672416"/>
            <a:ext cx="1989337" cy="5052741"/>
          </a:xfrm>
          <a:custGeom xmlns:a="http://schemas.openxmlformats.org/drawingml/2006/main">
            <a:avLst/>
            <a:gdLst>
              <a:gd name="connsiteX0" fmla="*/ 390525 w 531018"/>
              <a:gd name="connsiteY0" fmla="*/ 1303592 h 1348739"/>
              <a:gd name="connsiteX1" fmla="*/ 213074 w 531018"/>
              <a:gd name="connsiteY1" fmla="*/ 1246442 h 1348739"/>
              <a:gd name="connsiteX2" fmla="*/ 213074 w 531018"/>
              <a:gd name="connsiteY2" fmla="*/ 1065467 h 1348739"/>
              <a:gd name="connsiteX3" fmla="*/ 365474 w 531018"/>
              <a:gd name="connsiteY3" fmla="*/ 768858 h 1348739"/>
              <a:gd name="connsiteX4" fmla="*/ 365474 w 531018"/>
              <a:gd name="connsiteY4" fmla="*/ 561784 h 1348739"/>
              <a:gd name="connsiteX5" fmla="*/ 386334 w 531018"/>
              <a:gd name="connsiteY5" fmla="*/ 524447 h 1348739"/>
              <a:gd name="connsiteX6" fmla="*/ 386334 w 531018"/>
              <a:gd name="connsiteY6" fmla="*/ 471488 h 1348739"/>
              <a:gd name="connsiteX7" fmla="*/ 48196 w 531018"/>
              <a:gd name="connsiteY7" fmla="*/ 133350 h 1348739"/>
              <a:gd name="connsiteX8" fmla="*/ 0 w 531018"/>
              <a:gd name="connsiteY8" fmla="*/ 133350 h 1348739"/>
              <a:gd name="connsiteX9" fmla="*/ 0 w 531018"/>
              <a:gd name="connsiteY9" fmla="*/ 0 h 1348739"/>
              <a:gd name="connsiteX10" fmla="*/ 84201 w 531018"/>
              <a:gd name="connsiteY10" fmla="*/ 0 h 1348739"/>
              <a:gd name="connsiteX11" fmla="*/ 531019 w 531018"/>
              <a:gd name="connsiteY11" fmla="*/ 446723 h 1348739"/>
              <a:gd name="connsiteX12" fmla="*/ 531019 w 531018"/>
              <a:gd name="connsiteY12" fmla="*/ 1348740 h 1348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018" h="1348739" extrusionOk="0">
                <a:moveTo>
                  <a:pt x="390525" y="1303592"/>
                </a:moveTo>
                <a:lnTo>
                  <a:pt x="213074" y="1246442"/>
                </a:lnTo>
                <a:lnTo>
                  <a:pt x="213074" y="1065467"/>
                </a:lnTo>
                <a:cubicBezTo>
                  <a:pt x="308648" y="996887"/>
                  <a:pt x="365370" y="886492"/>
                  <a:pt x="365474" y="768858"/>
                </a:cubicBezTo>
                <a:lnTo>
                  <a:pt x="365474" y="561784"/>
                </a:lnTo>
                <a:cubicBezTo>
                  <a:pt x="378419" y="553784"/>
                  <a:pt x="386306" y="539658"/>
                  <a:pt x="386334" y="524447"/>
                </a:cubicBezTo>
                <a:lnTo>
                  <a:pt x="386334" y="471488"/>
                </a:lnTo>
                <a:cubicBezTo>
                  <a:pt x="385810" y="284960"/>
                  <a:pt x="234725" y="133874"/>
                  <a:pt x="48196" y="133350"/>
                </a:cubicBezTo>
                <a:lnTo>
                  <a:pt x="0" y="133350"/>
                </a:lnTo>
                <a:lnTo>
                  <a:pt x="0" y="0"/>
                </a:lnTo>
                <a:lnTo>
                  <a:pt x="84201" y="0"/>
                </a:lnTo>
                <a:cubicBezTo>
                  <a:pt x="330737" y="467"/>
                  <a:pt x="530495" y="200187"/>
                  <a:pt x="531019" y="446723"/>
                </a:cubicBezTo>
                <a:lnTo>
                  <a:pt x="531019" y="1348740"/>
                </a:lnTo>
                <a:close/>
              </a:path>
            </a:pathLst>
          </a:custGeom>
          <a:solidFill xmlns:a="http://schemas.openxmlformats.org/drawingml/2006/main">
            <a:srgbClr val="FFDF43"/>
          </a:solidFill>
          <a:ln xmlns:a="http://schemas.openxmlformats.org/drawingml/2006/main" w="9525" cap="flat">
            <a:noFill/>
            <a:prstDash val="solid"/>
            <a:miter/>
          </a:ln>
        </cdr:spPr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55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109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663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217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2771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326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9988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43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>
              <a:defRPr/>
            </a:pPr>
            <a:endParaRPr lang="ru-RU" sz="900"/>
          </a:p>
        </cdr:txBody>
      </cdr:sp>
      <cdr:sp macro="" textlink="">
        <cdr:nvSpPr>
          <cdr:cNvPr id="6" name="Полилиния 4"/>
          <cdr:cNvSpPr/>
        </cdr:nvSpPr>
        <cdr:spPr bwMode="auto">
          <a:xfrm xmlns:a="http://schemas.openxmlformats.org/drawingml/2006/main">
            <a:off x="11024728" y="7341926"/>
            <a:ext cx="2926024" cy="3594726"/>
          </a:xfrm>
          <a:custGeom xmlns:a="http://schemas.openxmlformats.org/drawingml/2006/main">
            <a:avLst/>
            <a:gdLst>
              <a:gd name="connsiteX0" fmla="*/ 781050 w 781050"/>
              <a:gd name="connsiteY0" fmla="*/ 57150 h 959548"/>
              <a:gd name="connsiteX1" fmla="*/ 559022 w 781050"/>
              <a:gd name="connsiteY1" fmla="*/ 959548 h 959548"/>
              <a:gd name="connsiteX2" fmla="*/ 222028 w 781050"/>
              <a:gd name="connsiteY2" fmla="*/ 959548 h 959548"/>
              <a:gd name="connsiteX3" fmla="*/ 0 w 781050"/>
              <a:gd name="connsiteY3" fmla="*/ 57150 h 959548"/>
              <a:gd name="connsiteX4" fmla="*/ 177451 w 781050"/>
              <a:gd name="connsiteY4" fmla="*/ 0 h 959548"/>
              <a:gd name="connsiteX5" fmla="*/ 393573 w 781050"/>
              <a:gd name="connsiteY5" fmla="*/ 101632 h 959548"/>
              <a:gd name="connsiteX6" fmla="*/ 603123 w 781050"/>
              <a:gd name="connsiteY6" fmla="*/ 0 h 959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1050" h="959548" extrusionOk="0">
                <a:moveTo>
                  <a:pt x="781050" y="57150"/>
                </a:moveTo>
                <a:lnTo>
                  <a:pt x="559022" y="959548"/>
                </a:lnTo>
                <a:lnTo>
                  <a:pt x="222028" y="959548"/>
                </a:lnTo>
                <a:lnTo>
                  <a:pt x="0" y="57150"/>
                </a:lnTo>
                <a:lnTo>
                  <a:pt x="177451" y="0"/>
                </a:lnTo>
                <a:cubicBezTo>
                  <a:pt x="186976" y="11525"/>
                  <a:pt x="263842" y="103251"/>
                  <a:pt x="393573" y="101632"/>
                </a:cubicBezTo>
                <a:cubicBezTo>
                  <a:pt x="519208" y="100013"/>
                  <a:pt x="592931" y="12192"/>
                  <a:pt x="603123" y="0"/>
                </a:cubicBezTo>
                <a:close/>
              </a:path>
            </a:pathLst>
          </a:custGeom>
          <a:solidFill xmlns:a="http://schemas.openxmlformats.org/drawingml/2006/main">
            <a:srgbClr val="FFFFFF"/>
          </a:solidFill>
          <a:ln xmlns:a="http://schemas.openxmlformats.org/drawingml/2006/main" w="9525" cap="flat">
            <a:noFill/>
            <a:prstDash val="solid"/>
            <a:miter/>
          </a:ln>
        </cdr:spPr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55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109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663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217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2771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326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9988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43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>
              <a:defRPr/>
            </a:pPr>
            <a:endParaRPr lang="ru-RU" sz="900"/>
          </a:p>
        </cdr:txBody>
      </cdr:sp>
      <cdr:sp macro="" textlink="">
        <cdr:nvSpPr>
          <cdr:cNvPr id="7" name="Полилиния 5"/>
          <cdr:cNvSpPr/>
        </cdr:nvSpPr>
        <cdr:spPr bwMode="auto">
          <a:xfrm xmlns:a="http://schemas.openxmlformats.org/drawingml/2006/main">
            <a:off x="11040785" y="3171982"/>
            <a:ext cx="2895690" cy="1630366"/>
          </a:xfrm>
          <a:custGeom xmlns:a="http://schemas.openxmlformats.org/drawingml/2006/main">
            <a:avLst/>
            <a:gdLst>
              <a:gd name="connsiteX0" fmla="*/ 20860 w 772953"/>
              <a:gd name="connsiteY0" fmla="*/ 428434 h 435197"/>
              <a:gd name="connsiteX1" fmla="*/ 0 w 772953"/>
              <a:gd name="connsiteY1" fmla="*/ 391096 h 435197"/>
              <a:gd name="connsiteX2" fmla="*/ 0 w 772953"/>
              <a:gd name="connsiteY2" fmla="*/ 338138 h 435197"/>
              <a:gd name="connsiteX3" fmla="*/ 338614 w 772953"/>
              <a:gd name="connsiteY3" fmla="*/ 0 h 435197"/>
              <a:gd name="connsiteX4" fmla="*/ 434816 w 772953"/>
              <a:gd name="connsiteY4" fmla="*/ 0 h 435197"/>
              <a:gd name="connsiteX5" fmla="*/ 772954 w 772953"/>
              <a:gd name="connsiteY5" fmla="*/ 338138 h 435197"/>
              <a:gd name="connsiteX6" fmla="*/ 772954 w 772953"/>
              <a:gd name="connsiteY6" fmla="*/ 391096 h 435197"/>
              <a:gd name="connsiteX7" fmla="*/ 752094 w 772953"/>
              <a:gd name="connsiteY7" fmla="*/ 428434 h 435197"/>
              <a:gd name="connsiteX8" fmla="*/ 728853 w 772953"/>
              <a:gd name="connsiteY8" fmla="*/ 435197 h 435197"/>
              <a:gd name="connsiteX9" fmla="*/ 44101 w 772953"/>
              <a:gd name="connsiteY9" fmla="*/ 435197 h 435197"/>
              <a:gd name="connsiteX10" fmla="*/ 20860 w 772953"/>
              <a:gd name="connsiteY10" fmla="*/ 428434 h 435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2953" h="435197" extrusionOk="0">
                <a:moveTo>
                  <a:pt x="20860" y="428434"/>
                </a:moveTo>
                <a:cubicBezTo>
                  <a:pt x="7915" y="420434"/>
                  <a:pt x="29" y="406308"/>
                  <a:pt x="0" y="391096"/>
                </a:cubicBezTo>
                <a:lnTo>
                  <a:pt x="0" y="338138"/>
                </a:lnTo>
                <a:cubicBezTo>
                  <a:pt x="524" y="151419"/>
                  <a:pt x="151895" y="257"/>
                  <a:pt x="338614" y="0"/>
                </a:cubicBezTo>
                <a:lnTo>
                  <a:pt x="434816" y="0"/>
                </a:lnTo>
                <a:cubicBezTo>
                  <a:pt x="621345" y="524"/>
                  <a:pt x="772430" y="151610"/>
                  <a:pt x="772954" y="338138"/>
                </a:cubicBezTo>
                <a:lnTo>
                  <a:pt x="772954" y="391096"/>
                </a:lnTo>
                <a:cubicBezTo>
                  <a:pt x="772925" y="406308"/>
                  <a:pt x="765039" y="420434"/>
                  <a:pt x="752094" y="428434"/>
                </a:cubicBezTo>
                <a:cubicBezTo>
                  <a:pt x="745150" y="432854"/>
                  <a:pt x="737083" y="435197"/>
                  <a:pt x="728853" y="435197"/>
                </a:cubicBezTo>
                <a:lnTo>
                  <a:pt x="44101" y="435197"/>
                </a:lnTo>
                <a:cubicBezTo>
                  <a:pt x="35871" y="435197"/>
                  <a:pt x="27804" y="432854"/>
                  <a:pt x="20860" y="428434"/>
                </a:cubicBezTo>
                <a:close/>
              </a:path>
            </a:pathLst>
          </a:custGeom>
          <a:solidFill xmlns:a="http://schemas.openxmlformats.org/drawingml/2006/main">
            <a:srgbClr val="FFDF43"/>
          </a:solidFill>
          <a:ln xmlns:a="http://schemas.openxmlformats.org/drawingml/2006/main" w="9525" cap="flat">
            <a:noFill/>
            <a:prstDash val="solid"/>
            <a:miter/>
          </a:ln>
        </cdr:spPr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55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109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663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217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2771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326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9988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43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>
              <a:defRPr/>
            </a:pPr>
            <a:endParaRPr lang="ru-RU" sz="900"/>
          </a:p>
        </cdr:txBody>
      </cdr:sp>
      <cdr:sp macro="" textlink="">
        <cdr:nvSpPr>
          <cdr:cNvPr id="8" name="Полилиния 6"/>
          <cdr:cNvSpPr/>
        </cdr:nvSpPr>
        <cdr:spPr bwMode="auto">
          <a:xfrm xmlns:a="http://schemas.openxmlformats.org/drawingml/2006/main">
            <a:off x="11118928" y="4777015"/>
            <a:ext cx="2737613" cy="2144560"/>
          </a:xfrm>
          <a:custGeom xmlns:a="http://schemas.openxmlformats.org/drawingml/2006/main">
            <a:avLst/>
            <a:gdLst>
              <a:gd name="connsiteX0" fmla="*/ 730758 w 730757"/>
              <a:gd name="connsiteY0" fmla="*/ 0 h 572452"/>
              <a:gd name="connsiteX1" fmla="*/ 730758 w 730757"/>
              <a:gd name="connsiteY1" fmla="*/ 207074 h 572452"/>
              <a:gd name="connsiteX2" fmla="*/ 365379 w 730757"/>
              <a:gd name="connsiteY2" fmla="*/ 572453 h 572452"/>
              <a:gd name="connsiteX3" fmla="*/ 0 w 730757"/>
              <a:gd name="connsiteY3" fmla="*/ 207074 h 572452"/>
              <a:gd name="connsiteX4" fmla="*/ 0 w 730757"/>
              <a:gd name="connsiteY4" fmla="*/ 0 h 572452"/>
              <a:gd name="connsiteX5" fmla="*/ 23241 w 730757"/>
              <a:gd name="connsiteY5" fmla="*/ 6763 h 572452"/>
              <a:gd name="connsiteX6" fmla="*/ 707517 w 730757"/>
              <a:gd name="connsiteY6" fmla="*/ 6763 h 572452"/>
              <a:gd name="connsiteX7" fmla="*/ 730758 w 730757"/>
              <a:gd name="connsiteY7" fmla="*/ 0 h 572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0757" h="572452" extrusionOk="0">
                <a:moveTo>
                  <a:pt x="730758" y="0"/>
                </a:moveTo>
                <a:lnTo>
                  <a:pt x="730758" y="207074"/>
                </a:lnTo>
                <a:cubicBezTo>
                  <a:pt x="730758" y="408870"/>
                  <a:pt x="567176" y="572453"/>
                  <a:pt x="365379" y="572453"/>
                </a:cubicBezTo>
                <a:cubicBezTo>
                  <a:pt x="163582" y="572453"/>
                  <a:pt x="0" y="408870"/>
                  <a:pt x="0" y="207074"/>
                </a:cubicBezTo>
                <a:lnTo>
                  <a:pt x="0" y="0"/>
                </a:lnTo>
                <a:cubicBezTo>
                  <a:pt x="6944" y="4420"/>
                  <a:pt x="15011" y="6763"/>
                  <a:pt x="23241" y="6763"/>
                </a:cubicBezTo>
                <a:lnTo>
                  <a:pt x="707517" y="6763"/>
                </a:lnTo>
                <a:cubicBezTo>
                  <a:pt x="715747" y="6763"/>
                  <a:pt x="723814" y="4420"/>
                  <a:pt x="730758" y="0"/>
                </a:cubicBezTo>
                <a:close/>
              </a:path>
            </a:pathLst>
          </a:custGeom>
          <a:solidFill xmlns:a="http://schemas.openxmlformats.org/drawingml/2006/main">
            <a:srgbClr val="FFF7B2"/>
          </a:solidFill>
          <a:ln xmlns:a="http://schemas.openxmlformats.org/drawingml/2006/main" w="9525" cap="flat">
            <a:noFill/>
            <a:prstDash val="solid"/>
            <a:miter/>
          </a:ln>
        </cdr:spPr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55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109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663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217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2771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326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9988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43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>
              <a:defRPr/>
            </a:pPr>
            <a:endParaRPr lang="ru-RU" sz="900"/>
          </a:p>
        </cdr:txBody>
      </cdr:sp>
      <cdr:sp macro="" textlink="">
        <cdr:nvSpPr>
          <cdr:cNvPr id="9" name="Полилиния 7"/>
          <cdr:cNvSpPr/>
        </cdr:nvSpPr>
        <cdr:spPr bwMode="auto">
          <a:xfrm xmlns:a="http://schemas.openxmlformats.org/drawingml/2006/main">
            <a:off x="11689859" y="6663944"/>
            <a:ext cx="1594682" cy="1058801"/>
          </a:xfrm>
          <a:custGeom xmlns:a="http://schemas.openxmlformats.org/drawingml/2006/main">
            <a:avLst/>
            <a:gdLst>
              <a:gd name="connsiteX0" fmla="*/ 425672 w 425672"/>
              <a:gd name="connsiteY0" fmla="*/ 0 h 282628"/>
              <a:gd name="connsiteX1" fmla="*/ 425672 w 425672"/>
              <a:gd name="connsiteY1" fmla="*/ 180975 h 282628"/>
              <a:gd name="connsiteX2" fmla="*/ 216122 w 425672"/>
              <a:gd name="connsiteY2" fmla="*/ 282607 h 282628"/>
              <a:gd name="connsiteX3" fmla="*/ 0 w 425672"/>
              <a:gd name="connsiteY3" fmla="*/ 180975 h 282628"/>
              <a:gd name="connsiteX4" fmla="*/ 0 w 425672"/>
              <a:gd name="connsiteY4" fmla="*/ 0 h 282628"/>
              <a:gd name="connsiteX5" fmla="*/ 425386 w 425672"/>
              <a:gd name="connsiteY5" fmla="*/ 0 h 282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5672" h="282628" extrusionOk="0">
                <a:moveTo>
                  <a:pt x="425672" y="0"/>
                </a:moveTo>
                <a:lnTo>
                  <a:pt x="425672" y="180975"/>
                </a:lnTo>
                <a:cubicBezTo>
                  <a:pt x="416147" y="193167"/>
                  <a:pt x="342043" y="280988"/>
                  <a:pt x="216122" y="282607"/>
                </a:cubicBezTo>
                <a:cubicBezTo>
                  <a:pt x="86392" y="284226"/>
                  <a:pt x="9334" y="192500"/>
                  <a:pt x="0" y="180975"/>
                </a:cubicBezTo>
                <a:lnTo>
                  <a:pt x="0" y="0"/>
                </a:lnTo>
                <a:cubicBezTo>
                  <a:pt x="126968" y="91697"/>
                  <a:pt x="298418" y="91697"/>
                  <a:pt x="425386" y="0"/>
                </a:cubicBezTo>
                <a:close/>
              </a:path>
            </a:pathLst>
          </a:custGeom>
          <a:solidFill xmlns:a="http://schemas.openxmlformats.org/drawingml/2006/main">
            <a:srgbClr val="FFF7B2"/>
          </a:solidFill>
          <a:ln xmlns:a="http://schemas.openxmlformats.org/drawingml/2006/main" w="9525" cap="flat">
            <a:noFill/>
            <a:prstDash val="solid"/>
            <a:miter/>
          </a:ln>
        </cdr:spPr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55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109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663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217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2771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326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9988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43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>
              <a:defRPr/>
            </a:pPr>
            <a:endParaRPr lang="ru-RU" sz="900"/>
          </a:p>
        </cdr:txBody>
      </cdr:sp>
      <cdr:sp macro="" textlink="">
        <cdr:nvSpPr>
          <cdr:cNvPr id="10" name="Полилиния 8"/>
          <cdr:cNvSpPr/>
        </cdr:nvSpPr>
        <cdr:spPr bwMode="auto">
          <a:xfrm xmlns:a="http://schemas.openxmlformats.org/drawingml/2006/main">
            <a:off x="10497684" y="2672061"/>
            <a:ext cx="1990052" cy="5053101"/>
          </a:xfrm>
          <a:custGeom xmlns:a="http://schemas.openxmlformats.org/drawingml/2006/main">
            <a:avLst/>
            <a:gdLst>
              <a:gd name="connsiteX0" fmla="*/ 140684 w 531209"/>
              <a:gd name="connsiteY0" fmla="*/ 1303687 h 1348835"/>
              <a:gd name="connsiteX1" fmla="*/ 0 w 531209"/>
              <a:gd name="connsiteY1" fmla="*/ 1348835 h 1348835"/>
              <a:gd name="connsiteX2" fmla="*/ 0 w 531209"/>
              <a:gd name="connsiteY2" fmla="*/ 446722 h 1348835"/>
              <a:gd name="connsiteX3" fmla="*/ 446723 w 531209"/>
              <a:gd name="connsiteY3" fmla="*/ 0 h 1348835"/>
              <a:gd name="connsiteX4" fmla="*/ 531209 w 531209"/>
              <a:gd name="connsiteY4" fmla="*/ 0 h 1348835"/>
              <a:gd name="connsiteX5" fmla="*/ 531209 w 531209"/>
              <a:gd name="connsiteY5" fmla="*/ 133350 h 1348835"/>
              <a:gd name="connsiteX6" fmla="*/ 483584 w 531209"/>
              <a:gd name="connsiteY6" fmla="*/ 133350 h 1348835"/>
              <a:gd name="connsiteX7" fmla="*/ 145447 w 531209"/>
              <a:gd name="connsiteY7" fmla="*/ 471488 h 1348835"/>
              <a:gd name="connsiteX8" fmla="*/ 145447 w 531209"/>
              <a:gd name="connsiteY8" fmla="*/ 524447 h 1348835"/>
              <a:gd name="connsiteX9" fmla="*/ 166307 w 531209"/>
              <a:gd name="connsiteY9" fmla="*/ 561784 h 1348835"/>
              <a:gd name="connsiteX10" fmla="*/ 166307 w 531209"/>
              <a:gd name="connsiteY10" fmla="*/ 768858 h 1348835"/>
              <a:gd name="connsiteX11" fmla="*/ 318707 w 531209"/>
              <a:gd name="connsiteY11" fmla="*/ 1065467 h 1348835"/>
              <a:gd name="connsiteX12" fmla="*/ 318707 w 531209"/>
              <a:gd name="connsiteY12" fmla="*/ 1246441 h 134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1209" h="1348835" extrusionOk="0">
                <a:moveTo>
                  <a:pt x="140684" y="1303687"/>
                </a:moveTo>
                <a:lnTo>
                  <a:pt x="0" y="1348835"/>
                </a:lnTo>
                <a:lnTo>
                  <a:pt x="0" y="446722"/>
                </a:lnTo>
                <a:cubicBezTo>
                  <a:pt x="524" y="200225"/>
                  <a:pt x="200225" y="524"/>
                  <a:pt x="446723" y="0"/>
                </a:cubicBezTo>
                <a:lnTo>
                  <a:pt x="531209" y="0"/>
                </a:lnTo>
                <a:lnTo>
                  <a:pt x="531209" y="133350"/>
                </a:lnTo>
                <a:lnTo>
                  <a:pt x="483584" y="133350"/>
                </a:lnTo>
                <a:cubicBezTo>
                  <a:pt x="297056" y="133874"/>
                  <a:pt x="145971" y="284959"/>
                  <a:pt x="145447" y="471488"/>
                </a:cubicBezTo>
                <a:lnTo>
                  <a:pt x="145447" y="524447"/>
                </a:lnTo>
                <a:cubicBezTo>
                  <a:pt x="145475" y="539658"/>
                  <a:pt x="153362" y="553784"/>
                  <a:pt x="166307" y="561784"/>
                </a:cubicBezTo>
                <a:lnTo>
                  <a:pt x="166307" y="768858"/>
                </a:lnTo>
                <a:cubicBezTo>
                  <a:pt x="166697" y="886425"/>
                  <a:pt x="223352" y="996696"/>
                  <a:pt x="318707" y="1065467"/>
                </a:cubicBezTo>
                <a:lnTo>
                  <a:pt x="318707" y="1246441"/>
                </a:lnTo>
                <a:close/>
              </a:path>
            </a:pathLst>
          </a:custGeom>
          <a:solidFill xmlns:a="http://schemas.openxmlformats.org/drawingml/2006/main">
            <a:srgbClr val="FFDF43"/>
          </a:solidFill>
          <a:ln xmlns:a="http://schemas.openxmlformats.org/drawingml/2006/main" w="9525" cap="flat">
            <a:noFill/>
            <a:prstDash val="solid"/>
            <a:miter/>
          </a:ln>
        </cdr:spPr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55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109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663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217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2771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326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9988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43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>
              <a:defRPr/>
            </a:pPr>
            <a:endParaRPr lang="ru-RU" sz="900"/>
          </a:p>
        </cdr:txBody>
      </cdr:sp>
      <cdr:sp macro="" textlink="">
        <cdr:nvSpPr>
          <cdr:cNvPr id="11" name="Полилиния 9"/>
          <cdr:cNvSpPr/>
        </cdr:nvSpPr>
        <cdr:spPr bwMode="auto">
          <a:xfrm xmlns:a="http://schemas.openxmlformats.org/drawingml/2006/main">
            <a:off x="9503551" y="7556024"/>
            <a:ext cx="2351522" cy="3380627"/>
          </a:xfrm>
          <a:custGeom xmlns:a="http://schemas.openxmlformats.org/drawingml/2006/main">
            <a:avLst/>
            <a:gdLst>
              <a:gd name="connsiteX0" fmla="*/ 258509 w 627697"/>
              <a:gd name="connsiteY0" fmla="*/ 902398 h 902398"/>
              <a:gd name="connsiteX1" fmla="*/ 0 w 627697"/>
              <a:gd name="connsiteY1" fmla="*/ 902398 h 902398"/>
              <a:gd name="connsiteX2" fmla="*/ 0 w 627697"/>
              <a:gd name="connsiteY2" fmla="*/ 316992 h 902398"/>
              <a:gd name="connsiteX3" fmla="*/ 177451 w 627697"/>
              <a:gd name="connsiteY3" fmla="*/ 73343 h 902398"/>
              <a:gd name="connsiteX4" fmla="*/ 265367 w 627697"/>
              <a:gd name="connsiteY4" fmla="*/ 44768 h 902398"/>
              <a:gd name="connsiteX5" fmla="*/ 406051 w 627697"/>
              <a:gd name="connsiteY5" fmla="*/ 0 h 902398"/>
              <a:gd name="connsiteX6" fmla="*/ 627698 w 627697"/>
              <a:gd name="connsiteY6" fmla="*/ 902398 h 902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697" h="902398" extrusionOk="0">
                <a:moveTo>
                  <a:pt x="258509" y="902398"/>
                </a:moveTo>
                <a:lnTo>
                  <a:pt x="0" y="902398"/>
                </a:lnTo>
                <a:lnTo>
                  <a:pt x="0" y="316992"/>
                </a:lnTo>
                <a:cubicBezTo>
                  <a:pt x="-48" y="205854"/>
                  <a:pt x="71657" y="107394"/>
                  <a:pt x="177451" y="73343"/>
                </a:cubicBezTo>
                <a:lnTo>
                  <a:pt x="265367" y="44768"/>
                </a:lnTo>
                <a:lnTo>
                  <a:pt x="406051" y="0"/>
                </a:lnTo>
                <a:lnTo>
                  <a:pt x="627698" y="902398"/>
                </a:lnTo>
                <a:close/>
              </a:path>
            </a:pathLst>
          </a:custGeom>
          <a:solidFill xmlns:a="http://schemas.openxmlformats.org/drawingml/2006/main">
            <a:srgbClr val="009640"/>
          </a:solidFill>
          <a:ln xmlns:a="http://schemas.openxmlformats.org/drawingml/2006/main" w="9525" cap="flat">
            <a:noFill/>
            <a:prstDash val="solid"/>
            <a:miter/>
          </a:ln>
        </cdr:spPr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55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109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663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217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2771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326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9988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43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>
              <a:defRPr/>
            </a:pPr>
            <a:endParaRPr lang="ru-RU" sz="900"/>
          </a:p>
        </cdr:txBody>
      </cdr:sp>
      <cdr:sp macro="" textlink="">
        <cdr:nvSpPr>
          <cdr:cNvPr id="12" name="Полилиния 10"/>
          <cdr:cNvSpPr/>
        </cdr:nvSpPr>
        <cdr:spPr bwMode="auto">
          <a:xfrm xmlns:a="http://schemas.openxmlformats.org/drawingml/2006/main">
            <a:off x="11118928" y="4774160"/>
            <a:ext cx="2737613" cy="2147415"/>
          </a:xfrm>
          <a:custGeom xmlns:a="http://schemas.openxmlformats.org/drawingml/2006/main">
            <a:avLst/>
            <a:gdLst>
              <a:gd name="connsiteX0" fmla="*/ 730758 w 730757"/>
              <a:gd name="connsiteY0" fmla="*/ 0 h 573214"/>
              <a:gd name="connsiteX1" fmla="*/ 730758 w 730757"/>
              <a:gd name="connsiteY1" fmla="*/ 207835 h 573214"/>
              <a:gd name="connsiteX2" fmla="*/ 365379 w 730757"/>
              <a:gd name="connsiteY2" fmla="*/ 573214 h 573214"/>
              <a:gd name="connsiteX3" fmla="*/ 0 w 730757"/>
              <a:gd name="connsiteY3" fmla="*/ 207835 h 573214"/>
              <a:gd name="connsiteX4" fmla="*/ 0 w 730757"/>
              <a:gd name="connsiteY4" fmla="*/ 0 h 57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757" h="573214" extrusionOk="0">
                <a:moveTo>
                  <a:pt x="730758" y="0"/>
                </a:moveTo>
                <a:lnTo>
                  <a:pt x="730758" y="207835"/>
                </a:lnTo>
                <a:cubicBezTo>
                  <a:pt x="730758" y="409632"/>
                  <a:pt x="567176" y="573214"/>
                  <a:pt x="365379" y="573214"/>
                </a:cubicBezTo>
                <a:cubicBezTo>
                  <a:pt x="163582" y="573214"/>
                  <a:pt x="0" y="409632"/>
                  <a:pt x="0" y="207835"/>
                </a:cubicBezTo>
                <a:lnTo>
                  <a:pt x="0" y="0"/>
                </a:lnTo>
              </a:path>
            </a:pathLst>
          </a:custGeom>
          <a:noFill xmlns:a="http://schemas.openxmlformats.org/drawingml/2006/main"/>
          <a:ln xmlns:a="http://schemas.openxmlformats.org/drawingml/2006/main" w="14288" cap="rnd">
            <a:solidFill>
              <a:srgbClr val="005321"/>
            </a:solidFill>
            <a:prstDash val="solid"/>
            <a:round/>
          </a:ln>
        </cdr:spPr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55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109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663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217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2771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326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9988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43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>
              <a:defRPr/>
            </a:pPr>
            <a:endParaRPr lang="ru-RU" sz="900"/>
          </a:p>
        </cdr:txBody>
      </cdr:sp>
      <cdr:sp macro="" textlink="">
        <cdr:nvSpPr>
          <cdr:cNvPr id="13" name="Полилиния 11"/>
          <cdr:cNvSpPr/>
        </cdr:nvSpPr>
        <cdr:spPr bwMode="auto">
          <a:xfrm xmlns:a="http://schemas.openxmlformats.org/drawingml/2006/main">
            <a:off x="9503551" y="6663944"/>
            <a:ext cx="5968373" cy="4272708"/>
          </a:xfrm>
          <a:custGeom xmlns:a="http://schemas.openxmlformats.org/drawingml/2006/main">
            <a:avLst/>
            <a:gdLst>
              <a:gd name="connsiteX0" fmla="*/ 583883 w 1593151"/>
              <a:gd name="connsiteY0" fmla="*/ 0 h 1140523"/>
              <a:gd name="connsiteX1" fmla="*/ 583883 w 1593151"/>
              <a:gd name="connsiteY1" fmla="*/ 180975 h 1140523"/>
              <a:gd name="connsiteX2" fmla="*/ 406432 w 1593151"/>
              <a:gd name="connsiteY2" fmla="*/ 238125 h 1140523"/>
              <a:gd name="connsiteX3" fmla="*/ 265748 w 1593151"/>
              <a:gd name="connsiteY3" fmla="*/ 283273 h 1140523"/>
              <a:gd name="connsiteX4" fmla="*/ 177832 w 1593151"/>
              <a:gd name="connsiteY4" fmla="*/ 311848 h 1140523"/>
              <a:gd name="connsiteX5" fmla="*/ 0 w 1593151"/>
              <a:gd name="connsiteY5" fmla="*/ 555498 h 1140523"/>
              <a:gd name="connsiteX6" fmla="*/ 0 w 1593151"/>
              <a:gd name="connsiteY6" fmla="*/ 1140523 h 1140523"/>
              <a:gd name="connsiteX7" fmla="*/ 1593152 w 1593151"/>
              <a:gd name="connsiteY7" fmla="*/ 1140523 h 1140523"/>
              <a:gd name="connsiteX8" fmla="*/ 1593152 w 1593151"/>
              <a:gd name="connsiteY8" fmla="*/ 555117 h 1140523"/>
              <a:gd name="connsiteX9" fmla="*/ 1415701 w 1593151"/>
              <a:gd name="connsiteY9" fmla="*/ 311468 h 1140523"/>
              <a:gd name="connsiteX10" fmla="*/ 1327880 w 1593151"/>
              <a:gd name="connsiteY10" fmla="*/ 282893 h 1140523"/>
              <a:gd name="connsiteX11" fmla="*/ 1187101 w 1593151"/>
              <a:gd name="connsiteY11" fmla="*/ 238125 h 1140523"/>
              <a:gd name="connsiteX12" fmla="*/ 1009650 w 1593151"/>
              <a:gd name="connsiteY12" fmla="*/ 180975 h 1140523"/>
              <a:gd name="connsiteX13" fmla="*/ 1009650 w 1593151"/>
              <a:gd name="connsiteY13" fmla="*/ 0 h 1140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93151" h="1140523" extrusionOk="0">
                <a:moveTo>
                  <a:pt x="583883" y="0"/>
                </a:moveTo>
                <a:lnTo>
                  <a:pt x="583883" y="180975"/>
                </a:lnTo>
                <a:lnTo>
                  <a:pt x="406432" y="238125"/>
                </a:lnTo>
                <a:lnTo>
                  <a:pt x="265748" y="283273"/>
                </a:lnTo>
                <a:lnTo>
                  <a:pt x="177832" y="311848"/>
                </a:lnTo>
                <a:cubicBezTo>
                  <a:pt x="71885" y="345767"/>
                  <a:pt x="0" y="444255"/>
                  <a:pt x="0" y="555498"/>
                </a:cubicBezTo>
                <a:lnTo>
                  <a:pt x="0" y="1140523"/>
                </a:lnTo>
                <a:lnTo>
                  <a:pt x="1593152" y="1140523"/>
                </a:lnTo>
                <a:lnTo>
                  <a:pt x="1593152" y="555117"/>
                </a:lnTo>
                <a:cubicBezTo>
                  <a:pt x="1593199" y="443979"/>
                  <a:pt x="1521495" y="345519"/>
                  <a:pt x="1415701" y="311468"/>
                </a:cubicBezTo>
                <a:lnTo>
                  <a:pt x="1327880" y="282893"/>
                </a:lnTo>
                <a:lnTo>
                  <a:pt x="1187101" y="238125"/>
                </a:lnTo>
                <a:lnTo>
                  <a:pt x="1009650" y="180975"/>
                </a:lnTo>
                <a:lnTo>
                  <a:pt x="1009650" y="0"/>
                </a:lnTo>
              </a:path>
            </a:pathLst>
          </a:custGeom>
          <a:solidFill xmlns:a="http://schemas.openxmlformats.org/drawingml/2006/main">
            <a:srgbClr val="FFFF00"/>
          </a:solidFill>
          <a:ln xmlns:a="http://schemas.openxmlformats.org/drawingml/2006/main" w="14288" cap="rnd">
            <a:solidFill>
              <a:srgbClr val="005321"/>
            </a:solidFill>
            <a:prstDash val="solid"/>
            <a:round/>
          </a:ln>
        </cdr:spPr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55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109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663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217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2771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326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9988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43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>
              <a:defRPr/>
            </a:pPr>
            <a:endParaRPr lang="ru-RU" sz="900"/>
          </a:p>
        </cdr:txBody>
      </cdr:sp>
      <cdr:sp macro="" textlink="">
        <cdr:nvSpPr>
          <cdr:cNvPr id="14" name="Полилиния 12"/>
          <cdr:cNvSpPr/>
        </cdr:nvSpPr>
        <cdr:spPr bwMode="auto">
          <a:xfrm xmlns:a="http://schemas.openxmlformats.org/drawingml/2006/main">
            <a:off x="10498756" y="2672061"/>
            <a:ext cx="3978321" cy="5051674"/>
          </a:xfrm>
          <a:custGeom xmlns:a="http://schemas.openxmlformats.org/drawingml/2006/main">
            <a:avLst/>
            <a:gdLst>
              <a:gd name="connsiteX0" fmla="*/ 0 w 1061942"/>
              <a:gd name="connsiteY0" fmla="*/ 1348454 h 1348454"/>
              <a:gd name="connsiteX1" fmla="*/ 0 w 1061942"/>
              <a:gd name="connsiteY1" fmla="*/ 446722 h 1348454"/>
              <a:gd name="connsiteX2" fmla="*/ 446723 w 1061942"/>
              <a:gd name="connsiteY2" fmla="*/ 0 h 1348454"/>
              <a:gd name="connsiteX3" fmla="*/ 615125 w 1061942"/>
              <a:gd name="connsiteY3" fmla="*/ 0 h 1348454"/>
              <a:gd name="connsiteX4" fmla="*/ 1061942 w 1061942"/>
              <a:gd name="connsiteY4" fmla="*/ 446722 h 1348454"/>
              <a:gd name="connsiteX5" fmla="*/ 1061942 w 1061942"/>
              <a:gd name="connsiteY5" fmla="*/ 1348454 h 134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1942" h="1348454" extrusionOk="0">
                <a:moveTo>
                  <a:pt x="0" y="1348454"/>
                </a:moveTo>
                <a:lnTo>
                  <a:pt x="0" y="446722"/>
                </a:lnTo>
                <a:cubicBezTo>
                  <a:pt x="524" y="200225"/>
                  <a:pt x="200225" y="524"/>
                  <a:pt x="446723" y="0"/>
                </a:cubicBezTo>
                <a:lnTo>
                  <a:pt x="615125" y="0"/>
                </a:lnTo>
                <a:cubicBezTo>
                  <a:pt x="861660" y="476"/>
                  <a:pt x="1061419" y="200187"/>
                  <a:pt x="1061942" y="446722"/>
                </a:cubicBezTo>
                <a:lnTo>
                  <a:pt x="1061942" y="1348454"/>
                </a:lnTo>
              </a:path>
            </a:pathLst>
          </a:custGeom>
          <a:noFill xmlns:a="http://schemas.openxmlformats.org/drawingml/2006/main"/>
          <a:ln xmlns:a="http://schemas.openxmlformats.org/drawingml/2006/main" w="14288" cap="rnd">
            <a:solidFill>
              <a:srgbClr val="005321"/>
            </a:solidFill>
            <a:prstDash val="solid"/>
            <a:round/>
          </a:ln>
        </cdr:spPr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55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109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663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217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2771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326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9988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43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>
              <a:defRPr/>
            </a:pPr>
            <a:endParaRPr lang="ru-RU" sz="900"/>
          </a:p>
        </cdr:txBody>
      </cdr:sp>
      <cdr:sp macro="" textlink="">
        <cdr:nvSpPr>
          <cdr:cNvPr id="15" name="Полилиния 13"/>
          <cdr:cNvSpPr/>
        </cdr:nvSpPr>
        <cdr:spPr bwMode="auto">
          <a:xfrm xmlns:a="http://schemas.openxmlformats.org/drawingml/2006/main">
            <a:off x="11040785" y="3171982"/>
            <a:ext cx="2895690" cy="1630366"/>
          </a:xfrm>
          <a:custGeom xmlns:a="http://schemas.openxmlformats.org/drawingml/2006/main">
            <a:avLst/>
            <a:gdLst>
              <a:gd name="connsiteX0" fmla="*/ 751618 w 772953"/>
              <a:gd name="connsiteY0" fmla="*/ 428434 h 435197"/>
              <a:gd name="connsiteX1" fmla="*/ 728377 w 772953"/>
              <a:gd name="connsiteY1" fmla="*/ 435197 h 435197"/>
              <a:gd name="connsiteX2" fmla="*/ 44101 w 772953"/>
              <a:gd name="connsiteY2" fmla="*/ 435197 h 435197"/>
              <a:gd name="connsiteX3" fmla="*/ 20860 w 772953"/>
              <a:gd name="connsiteY3" fmla="*/ 428434 h 435197"/>
              <a:gd name="connsiteX4" fmla="*/ 0 w 772953"/>
              <a:gd name="connsiteY4" fmla="*/ 391096 h 435197"/>
              <a:gd name="connsiteX5" fmla="*/ 0 w 772953"/>
              <a:gd name="connsiteY5" fmla="*/ 338138 h 435197"/>
              <a:gd name="connsiteX6" fmla="*/ 338614 w 772953"/>
              <a:gd name="connsiteY6" fmla="*/ 0 h 435197"/>
              <a:gd name="connsiteX7" fmla="*/ 434816 w 772953"/>
              <a:gd name="connsiteY7" fmla="*/ 0 h 435197"/>
              <a:gd name="connsiteX8" fmla="*/ 772954 w 772953"/>
              <a:gd name="connsiteY8" fmla="*/ 338138 h 435197"/>
              <a:gd name="connsiteX9" fmla="*/ 772954 w 772953"/>
              <a:gd name="connsiteY9" fmla="*/ 391096 h 435197"/>
              <a:gd name="connsiteX10" fmla="*/ 751618 w 772953"/>
              <a:gd name="connsiteY10" fmla="*/ 428434 h 435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2953" h="435197" extrusionOk="0">
                <a:moveTo>
                  <a:pt x="751618" y="428434"/>
                </a:moveTo>
                <a:cubicBezTo>
                  <a:pt x="744674" y="432854"/>
                  <a:pt x="736606" y="435197"/>
                  <a:pt x="728377" y="435197"/>
                </a:cubicBezTo>
                <a:lnTo>
                  <a:pt x="44101" y="435197"/>
                </a:lnTo>
                <a:cubicBezTo>
                  <a:pt x="35871" y="435197"/>
                  <a:pt x="27804" y="432854"/>
                  <a:pt x="20860" y="428434"/>
                </a:cubicBezTo>
                <a:cubicBezTo>
                  <a:pt x="7915" y="420434"/>
                  <a:pt x="29" y="406308"/>
                  <a:pt x="0" y="391096"/>
                </a:cubicBezTo>
                <a:lnTo>
                  <a:pt x="0" y="338138"/>
                </a:lnTo>
                <a:cubicBezTo>
                  <a:pt x="524" y="151419"/>
                  <a:pt x="151895" y="257"/>
                  <a:pt x="338614" y="0"/>
                </a:cubicBezTo>
                <a:lnTo>
                  <a:pt x="434816" y="0"/>
                </a:lnTo>
                <a:cubicBezTo>
                  <a:pt x="621345" y="524"/>
                  <a:pt x="772430" y="151610"/>
                  <a:pt x="772954" y="338138"/>
                </a:cubicBezTo>
                <a:lnTo>
                  <a:pt x="772954" y="391096"/>
                </a:lnTo>
                <a:cubicBezTo>
                  <a:pt x="772820" y="406403"/>
                  <a:pt x="764743" y="420548"/>
                  <a:pt x="751618" y="428434"/>
                </a:cubicBezTo>
                <a:close/>
              </a:path>
            </a:pathLst>
          </a:custGeom>
          <a:noFill xmlns:a="http://schemas.openxmlformats.org/drawingml/2006/main"/>
          <a:ln xmlns:a="http://schemas.openxmlformats.org/drawingml/2006/main" w="14288" cap="rnd">
            <a:solidFill>
              <a:srgbClr val="005321"/>
            </a:solidFill>
            <a:prstDash val="solid"/>
            <a:round/>
          </a:ln>
        </cdr:spPr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55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109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663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217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2771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326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9988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43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>
              <a:defRPr/>
            </a:pPr>
            <a:endParaRPr lang="ru-RU" sz="900"/>
          </a:p>
        </cdr:txBody>
      </cdr:sp>
      <cdr:sp macro="" textlink="">
        <cdr:nvSpPr>
          <cdr:cNvPr id="16" name="Полилиния 14"/>
          <cdr:cNvSpPr/>
        </cdr:nvSpPr>
        <cdr:spPr bwMode="auto">
          <a:xfrm xmlns:a="http://schemas.openxmlformats.org/drawingml/2006/main">
            <a:off x="11690931" y="7342997"/>
            <a:ext cx="1594682" cy="380820"/>
          </a:xfrm>
          <a:custGeom xmlns:a="http://schemas.openxmlformats.org/drawingml/2006/main">
            <a:avLst/>
            <a:gdLst>
              <a:gd name="connsiteX0" fmla="*/ 0 w 425672"/>
              <a:gd name="connsiteY0" fmla="*/ 0 h 101653"/>
              <a:gd name="connsiteX1" fmla="*/ 216122 w 425672"/>
              <a:gd name="connsiteY1" fmla="*/ 101632 h 101653"/>
              <a:gd name="connsiteX2" fmla="*/ 425672 w 425672"/>
              <a:gd name="connsiteY2" fmla="*/ 0 h 10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5672" h="101653" extrusionOk="0">
                <a:moveTo>
                  <a:pt x="0" y="0"/>
                </a:moveTo>
                <a:cubicBezTo>
                  <a:pt x="9525" y="11525"/>
                  <a:pt x="86392" y="103251"/>
                  <a:pt x="216122" y="101632"/>
                </a:cubicBezTo>
                <a:cubicBezTo>
                  <a:pt x="341757" y="100013"/>
                  <a:pt x="415481" y="12192"/>
                  <a:pt x="425672" y="0"/>
                </a:cubicBezTo>
              </a:path>
            </a:pathLst>
          </a:custGeom>
          <a:noFill xmlns:a="http://schemas.openxmlformats.org/drawingml/2006/main"/>
          <a:ln xmlns:a="http://schemas.openxmlformats.org/drawingml/2006/main" w="14288" cap="rnd">
            <a:solidFill>
              <a:srgbClr val="005321"/>
            </a:solidFill>
            <a:prstDash val="solid"/>
            <a:round/>
          </a:ln>
        </cdr:spPr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55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109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663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217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2771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326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9988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43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>
              <a:defRPr/>
            </a:pPr>
            <a:endParaRPr lang="ru-RU" sz="900"/>
          </a:p>
        </cdr:txBody>
      </cdr:sp>
      <cdr:sp macro="" textlink="">
        <cdr:nvSpPr>
          <cdr:cNvPr id="17" name="Полилиния 15"/>
          <cdr:cNvSpPr/>
        </cdr:nvSpPr>
        <cdr:spPr bwMode="auto">
          <a:xfrm xmlns:a="http://schemas.openxmlformats.org/drawingml/2006/main">
            <a:off x="12487740" y="2672061"/>
            <a:ext cx="35683" cy="499921"/>
          </a:xfrm>
          <a:custGeom xmlns:a="http://schemas.openxmlformats.org/drawingml/2006/main">
            <a:avLst/>
            <a:gdLst>
              <a:gd name="connsiteX0" fmla="*/ 0 w 9525"/>
              <a:gd name="connsiteY0" fmla="*/ 133445 h 133445"/>
              <a:gd name="connsiteX1" fmla="*/ 0 w 9525"/>
              <a:gd name="connsiteY1" fmla="*/ 0 h 133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133445" extrusionOk="0">
                <a:moveTo>
                  <a:pt x="0" y="133445"/>
                </a:moveTo>
                <a:lnTo>
                  <a:pt x="0" y="0"/>
                </a:lnTo>
              </a:path>
            </a:pathLst>
          </a:custGeom>
          <a:ln xmlns:a="http://schemas.openxmlformats.org/drawingml/2006/main" w="14288" cap="rnd">
            <a:solidFill>
              <a:srgbClr val="005321"/>
            </a:solidFill>
            <a:prstDash val="solid"/>
            <a:round/>
          </a:ln>
        </cdr:spPr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55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109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663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217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2771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326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9988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43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>
              <a:defRPr/>
            </a:pPr>
            <a:endParaRPr lang="ru-RU" sz="900"/>
          </a:p>
        </cdr:txBody>
      </cdr:sp>
      <cdr:sp macro="" textlink="">
        <cdr:nvSpPr>
          <cdr:cNvPr id="18" name="Полилиния 16"/>
          <cdr:cNvSpPr/>
        </cdr:nvSpPr>
        <cdr:spPr bwMode="auto">
          <a:xfrm xmlns:a="http://schemas.openxmlformats.org/drawingml/2006/main">
            <a:off x="14503484" y="9593895"/>
            <a:ext cx="35683" cy="1342757"/>
          </a:xfrm>
          <a:custGeom xmlns:a="http://schemas.openxmlformats.org/drawingml/2006/main">
            <a:avLst/>
            <a:gdLst>
              <a:gd name="connsiteX0" fmla="*/ 0 w 9525"/>
              <a:gd name="connsiteY0" fmla="*/ 0 h 358425"/>
              <a:gd name="connsiteX1" fmla="*/ 0 w 9525"/>
              <a:gd name="connsiteY1" fmla="*/ 358426 h 35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358425" extrusionOk="0">
                <a:moveTo>
                  <a:pt x="0" y="0"/>
                </a:moveTo>
                <a:lnTo>
                  <a:pt x="0" y="358426"/>
                </a:lnTo>
              </a:path>
            </a:pathLst>
          </a:custGeom>
          <a:ln xmlns:a="http://schemas.openxmlformats.org/drawingml/2006/main" w="14288" cap="rnd">
            <a:solidFill>
              <a:srgbClr val="005321"/>
            </a:solidFill>
            <a:prstDash val="solid"/>
            <a:round/>
          </a:ln>
        </cdr:spPr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55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109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663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217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2771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326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9988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43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>
              <a:defRPr/>
            </a:pPr>
            <a:endParaRPr lang="ru-RU" sz="900"/>
          </a:p>
        </cdr:txBody>
      </cdr:sp>
      <cdr:sp macro="" textlink="">
        <cdr:nvSpPr>
          <cdr:cNvPr id="19" name="Полилиния 17"/>
          <cdr:cNvSpPr/>
        </cdr:nvSpPr>
        <cdr:spPr bwMode="auto">
          <a:xfrm xmlns:a="http://schemas.openxmlformats.org/drawingml/2006/main">
            <a:off x="10471992" y="9593895"/>
            <a:ext cx="35683" cy="1342757"/>
          </a:xfrm>
          <a:custGeom xmlns:a="http://schemas.openxmlformats.org/drawingml/2006/main">
            <a:avLst/>
            <a:gdLst>
              <a:gd name="connsiteX0" fmla="*/ 0 w 9525"/>
              <a:gd name="connsiteY0" fmla="*/ 0 h 358425"/>
              <a:gd name="connsiteX1" fmla="*/ 0 w 9525"/>
              <a:gd name="connsiteY1" fmla="*/ 358426 h 35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358425" extrusionOk="0">
                <a:moveTo>
                  <a:pt x="0" y="0"/>
                </a:moveTo>
                <a:lnTo>
                  <a:pt x="0" y="358426"/>
                </a:lnTo>
              </a:path>
            </a:pathLst>
          </a:custGeom>
          <a:ln xmlns:a="http://schemas.openxmlformats.org/drawingml/2006/main" w="14288" cap="rnd">
            <a:solidFill>
              <a:srgbClr val="005321"/>
            </a:solidFill>
            <a:prstDash val="solid"/>
            <a:round/>
          </a:ln>
        </cdr:spPr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55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109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663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217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2771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326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9988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43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>
              <a:defRPr/>
            </a:pPr>
            <a:endParaRPr lang="ru-RU" sz="900"/>
          </a:p>
        </cdr:txBody>
      </cdr:sp>
      <cdr:sp macro="" textlink="">
        <cdr:nvSpPr>
          <cdr:cNvPr id="20" name="Полилиния 18"/>
          <cdr:cNvSpPr/>
        </cdr:nvSpPr>
        <cdr:spPr bwMode="auto">
          <a:xfrm xmlns:a="http://schemas.openxmlformats.org/drawingml/2006/main">
            <a:off x="11025796" y="7554242"/>
            <a:ext cx="830702" cy="3382410"/>
          </a:xfrm>
          <a:custGeom xmlns:a="http://schemas.openxmlformats.org/drawingml/2006/main">
            <a:avLst/>
            <a:gdLst>
              <a:gd name="connsiteX0" fmla="*/ 0 w 221741"/>
              <a:gd name="connsiteY0" fmla="*/ 0 h 902874"/>
              <a:gd name="connsiteX1" fmla="*/ 95 w 221741"/>
              <a:gd name="connsiteY1" fmla="*/ 476 h 902874"/>
              <a:gd name="connsiteX2" fmla="*/ 221742 w 221741"/>
              <a:gd name="connsiteY2" fmla="*/ 902875 h 90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1741" h="902874" extrusionOk="0">
                <a:moveTo>
                  <a:pt x="0" y="0"/>
                </a:moveTo>
                <a:lnTo>
                  <a:pt x="95" y="476"/>
                </a:lnTo>
                <a:lnTo>
                  <a:pt x="221742" y="902875"/>
                </a:lnTo>
              </a:path>
            </a:pathLst>
          </a:custGeom>
          <a:noFill xmlns:a="http://schemas.openxmlformats.org/drawingml/2006/main"/>
          <a:ln xmlns:a="http://schemas.openxmlformats.org/drawingml/2006/main" w="14288" cap="rnd">
            <a:solidFill>
              <a:srgbClr val="005321"/>
            </a:solidFill>
            <a:prstDash val="solid"/>
            <a:round/>
          </a:ln>
        </cdr:spPr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55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109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663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217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2771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326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9988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43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>
              <a:defRPr/>
            </a:pPr>
            <a:endParaRPr lang="ru-RU" sz="900"/>
          </a:p>
        </cdr:txBody>
      </cdr:sp>
      <cdr:sp macro="" textlink="">
        <cdr:nvSpPr>
          <cdr:cNvPr id="21" name="Полилиния 19"/>
          <cdr:cNvSpPr/>
        </cdr:nvSpPr>
        <cdr:spPr bwMode="auto">
          <a:xfrm xmlns:a="http://schemas.openxmlformats.org/drawingml/2006/main">
            <a:off x="13118974" y="7554242"/>
            <a:ext cx="830702" cy="3382410"/>
          </a:xfrm>
          <a:custGeom xmlns:a="http://schemas.openxmlformats.org/drawingml/2006/main">
            <a:avLst/>
            <a:gdLst>
              <a:gd name="connsiteX0" fmla="*/ 221742 w 221741"/>
              <a:gd name="connsiteY0" fmla="*/ 0 h 902874"/>
              <a:gd name="connsiteX1" fmla="*/ 221647 w 221741"/>
              <a:gd name="connsiteY1" fmla="*/ 476 h 902874"/>
              <a:gd name="connsiteX2" fmla="*/ 0 w 221741"/>
              <a:gd name="connsiteY2" fmla="*/ 902875 h 90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1741" h="902874" extrusionOk="0">
                <a:moveTo>
                  <a:pt x="221742" y="0"/>
                </a:moveTo>
                <a:lnTo>
                  <a:pt x="221647" y="476"/>
                </a:lnTo>
                <a:lnTo>
                  <a:pt x="0" y="902875"/>
                </a:lnTo>
              </a:path>
            </a:pathLst>
          </a:custGeom>
          <a:noFill xmlns:a="http://schemas.openxmlformats.org/drawingml/2006/main"/>
          <a:ln xmlns:a="http://schemas.openxmlformats.org/drawingml/2006/main" w="14288" cap="rnd">
            <a:solidFill>
              <a:srgbClr val="005321"/>
            </a:solidFill>
            <a:prstDash val="solid"/>
            <a:round/>
          </a:ln>
        </cdr:spPr>
        <cdr:txBody>
          <a:bodyPr xmlns:a="http://schemas.openxmlformats.org/drawingml/2006/main" rtlCol="0" anchor="ctr"/>
          <a:lstStyle xmlns:a="http://schemas.openxmlformats.org/drawingml/2006/main">
            <a:defPPr>
              <a:defRPr lang="en-US"/>
            </a:defPPr>
            <a:lvl1pPr marL="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55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57109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5663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14217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2771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71326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99880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434" algn="l" defTabSz="228554">
              <a:defRPr sz="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>
              <a:defRPr/>
            </a:pPr>
            <a:endParaRPr lang="ru-RU" sz="900"/>
          </a:p>
        </cdr:txBody>
      </cdr:sp>
    </cdr:grp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0.08621</cdr:x>
      <cdr:y>0.05161</cdr:y>
    </cdr:from>
    <cdr:to>
      <cdr:x>0.2069</cdr:x>
      <cdr:y>0.16542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360040" y="100037"/>
          <a:ext cx="504056" cy="22061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lumMod val="5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100" dirty="0" smtClean="0">
              <a:solidFill>
                <a:schemeClr val="bg1"/>
              </a:solidFill>
              <a:cs typeface="Times New Roman" panose="02020603050405020304" pitchFamily="18" charset="0"/>
            </a:rPr>
            <a:t>2019</a:t>
          </a:r>
          <a:endParaRPr lang="ru-RU" sz="1100" dirty="0">
            <a:solidFill>
              <a:schemeClr val="bg1"/>
            </a:solidFill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0.86207</cdr:x>
      <cdr:y>0.36611</cdr:y>
    </cdr:from>
    <cdr:to>
      <cdr:x>0.98276</cdr:x>
      <cdr:y>0.47993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3600400" y="709676"/>
          <a:ext cx="504056" cy="220616"/>
        </a:xfrm>
        <a:prstGeom xmlns:a="http://schemas.openxmlformats.org/drawingml/2006/main" prst="rect">
          <a:avLst/>
        </a:prstGeom>
        <a:solidFill xmlns:a="http://schemas.openxmlformats.org/drawingml/2006/main">
          <a:srgbClr val="008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100" dirty="0" smtClean="0">
              <a:solidFill>
                <a:schemeClr val="bg1"/>
              </a:solidFill>
              <a:cs typeface="Times New Roman" panose="02020603050405020304" pitchFamily="18" charset="0"/>
            </a:rPr>
            <a:t>2020</a:t>
          </a:r>
          <a:endParaRPr lang="ru-RU" sz="1100" dirty="0">
            <a:solidFill>
              <a:schemeClr val="bg1"/>
            </a:solidFill>
            <a:cs typeface="Times New Roman" panose="02020603050405020304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0.14665</cdr:x>
      <cdr:y>0.17128</cdr:y>
    </cdr:from>
    <cdr:to>
      <cdr:x>0.14665</cdr:x>
      <cdr:y>0.41526</cdr:y>
    </cdr:to>
    <cdr:cxnSp macro="">
      <cdr:nvCxnSpPr>
        <cdr:cNvPr id="2" name="Прямая соединительная линия 1"/>
        <cdr:cNvCxnSpPr/>
      </cdr:nvCxnSpPr>
      <cdr:spPr>
        <a:xfrm xmlns:a="http://schemas.openxmlformats.org/drawingml/2006/main">
          <a:off x="612466" y="373084"/>
          <a:ext cx="0" cy="531455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rgbClr val="008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0.03802</cdr:x>
      <cdr:y>0.07165</cdr:y>
    </cdr:from>
    <cdr:to>
      <cdr:x>0.34261</cdr:x>
      <cdr:y>0.22589</cdr:y>
    </cdr:to>
    <cdr:sp macro="" textlink="">
      <cdr:nvSpPr>
        <cdr:cNvPr id="22" name="TextBox 24"/>
        <cdr:cNvSpPr/>
      </cdr:nvSpPr>
      <cdr:spPr bwMode="auto">
        <a:xfrm xmlns:a="http://schemas.openxmlformats.org/drawingml/2006/main">
          <a:off x="137230" y="171568"/>
          <a:ext cx="109939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736549">
            <a:defRPr sz="14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368275" algn="l" defTabSz="736549">
            <a:defRPr sz="14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736549" algn="l" defTabSz="736549">
            <a:defRPr sz="14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104824" algn="l" defTabSz="736549">
            <a:defRPr sz="14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473098" algn="l" defTabSz="736549">
            <a:defRPr sz="14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1841373" algn="l" defTabSz="736549">
            <a:defRPr sz="14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209648" algn="l" defTabSz="736549">
            <a:defRPr sz="14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2577922" algn="l" defTabSz="736549">
            <a:defRPr sz="14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2946197" algn="l" defTabSz="736549">
            <a:defRPr sz="14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defRPr/>
          </a:pPr>
          <a:r>
            <a:rPr lang="ru-RU" sz="1800" dirty="0" smtClean="0">
              <a:solidFill>
                <a:schemeClr val="bg1"/>
              </a:solidFill>
              <a:latin typeface="Calibri"/>
              <a:cs typeface="Times New Roman"/>
            </a:rPr>
            <a:t>66,3</a:t>
          </a:r>
          <a:endParaRPr lang="ru-RU" sz="1800" dirty="0">
            <a:solidFill>
              <a:schemeClr val="bg1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0.32875</cdr:x>
      <cdr:y>0.10172</cdr:y>
    </cdr:from>
    <cdr:to>
      <cdr:x>0.65877</cdr:x>
      <cdr:y>0.25596</cdr:y>
    </cdr:to>
    <cdr:sp macro="" textlink="">
      <cdr:nvSpPr>
        <cdr:cNvPr id="23" name="TextBox 29"/>
        <cdr:cNvSpPr/>
      </cdr:nvSpPr>
      <cdr:spPr bwMode="auto">
        <a:xfrm xmlns:a="http://schemas.openxmlformats.org/drawingml/2006/main">
          <a:off x="1186600" y="243574"/>
          <a:ext cx="1191179" cy="36933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736549">
            <a:defRPr sz="14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368275" algn="l" defTabSz="736549">
            <a:defRPr sz="14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736549" algn="l" defTabSz="736549">
            <a:defRPr sz="14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104824" algn="l" defTabSz="736549">
            <a:defRPr sz="14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473098" algn="l" defTabSz="736549">
            <a:defRPr sz="14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1841373" algn="l" defTabSz="736549">
            <a:defRPr sz="14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209648" algn="l" defTabSz="736549">
            <a:defRPr sz="14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2577922" algn="l" defTabSz="736549">
            <a:defRPr sz="14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2946197" algn="l" defTabSz="736549">
            <a:defRPr sz="14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defRPr/>
          </a:pPr>
          <a:r>
            <a:rPr lang="ru-RU" sz="1800" dirty="0" smtClean="0">
              <a:latin typeface="Calibri"/>
              <a:cs typeface="Times New Roman"/>
            </a:rPr>
            <a:t>70,9</a:t>
          </a:r>
          <a:endParaRPr lang="ru-RU" sz="1800" dirty="0">
            <a:latin typeface="Calibri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0.27152</cdr:x>
      <cdr:y>0.44839</cdr:y>
    </cdr:from>
    <cdr:to>
      <cdr:x>0.51699</cdr:x>
      <cdr:y>0.68732</cdr:y>
    </cdr:to>
    <cdr:sp macro="" textlink="">
      <cdr:nvSpPr>
        <cdr:cNvPr id="2" name="TextBox 79"/>
        <cdr:cNvSpPr>
          <a:spLocks xmlns:a="http://schemas.openxmlformats.org/drawingml/2006/main"/>
        </cdr:cNvSpPr>
      </cdr:nvSpPr>
      <cdr:spPr bwMode="auto">
        <a:xfrm xmlns:a="http://schemas.openxmlformats.org/drawingml/2006/main">
          <a:off x="1800200" y="519828"/>
          <a:ext cx="1627427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>
            <a:defRPr sz="18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>
            <a:defRPr sz="18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>
            <a:defRPr sz="18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>
            <a:defRPr sz="18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>
            <a:defRPr sz="18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>
            <a:defRPr sz="18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>
            <a:defRPr sz="18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>
            <a:defRPr sz="18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>
            <a:defRPr sz="18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>
            <a:defRPr/>
          </a:pPr>
          <a:r>
            <a:rPr lang="ru-RU" sz="1200" dirty="0" smtClean="0">
              <a:latin typeface="Arial" panose="020B0604020202020204" pitchFamily="34" charset="0"/>
              <a:ea typeface="Merriweather Bold"/>
              <a:cs typeface="Arial" panose="020B0604020202020204" pitchFamily="34" charset="0"/>
            </a:rPr>
            <a:t>+ 94 обеспечение</a:t>
          </a:r>
          <a:endParaRPr lang="ru-RU" sz="1200" dirty="0">
            <a:latin typeface="Arial" panose="020B0604020202020204" pitchFamily="34" charset="0"/>
            <a:ea typeface="Merriweather Bold"/>
            <a:cs typeface="Arial" panose="020B0604020202020204" pitchFamily="34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0.00837</cdr:x>
      <cdr:y>0.34988</cdr:y>
    </cdr:from>
    <cdr:to>
      <cdr:x>0.29296</cdr:x>
      <cdr:y>0.91845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72008" y="576064"/>
          <a:ext cx="2448275" cy="936104"/>
        </a:xfrm>
        <a:prstGeom xmlns:a="http://schemas.openxmlformats.org/drawingml/2006/main" prst="rect">
          <a:avLst/>
        </a:prstGeom>
        <a:solidFill xmlns:a="http://schemas.openxmlformats.org/drawingml/2006/main">
          <a:schemeClr val="bg2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b="1" dirty="0" smtClean="0">
              <a:solidFill>
                <a:schemeClr val="tx1"/>
              </a:solidFill>
            </a:rPr>
            <a:t>            2019 г. – 114 </a:t>
          </a:r>
        </a:p>
        <a:p xmlns:a="http://schemas.openxmlformats.org/drawingml/2006/main">
          <a:r>
            <a:rPr lang="ru-RU" b="1" dirty="0" smtClean="0">
              <a:solidFill>
                <a:schemeClr val="tx1"/>
              </a:solidFill>
            </a:rPr>
            <a:t>            2020 г. – 100 </a:t>
          </a:r>
        </a:p>
        <a:p xmlns:a="http://schemas.openxmlformats.org/drawingml/2006/main">
          <a:r>
            <a:rPr lang="ru-RU" b="1" dirty="0" smtClean="0">
              <a:solidFill>
                <a:schemeClr val="tx1"/>
              </a:solidFill>
            </a:rPr>
            <a:t>             2021 г. – 19 </a:t>
          </a:r>
        </a:p>
        <a:p xmlns:a="http://schemas.openxmlformats.org/drawingml/2006/main">
          <a:r>
            <a:rPr lang="ru-RU" b="1" dirty="0" smtClean="0">
              <a:solidFill>
                <a:schemeClr val="accent4"/>
              </a:solidFill>
            </a:rPr>
            <a:t>Взыскано более 1,8 млн. рублей</a:t>
          </a:r>
          <a:endParaRPr lang="ru-RU" b="1" dirty="0">
            <a:solidFill>
              <a:schemeClr val="accent4"/>
            </a:solidFill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</cdr:x>
      <cdr:y>0.43143</cdr:y>
    </cdr:from>
    <cdr:to>
      <cdr:x>0.3097</cdr:x>
      <cdr:y>1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0" y="710324"/>
          <a:ext cx="2664296" cy="936119"/>
        </a:xfrm>
        <a:prstGeom xmlns:a="http://schemas.openxmlformats.org/drawingml/2006/main" prst="rect">
          <a:avLst/>
        </a:prstGeom>
        <a:solidFill xmlns:a="http://schemas.openxmlformats.org/drawingml/2006/main">
          <a:schemeClr val="bg2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b="1" dirty="0" smtClean="0">
              <a:solidFill>
                <a:schemeClr val="tx1"/>
              </a:solidFill>
            </a:rPr>
            <a:t>2019 г. – ст.193 УК РФ</a:t>
          </a:r>
          <a:endParaRPr lang="ru-RU" b="1" dirty="0">
            <a:solidFill>
              <a:schemeClr val="tx1"/>
            </a:solidFill>
          </a:endParaRPr>
        </a:p>
        <a:p xmlns:a="http://schemas.openxmlformats.org/drawingml/2006/main">
          <a:r>
            <a:rPr lang="ru-RU" b="1" dirty="0" smtClean="0">
              <a:solidFill>
                <a:schemeClr val="tx1"/>
              </a:solidFill>
            </a:rPr>
            <a:t> 2020 г. – ст.193 (1), 193.1 (4), 173.2 (1) УК РФ</a:t>
          </a:r>
        </a:p>
        <a:p xmlns:a="http://schemas.openxmlformats.org/drawingml/2006/main">
          <a:r>
            <a:rPr lang="ru-RU" b="1" dirty="0" smtClean="0">
              <a:solidFill>
                <a:schemeClr val="tx1"/>
              </a:solidFill>
            </a:rPr>
            <a:t> 2021 г. – ст.173.2 УК РФ (возбуждено уголовное дело)</a:t>
          </a:r>
        </a:p>
        <a:p xmlns:a="http://schemas.openxmlformats.org/drawingml/2006/main">
          <a:endParaRPr lang="ru-RU" b="1" dirty="0" smtClean="0">
            <a:solidFill>
              <a:schemeClr val="tx1"/>
            </a:solidFill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grpSp>
      <cdr:nvGrpSpPr>
        <cdr:cNvPr id="3342386" name="Группа 3342385"/>
        <cdr:cNvGrpSpPr/>
      </cdr:nvGrpSpPr>
      <cdr:grpSpPr bwMode="auto">
        <a:xfrm xmlns:a="http://schemas.openxmlformats.org/drawingml/2006/main">
          <a:off x="0" y="0"/>
          <a:ext cx="0" cy="0"/>
          <a:chOff x="0" y="0"/>
          <a:chExt cx="0" cy="0"/>
        </a:xfrm>
      </cdr:grpSpPr>
    </cdr:grpSp>
  </cdr:relSizeAnchor>
  <cdr:relSizeAnchor xmlns:cdr="http://schemas.openxmlformats.org/drawingml/2006/chartDrawing">
    <cdr:from>
      <cdr:x>0</cdr:x>
      <cdr:y>0</cdr:y>
    </cdr:from>
    <cdr:to>
      <cdr:x>0</cdr:x>
      <cdr:y>0</cdr:y>
    </cdr:to>
    <cdr:grpSp>
      <cdr:nvGrpSpPr>
        <cdr:cNvPr id="4522079" name="Группа 4522078"/>
        <cdr:cNvGrpSpPr/>
      </cdr:nvGrpSpPr>
      <cdr:grpSpPr bwMode="auto">
        <a:xfrm xmlns:a="http://schemas.openxmlformats.org/drawingml/2006/main">
          <a:off x="0" y="0"/>
          <a:ext cx="0" cy="0"/>
          <a:chOff x="0" y="0"/>
          <a:chExt cx="0" cy="0"/>
        </a:xfrm>
      </cdr:grpSpPr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C6691-64CB-46A5-84F9-8D402083293A}" type="datetimeFigureOut">
              <a:rPr lang="ru-RU" smtClean="0"/>
              <a:t>25.05.2021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E1640-AF38-4789-98E4-3FCF91A02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35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9350" y="1233488"/>
            <a:ext cx="4437063" cy="33289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5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70863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9350" y="1233488"/>
            <a:ext cx="4437063" cy="33289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6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70863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1700" y="739775"/>
            <a:ext cx="4932363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07BB8-F175-4C3A-AEB4-74F61416A6F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437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E1640-AF38-4789-98E4-3FCF91A021E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950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9350" y="1233488"/>
            <a:ext cx="4437063" cy="33289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12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708632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C06F8-C282-4522-B0E2-DB7D28D8FB4A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2770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E1640-AF38-4789-98E4-3FCF91A021EC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1376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33488"/>
            <a:ext cx="4440237" cy="33289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3174689-BECC-4390-B3B9-306A17FD432A}" type="slidenum">
              <a:rPr lang="en-US" altLang="ru-RU" smtClean="0"/>
              <a:pPr>
                <a:defRPr/>
              </a:pPr>
              <a:t>27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70863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Обложка зеленая с цветным гербом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51209" y="3785100"/>
            <a:ext cx="8772212" cy="987400"/>
          </a:xfrm>
          <a:prstGeom prst="rect">
            <a:avLst/>
          </a:prstGeom>
          <a:noFill/>
        </p:spPr>
        <p:txBody>
          <a:bodyPr anchor="t" anchorCtr="0"/>
          <a:lstStyle>
            <a:lvl1pPr algn="l">
              <a:lnSpc>
                <a:spcPct val="110000"/>
              </a:lnSpc>
              <a:defRPr sz="3300" b="0" cap="all" spc="50">
                <a:solidFill>
                  <a:schemeClr val="bg2"/>
                </a:solidFill>
                <a:latin typeface="Calibri"/>
                <a:ea typeface="Calibri"/>
                <a:cs typeface="Arial"/>
              </a:defRPr>
            </a:lvl1pPr>
          </a:lstStyle>
          <a:p>
            <a:pPr>
              <a:defRPr/>
            </a:pPr>
            <a:r>
              <a:rPr lang="ru-RU"/>
              <a:t>НАЗВАНИЕ ПРЕЗЕНТАЦИИ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2 фото и краткие тезисы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4"/>
          </p:nvPr>
        </p:nvSpPr>
        <p:spPr bwMode="auto">
          <a:xfrm>
            <a:off x="580579" y="2167139"/>
            <a:ext cx="1807029" cy="2409000"/>
          </a:xfrm>
          <a:prstGeom prst="rect">
            <a:avLst/>
          </a:prstGeom>
          <a:pattFill prst="wdUpDiag">
            <a:fgClr>
              <a:schemeClr val="accent6">
                <a:lumMod val="20000"/>
                <a:lumOff val="80000"/>
              </a:schemeClr>
            </a:fgClr>
            <a:bgClr>
              <a:srgbClr val="FFFFFF"/>
            </a:bgClr>
          </a:patt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5"/>
          </p:nvPr>
        </p:nvSpPr>
        <p:spPr bwMode="auto">
          <a:xfrm>
            <a:off x="4746179" y="2167139"/>
            <a:ext cx="1807029" cy="2409000"/>
          </a:xfrm>
          <a:prstGeom prst="rect">
            <a:avLst/>
          </a:prstGeom>
          <a:pattFill prst="wdUpDiag">
            <a:fgClr>
              <a:schemeClr val="accent6">
                <a:lumMod val="20000"/>
                <a:lumOff val="80000"/>
              </a:schemeClr>
            </a:fgClr>
            <a:bgClr>
              <a:srgbClr val="FFFFFF"/>
            </a:bgClr>
          </a:patt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00660" y="1"/>
            <a:ext cx="7198946" cy="872061"/>
          </a:xfrm>
          <a:prstGeom prst="rect">
            <a:avLst/>
          </a:prstGeom>
        </p:spPr>
        <p:txBody>
          <a:bodyPr anchor="ctr"/>
          <a:lstStyle>
            <a:lvl1pPr>
              <a:defRPr sz="1750" cap="all">
                <a:solidFill>
                  <a:schemeClr val="bg1"/>
                </a:solidFill>
                <a:latin typeface="Calibri"/>
                <a:ea typeface="Calibri"/>
                <a:cs typeface="Arial"/>
              </a:defRPr>
            </a:lvl1pPr>
          </a:lstStyle>
          <a:p>
            <a:pPr>
              <a:defRPr/>
            </a:pPr>
            <a:r>
              <a:rPr lang="ru-RU"/>
              <a:t>Название слайда</a:t>
            </a:r>
            <a:endParaRPr lang="en-US"/>
          </a:p>
        </p:txBody>
      </p:sp>
      <p:sp>
        <p:nvSpPr>
          <p:cNvPr id="7" name="Нижний колонтитул 1"/>
          <p:cNvSpPr>
            <a:spLocks noGrp="1"/>
          </p:cNvSpPr>
          <p:nvPr>
            <p:ph type="ftr" sz="quarter" idx="16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Номер слайда 2"/>
          <p:cNvSpPr>
            <a:spLocks noGrp="1"/>
          </p:cNvSpPr>
          <p:nvPr>
            <p:ph type="sldNum" sz="quarter" idx="17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26E6542A-CDDE-0A4D-9BEA-1CDB85DF59E6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206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Одна фотография крупно слев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1"/>
          </p:nvPr>
        </p:nvSpPr>
        <p:spPr bwMode="auto">
          <a:xfrm>
            <a:off x="3" y="886171"/>
            <a:ext cx="4371474" cy="5698220"/>
          </a:xfrm>
          <a:prstGeom prst="rect">
            <a:avLst/>
          </a:prstGeom>
          <a:pattFill prst="wdUpDiag">
            <a:fgClr>
              <a:schemeClr val="accent6">
                <a:lumMod val="20000"/>
                <a:lumOff val="80000"/>
              </a:schemeClr>
            </a:fgClr>
            <a:bgClr>
              <a:schemeClr val="bg2"/>
            </a:bgClr>
          </a:patt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00660" y="1"/>
            <a:ext cx="7198946" cy="872061"/>
          </a:xfrm>
          <a:prstGeom prst="rect">
            <a:avLst/>
          </a:prstGeom>
        </p:spPr>
        <p:txBody>
          <a:bodyPr anchor="ctr"/>
          <a:lstStyle>
            <a:lvl1pPr>
              <a:defRPr sz="1750" cap="all">
                <a:solidFill>
                  <a:schemeClr val="bg1"/>
                </a:solidFill>
                <a:latin typeface="Calibri"/>
                <a:ea typeface="Calibri"/>
                <a:cs typeface="Arial"/>
              </a:defRPr>
            </a:lvl1pPr>
          </a:lstStyle>
          <a:p>
            <a:pPr>
              <a:defRPr/>
            </a:pPr>
            <a:r>
              <a:rPr lang="ru-RU"/>
              <a:t>Название слайда</a:t>
            </a:r>
            <a:endParaRPr lang="en-US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2"/>
          <p:cNvSpPr>
            <a:spLocks noGrp="1"/>
          </p:cNvSpPr>
          <p:nvPr>
            <p:ph type="sldNum" sz="quarter" idx="13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26E6542A-CDDE-0A4D-9BEA-1CDB85DF59E6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323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Два фото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Grp="1"/>
          </p:cNvSpPr>
          <p:nvPr>
            <p:ph type="pic" sz="quarter" idx="15"/>
          </p:nvPr>
        </p:nvSpPr>
        <p:spPr bwMode="auto">
          <a:xfrm>
            <a:off x="624538" y="1335483"/>
            <a:ext cx="1609724" cy="2147639"/>
          </a:xfrm>
          <a:custGeom>
            <a:avLst/>
            <a:gdLst>
              <a:gd name="T0" fmla="*/ 8480 w 15387"/>
              <a:gd name="T1" fmla="*/ 40 h 15398"/>
              <a:gd name="T2" fmla="*/ 9616 w 15387"/>
              <a:gd name="T3" fmla="*/ 243 h 15398"/>
              <a:gd name="T4" fmla="*/ 10688 w 15387"/>
              <a:gd name="T5" fmla="*/ 606 h 15398"/>
              <a:gd name="T6" fmla="*/ 11683 w 15387"/>
              <a:gd name="T7" fmla="*/ 1115 h 15398"/>
              <a:gd name="T8" fmla="*/ 12587 w 15387"/>
              <a:gd name="T9" fmla="*/ 1758 h 15398"/>
              <a:gd name="T10" fmla="*/ 13388 w 15387"/>
              <a:gd name="T11" fmla="*/ 2523 h 15398"/>
              <a:gd name="T12" fmla="*/ 14073 w 15387"/>
              <a:gd name="T13" fmla="*/ 3394 h 15398"/>
              <a:gd name="T14" fmla="*/ 14628 w 15387"/>
              <a:gd name="T15" fmla="*/ 4361 h 15398"/>
              <a:gd name="T16" fmla="*/ 15042 w 15387"/>
              <a:gd name="T17" fmla="*/ 5410 h 15398"/>
              <a:gd name="T18" fmla="*/ 15299 w 15387"/>
              <a:gd name="T19" fmla="*/ 6526 h 15398"/>
              <a:gd name="T20" fmla="*/ 15387 w 15387"/>
              <a:gd name="T21" fmla="*/ 7698 h 15398"/>
              <a:gd name="T22" fmla="*/ 15299 w 15387"/>
              <a:gd name="T23" fmla="*/ 8871 h 15398"/>
              <a:gd name="T24" fmla="*/ 15042 w 15387"/>
              <a:gd name="T25" fmla="*/ 9988 h 15398"/>
              <a:gd name="T26" fmla="*/ 14628 w 15387"/>
              <a:gd name="T27" fmla="*/ 11037 h 15398"/>
              <a:gd name="T28" fmla="*/ 14073 w 15387"/>
              <a:gd name="T29" fmla="*/ 12002 h 15398"/>
              <a:gd name="T30" fmla="*/ 13388 w 15387"/>
              <a:gd name="T31" fmla="*/ 12875 h 15398"/>
              <a:gd name="T32" fmla="*/ 12587 w 15387"/>
              <a:gd name="T33" fmla="*/ 13640 h 15398"/>
              <a:gd name="T34" fmla="*/ 11683 w 15387"/>
              <a:gd name="T35" fmla="*/ 14283 h 15398"/>
              <a:gd name="T36" fmla="*/ 10688 w 15387"/>
              <a:gd name="T37" fmla="*/ 14792 h 15398"/>
              <a:gd name="T38" fmla="*/ 9616 w 15387"/>
              <a:gd name="T39" fmla="*/ 15155 h 15398"/>
              <a:gd name="T40" fmla="*/ 8480 w 15387"/>
              <a:gd name="T41" fmla="*/ 15358 h 15398"/>
              <a:gd name="T42" fmla="*/ 7298 w 15387"/>
              <a:gd name="T43" fmla="*/ 15387 h 15398"/>
              <a:gd name="T44" fmla="*/ 6144 w 15387"/>
              <a:gd name="T45" fmla="*/ 15241 h 15398"/>
              <a:gd name="T46" fmla="*/ 5049 w 15387"/>
              <a:gd name="T47" fmla="*/ 14930 h 15398"/>
              <a:gd name="T48" fmla="*/ 4026 w 15387"/>
              <a:gd name="T49" fmla="*/ 14468 h 15398"/>
              <a:gd name="T50" fmla="*/ 3091 w 15387"/>
              <a:gd name="T51" fmla="*/ 13868 h 15398"/>
              <a:gd name="T52" fmla="*/ 2254 w 15387"/>
              <a:gd name="T53" fmla="*/ 13142 h 15398"/>
              <a:gd name="T54" fmla="*/ 1528 w 15387"/>
              <a:gd name="T55" fmla="*/ 12305 h 15398"/>
              <a:gd name="T56" fmla="*/ 929 w 15387"/>
              <a:gd name="T57" fmla="*/ 11368 h 15398"/>
              <a:gd name="T58" fmla="*/ 466 w 15387"/>
              <a:gd name="T59" fmla="*/ 10346 h 15398"/>
              <a:gd name="T60" fmla="*/ 156 w 15387"/>
              <a:gd name="T61" fmla="*/ 9250 h 15398"/>
              <a:gd name="T62" fmla="*/ 11 w 15387"/>
              <a:gd name="T63" fmla="*/ 8095 h 15398"/>
              <a:gd name="T64" fmla="*/ 40 w 15387"/>
              <a:gd name="T65" fmla="*/ 6912 h 15398"/>
              <a:gd name="T66" fmla="*/ 243 w 15387"/>
              <a:gd name="T67" fmla="*/ 5776 h 15398"/>
              <a:gd name="T68" fmla="*/ 605 w 15387"/>
              <a:gd name="T69" fmla="*/ 4703 h 15398"/>
              <a:gd name="T70" fmla="*/ 1113 w 15387"/>
              <a:gd name="T71" fmla="*/ 3707 h 15398"/>
              <a:gd name="T72" fmla="*/ 1757 w 15387"/>
              <a:gd name="T73" fmla="*/ 2803 h 15398"/>
              <a:gd name="T74" fmla="*/ 2521 w 15387"/>
              <a:gd name="T75" fmla="*/ 2001 h 15398"/>
              <a:gd name="T76" fmla="*/ 3392 w 15387"/>
              <a:gd name="T77" fmla="*/ 1316 h 15398"/>
              <a:gd name="T78" fmla="*/ 4358 w 15387"/>
              <a:gd name="T79" fmla="*/ 759 h 15398"/>
              <a:gd name="T80" fmla="*/ 5406 w 15387"/>
              <a:gd name="T81" fmla="*/ 346 h 15398"/>
              <a:gd name="T82" fmla="*/ 6522 w 15387"/>
              <a:gd name="T83" fmla="*/ 89 h 15398"/>
              <a:gd name="T84" fmla="*/ 7693 w 15387"/>
              <a:gd name="T85" fmla="*/ 0 h 15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387" h="15398" extrusionOk="0">
                <a:moveTo>
                  <a:pt x="7693" y="0"/>
                </a:moveTo>
                <a:lnTo>
                  <a:pt x="8089" y="11"/>
                </a:lnTo>
                <a:lnTo>
                  <a:pt x="8480" y="40"/>
                </a:lnTo>
                <a:lnTo>
                  <a:pt x="8866" y="89"/>
                </a:lnTo>
                <a:lnTo>
                  <a:pt x="9244" y="156"/>
                </a:lnTo>
                <a:lnTo>
                  <a:pt x="9616" y="243"/>
                </a:lnTo>
                <a:lnTo>
                  <a:pt x="9981" y="346"/>
                </a:lnTo>
                <a:lnTo>
                  <a:pt x="10339" y="468"/>
                </a:lnTo>
                <a:lnTo>
                  <a:pt x="10688" y="606"/>
                </a:lnTo>
                <a:lnTo>
                  <a:pt x="11029" y="759"/>
                </a:lnTo>
                <a:lnTo>
                  <a:pt x="11360" y="930"/>
                </a:lnTo>
                <a:lnTo>
                  <a:pt x="11683" y="1115"/>
                </a:lnTo>
                <a:lnTo>
                  <a:pt x="11995" y="1316"/>
                </a:lnTo>
                <a:lnTo>
                  <a:pt x="12297" y="1529"/>
                </a:lnTo>
                <a:lnTo>
                  <a:pt x="12587" y="1758"/>
                </a:lnTo>
                <a:lnTo>
                  <a:pt x="12867" y="2001"/>
                </a:lnTo>
                <a:lnTo>
                  <a:pt x="13134" y="2255"/>
                </a:lnTo>
                <a:lnTo>
                  <a:pt x="13388" y="2523"/>
                </a:lnTo>
                <a:lnTo>
                  <a:pt x="13631" y="2803"/>
                </a:lnTo>
                <a:lnTo>
                  <a:pt x="13858" y="3093"/>
                </a:lnTo>
                <a:lnTo>
                  <a:pt x="14073" y="3394"/>
                </a:lnTo>
                <a:lnTo>
                  <a:pt x="14273" y="3707"/>
                </a:lnTo>
                <a:lnTo>
                  <a:pt x="14458" y="4029"/>
                </a:lnTo>
                <a:lnTo>
                  <a:pt x="14628" y="4361"/>
                </a:lnTo>
                <a:lnTo>
                  <a:pt x="14782" y="4703"/>
                </a:lnTo>
                <a:lnTo>
                  <a:pt x="14920" y="5052"/>
                </a:lnTo>
                <a:lnTo>
                  <a:pt x="15042" y="5410"/>
                </a:lnTo>
                <a:lnTo>
                  <a:pt x="15145" y="5776"/>
                </a:lnTo>
                <a:lnTo>
                  <a:pt x="15230" y="6148"/>
                </a:lnTo>
                <a:lnTo>
                  <a:pt x="15299" y="6526"/>
                </a:lnTo>
                <a:lnTo>
                  <a:pt x="15348" y="6912"/>
                </a:lnTo>
                <a:lnTo>
                  <a:pt x="15377" y="7302"/>
                </a:lnTo>
                <a:lnTo>
                  <a:pt x="15387" y="7698"/>
                </a:lnTo>
                <a:lnTo>
                  <a:pt x="15377" y="8095"/>
                </a:lnTo>
                <a:lnTo>
                  <a:pt x="15348" y="8486"/>
                </a:lnTo>
                <a:lnTo>
                  <a:pt x="15299" y="8871"/>
                </a:lnTo>
                <a:lnTo>
                  <a:pt x="15230" y="9250"/>
                </a:lnTo>
                <a:lnTo>
                  <a:pt x="15145" y="9622"/>
                </a:lnTo>
                <a:lnTo>
                  <a:pt x="15042" y="9988"/>
                </a:lnTo>
                <a:lnTo>
                  <a:pt x="14920" y="10346"/>
                </a:lnTo>
                <a:lnTo>
                  <a:pt x="14782" y="10695"/>
                </a:lnTo>
                <a:lnTo>
                  <a:pt x="14628" y="11037"/>
                </a:lnTo>
                <a:lnTo>
                  <a:pt x="14458" y="11368"/>
                </a:lnTo>
                <a:lnTo>
                  <a:pt x="14273" y="11691"/>
                </a:lnTo>
                <a:lnTo>
                  <a:pt x="14073" y="12002"/>
                </a:lnTo>
                <a:lnTo>
                  <a:pt x="13858" y="12305"/>
                </a:lnTo>
                <a:lnTo>
                  <a:pt x="13631" y="12595"/>
                </a:lnTo>
                <a:lnTo>
                  <a:pt x="13388" y="12875"/>
                </a:lnTo>
                <a:lnTo>
                  <a:pt x="13134" y="13142"/>
                </a:lnTo>
                <a:lnTo>
                  <a:pt x="12867" y="13397"/>
                </a:lnTo>
                <a:lnTo>
                  <a:pt x="12587" y="13640"/>
                </a:lnTo>
                <a:lnTo>
                  <a:pt x="12297" y="13868"/>
                </a:lnTo>
                <a:lnTo>
                  <a:pt x="11995" y="14082"/>
                </a:lnTo>
                <a:lnTo>
                  <a:pt x="11683" y="14283"/>
                </a:lnTo>
                <a:lnTo>
                  <a:pt x="11360" y="14468"/>
                </a:lnTo>
                <a:lnTo>
                  <a:pt x="11029" y="14639"/>
                </a:lnTo>
                <a:lnTo>
                  <a:pt x="10688" y="14792"/>
                </a:lnTo>
                <a:lnTo>
                  <a:pt x="10339" y="14930"/>
                </a:lnTo>
                <a:lnTo>
                  <a:pt x="9981" y="15052"/>
                </a:lnTo>
                <a:lnTo>
                  <a:pt x="9616" y="15155"/>
                </a:lnTo>
                <a:lnTo>
                  <a:pt x="9244" y="15241"/>
                </a:lnTo>
                <a:lnTo>
                  <a:pt x="8866" y="15309"/>
                </a:lnTo>
                <a:lnTo>
                  <a:pt x="8480" y="15358"/>
                </a:lnTo>
                <a:lnTo>
                  <a:pt x="8089" y="15387"/>
                </a:lnTo>
                <a:lnTo>
                  <a:pt x="7693" y="15398"/>
                </a:lnTo>
                <a:lnTo>
                  <a:pt x="7298" y="15387"/>
                </a:lnTo>
                <a:lnTo>
                  <a:pt x="6908" y="15358"/>
                </a:lnTo>
                <a:lnTo>
                  <a:pt x="6522" y="15309"/>
                </a:lnTo>
                <a:lnTo>
                  <a:pt x="6144" y="15241"/>
                </a:lnTo>
                <a:lnTo>
                  <a:pt x="5771" y="15155"/>
                </a:lnTo>
                <a:lnTo>
                  <a:pt x="5406" y="15052"/>
                </a:lnTo>
                <a:lnTo>
                  <a:pt x="5049" y="14930"/>
                </a:lnTo>
                <a:lnTo>
                  <a:pt x="4700" y="14792"/>
                </a:lnTo>
                <a:lnTo>
                  <a:pt x="4358" y="14639"/>
                </a:lnTo>
                <a:lnTo>
                  <a:pt x="4026" y="14468"/>
                </a:lnTo>
                <a:lnTo>
                  <a:pt x="3705" y="14283"/>
                </a:lnTo>
                <a:lnTo>
                  <a:pt x="3392" y="14082"/>
                </a:lnTo>
                <a:lnTo>
                  <a:pt x="3091" y="13868"/>
                </a:lnTo>
                <a:lnTo>
                  <a:pt x="2800" y="13640"/>
                </a:lnTo>
                <a:lnTo>
                  <a:pt x="2521" y="13397"/>
                </a:lnTo>
                <a:lnTo>
                  <a:pt x="2254" y="13142"/>
                </a:lnTo>
                <a:lnTo>
                  <a:pt x="1999" y="12875"/>
                </a:lnTo>
                <a:lnTo>
                  <a:pt x="1757" y="12595"/>
                </a:lnTo>
                <a:lnTo>
                  <a:pt x="1528" y="12305"/>
                </a:lnTo>
                <a:lnTo>
                  <a:pt x="1315" y="12002"/>
                </a:lnTo>
                <a:lnTo>
                  <a:pt x="1113" y="11691"/>
                </a:lnTo>
                <a:lnTo>
                  <a:pt x="929" y="11368"/>
                </a:lnTo>
                <a:lnTo>
                  <a:pt x="759" y="11037"/>
                </a:lnTo>
                <a:lnTo>
                  <a:pt x="605" y="10695"/>
                </a:lnTo>
                <a:lnTo>
                  <a:pt x="466" y="10346"/>
                </a:lnTo>
                <a:lnTo>
                  <a:pt x="346" y="9988"/>
                </a:lnTo>
                <a:lnTo>
                  <a:pt x="243" y="9622"/>
                </a:lnTo>
                <a:lnTo>
                  <a:pt x="156" y="9250"/>
                </a:lnTo>
                <a:lnTo>
                  <a:pt x="89" y="8871"/>
                </a:lnTo>
                <a:lnTo>
                  <a:pt x="40" y="8486"/>
                </a:lnTo>
                <a:lnTo>
                  <a:pt x="11" y="8095"/>
                </a:lnTo>
                <a:lnTo>
                  <a:pt x="0" y="7698"/>
                </a:lnTo>
                <a:lnTo>
                  <a:pt x="11" y="7302"/>
                </a:lnTo>
                <a:lnTo>
                  <a:pt x="40" y="6912"/>
                </a:lnTo>
                <a:lnTo>
                  <a:pt x="89" y="6526"/>
                </a:lnTo>
                <a:lnTo>
                  <a:pt x="156" y="6148"/>
                </a:lnTo>
                <a:lnTo>
                  <a:pt x="243" y="5776"/>
                </a:lnTo>
                <a:lnTo>
                  <a:pt x="346" y="5410"/>
                </a:lnTo>
                <a:lnTo>
                  <a:pt x="466" y="5052"/>
                </a:lnTo>
                <a:lnTo>
                  <a:pt x="605" y="4703"/>
                </a:lnTo>
                <a:lnTo>
                  <a:pt x="759" y="4361"/>
                </a:lnTo>
                <a:lnTo>
                  <a:pt x="929" y="4029"/>
                </a:lnTo>
                <a:lnTo>
                  <a:pt x="1113" y="3707"/>
                </a:lnTo>
                <a:lnTo>
                  <a:pt x="1315" y="3394"/>
                </a:lnTo>
                <a:lnTo>
                  <a:pt x="1528" y="3093"/>
                </a:lnTo>
                <a:lnTo>
                  <a:pt x="1757" y="2803"/>
                </a:lnTo>
                <a:lnTo>
                  <a:pt x="1999" y="2523"/>
                </a:lnTo>
                <a:lnTo>
                  <a:pt x="2254" y="2255"/>
                </a:lnTo>
                <a:lnTo>
                  <a:pt x="2521" y="2001"/>
                </a:lnTo>
                <a:lnTo>
                  <a:pt x="2800" y="1758"/>
                </a:lnTo>
                <a:lnTo>
                  <a:pt x="3091" y="1529"/>
                </a:lnTo>
                <a:lnTo>
                  <a:pt x="3392" y="1316"/>
                </a:lnTo>
                <a:lnTo>
                  <a:pt x="3705" y="1115"/>
                </a:lnTo>
                <a:lnTo>
                  <a:pt x="4026" y="930"/>
                </a:lnTo>
                <a:lnTo>
                  <a:pt x="4358" y="759"/>
                </a:lnTo>
                <a:lnTo>
                  <a:pt x="4700" y="606"/>
                </a:lnTo>
                <a:lnTo>
                  <a:pt x="5049" y="468"/>
                </a:lnTo>
                <a:lnTo>
                  <a:pt x="5406" y="346"/>
                </a:lnTo>
                <a:lnTo>
                  <a:pt x="5771" y="243"/>
                </a:lnTo>
                <a:lnTo>
                  <a:pt x="6144" y="156"/>
                </a:lnTo>
                <a:lnTo>
                  <a:pt x="6522" y="89"/>
                </a:lnTo>
                <a:lnTo>
                  <a:pt x="6908" y="40"/>
                </a:lnTo>
                <a:lnTo>
                  <a:pt x="7298" y="11"/>
                </a:lnTo>
                <a:lnTo>
                  <a:pt x="7693" y="0"/>
                </a:lnTo>
                <a:close/>
              </a:path>
            </a:pathLst>
          </a:custGeom>
          <a:pattFill prst="wdUpDiag">
            <a:fgClr>
              <a:schemeClr val="accent6">
                <a:lumMod val="20000"/>
                <a:lumOff val="80000"/>
              </a:schemeClr>
            </a:fgClr>
            <a:bgClr>
              <a:srgbClr val="FFFFFF"/>
            </a:bgClr>
          </a:patt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"/>
            </a:lvl1pPr>
          </a:lstStyle>
          <a:p>
            <a:pPr>
              <a:defRPr/>
            </a:pPr>
            <a:r>
              <a:rPr lang="ru-RU"/>
              <a:t>Вставка рисунка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8"/>
          </p:nvPr>
        </p:nvSpPr>
        <p:spPr bwMode="auto">
          <a:xfrm>
            <a:off x="3301378" y="4084768"/>
            <a:ext cx="2265241" cy="2130720"/>
          </a:xfrm>
          <a:prstGeom prst="rect">
            <a:avLst/>
          </a:prstGeom>
          <a:pattFill prst="wdUpDiag">
            <a:fgClr>
              <a:schemeClr val="accent6">
                <a:lumMod val="20000"/>
                <a:lumOff val="80000"/>
              </a:schemeClr>
            </a:fgClr>
            <a:bgClr>
              <a:schemeClr val="bg2"/>
            </a:bgClr>
          </a:patt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00660" y="1"/>
            <a:ext cx="7198946" cy="872061"/>
          </a:xfrm>
          <a:prstGeom prst="rect">
            <a:avLst/>
          </a:prstGeom>
        </p:spPr>
        <p:txBody>
          <a:bodyPr anchor="ctr"/>
          <a:lstStyle>
            <a:lvl1pPr>
              <a:defRPr sz="1750" cap="all">
                <a:solidFill>
                  <a:schemeClr val="bg1"/>
                </a:solidFill>
                <a:latin typeface="Calibri"/>
                <a:ea typeface="Calibri"/>
                <a:cs typeface="Arial"/>
              </a:defRPr>
            </a:lvl1pPr>
          </a:lstStyle>
          <a:p>
            <a:pPr>
              <a:defRPr/>
            </a:pPr>
            <a:r>
              <a:rPr lang="ru-RU"/>
              <a:t>Название слайда</a:t>
            </a:r>
            <a:endParaRPr lang="en-US"/>
          </a:p>
        </p:txBody>
      </p:sp>
      <p:sp>
        <p:nvSpPr>
          <p:cNvPr id="7" name="Нижний колонтитул 1"/>
          <p:cNvSpPr>
            <a:spLocks noGrp="1"/>
          </p:cNvSpPr>
          <p:nvPr>
            <p:ph type="ftr" sz="quarter" idx="19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2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26E6542A-CDDE-0A4D-9BEA-1CDB85DF59E6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124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1_Коллаж из 2 фото слева - 2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Рисунок 26"/>
          <p:cNvSpPr>
            <a:spLocks noGrp="1"/>
          </p:cNvSpPr>
          <p:nvPr>
            <p:ph type="pic" sz="quarter" idx="18"/>
          </p:nvPr>
        </p:nvSpPr>
        <p:spPr bwMode="auto">
          <a:xfrm>
            <a:off x="-427" y="877271"/>
            <a:ext cx="4517526" cy="5711301"/>
          </a:xfrm>
          <a:custGeom>
            <a:avLst/>
            <a:gdLst>
              <a:gd name="connsiteX0" fmla="*/ 6205928 w 9050072"/>
              <a:gd name="connsiteY0" fmla="*/ 2919626 h 8659518"/>
              <a:gd name="connsiteX1" fmla="*/ 6201940 w 9050072"/>
              <a:gd name="connsiteY1" fmla="*/ 6469228 h 8659518"/>
              <a:gd name="connsiteX2" fmla="*/ 3987384 w 9050072"/>
              <a:gd name="connsiteY2" fmla="*/ 8589364 h 8659518"/>
              <a:gd name="connsiteX3" fmla="*/ 1813810 w 9050072"/>
              <a:gd name="connsiteY3" fmla="*/ 8574374 h 8659518"/>
              <a:gd name="connsiteX4" fmla="*/ 1824454 w 9050072"/>
              <a:gd name="connsiteY4" fmla="*/ 7090539 h 8659518"/>
              <a:gd name="connsiteX5" fmla="*/ 4426444 w 9050072"/>
              <a:gd name="connsiteY5" fmla="*/ 778098 h 8659518"/>
              <a:gd name="connsiteX6" fmla="*/ 4422456 w 9050072"/>
              <a:gd name="connsiteY6" fmla="*/ 4417640 h 8659518"/>
              <a:gd name="connsiteX7" fmla="*/ 0 w 9050072"/>
              <a:gd name="connsiteY7" fmla="*/ 8659518 h 8659518"/>
              <a:gd name="connsiteX8" fmla="*/ 0 w 9050072"/>
              <a:gd name="connsiteY8" fmla="*/ 5068932 h 8659518"/>
              <a:gd name="connsiteX9" fmla="*/ 5021704 w 9050072"/>
              <a:gd name="connsiteY9" fmla="*/ 2 h 8659518"/>
              <a:gd name="connsiteX10" fmla="*/ 17312 w 9050072"/>
              <a:gd name="connsiteY10" fmla="*/ 4866282 h 8659518"/>
              <a:gd name="connsiteX11" fmla="*/ 2321 w 9050072"/>
              <a:gd name="connsiteY11" fmla="*/ 20604 h 8659518"/>
              <a:gd name="connsiteX12" fmla="*/ 5246558 w 9050072"/>
              <a:gd name="connsiteY12" fmla="*/ 0 h 8659518"/>
              <a:gd name="connsiteX13" fmla="*/ 9050072 w 9050072"/>
              <a:gd name="connsiteY13" fmla="*/ 12291 h 8659518"/>
              <a:gd name="connsiteX14" fmla="*/ 4597635 w 9050072"/>
              <a:gd name="connsiteY14" fmla="*/ 4284148 h 8659518"/>
              <a:gd name="connsiteX15" fmla="*/ 4597635 w 9050072"/>
              <a:gd name="connsiteY15" fmla="*/ 633602 h 8659518"/>
              <a:gd name="connsiteX0" fmla="*/ 6205928 w 9050072"/>
              <a:gd name="connsiteY0" fmla="*/ 2919626 h 8614547"/>
              <a:gd name="connsiteX1" fmla="*/ 6201940 w 9050072"/>
              <a:gd name="connsiteY1" fmla="*/ 6469228 h 8614547"/>
              <a:gd name="connsiteX2" fmla="*/ 3987384 w 9050072"/>
              <a:gd name="connsiteY2" fmla="*/ 8589364 h 8614547"/>
              <a:gd name="connsiteX3" fmla="*/ 1813810 w 9050072"/>
              <a:gd name="connsiteY3" fmla="*/ 8574374 h 8614547"/>
              <a:gd name="connsiteX4" fmla="*/ 1824454 w 9050072"/>
              <a:gd name="connsiteY4" fmla="*/ 7090539 h 8614547"/>
              <a:gd name="connsiteX5" fmla="*/ 6205928 w 9050072"/>
              <a:gd name="connsiteY5" fmla="*/ 2919626 h 8614547"/>
              <a:gd name="connsiteX6" fmla="*/ 4426444 w 9050072"/>
              <a:gd name="connsiteY6" fmla="*/ 778098 h 8614547"/>
              <a:gd name="connsiteX7" fmla="*/ 4422456 w 9050072"/>
              <a:gd name="connsiteY7" fmla="*/ 4417640 h 8614547"/>
              <a:gd name="connsiteX8" fmla="*/ 0 w 9050072"/>
              <a:gd name="connsiteY8" fmla="*/ 8614547 h 8614547"/>
              <a:gd name="connsiteX9" fmla="*/ 0 w 9050072"/>
              <a:gd name="connsiteY9" fmla="*/ 5068932 h 8614547"/>
              <a:gd name="connsiteX10" fmla="*/ 4426444 w 9050072"/>
              <a:gd name="connsiteY10" fmla="*/ 778098 h 8614547"/>
              <a:gd name="connsiteX11" fmla="*/ 5021704 w 9050072"/>
              <a:gd name="connsiteY11" fmla="*/ 2 h 8614547"/>
              <a:gd name="connsiteX12" fmla="*/ 17312 w 9050072"/>
              <a:gd name="connsiteY12" fmla="*/ 4866282 h 8614547"/>
              <a:gd name="connsiteX13" fmla="*/ 2321 w 9050072"/>
              <a:gd name="connsiteY13" fmla="*/ 20604 h 8614547"/>
              <a:gd name="connsiteX14" fmla="*/ 5021704 w 9050072"/>
              <a:gd name="connsiteY14" fmla="*/ 2 h 8614547"/>
              <a:gd name="connsiteX15" fmla="*/ 5246558 w 9050072"/>
              <a:gd name="connsiteY15" fmla="*/ 0 h 8614547"/>
              <a:gd name="connsiteX16" fmla="*/ 9050072 w 9050072"/>
              <a:gd name="connsiteY16" fmla="*/ 12291 h 8614547"/>
              <a:gd name="connsiteX17" fmla="*/ 4597635 w 9050072"/>
              <a:gd name="connsiteY17" fmla="*/ 4284148 h 8614547"/>
              <a:gd name="connsiteX18" fmla="*/ 4597635 w 9050072"/>
              <a:gd name="connsiteY18" fmla="*/ 633602 h 8614547"/>
              <a:gd name="connsiteX19" fmla="*/ 5246558 w 9050072"/>
              <a:gd name="connsiteY19" fmla="*/ 0 h 8614547"/>
              <a:gd name="connsiteX0" fmla="*/ 6205928 w 9050072"/>
              <a:gd name="connsiteY0" fmla="*/ 2919626 h 8614547"/>
              <a:gd name="connsiteX1" fmla="*/ 6201940 w 9050072"/>
              <a:gd name="connsiteY1" fmla="*/ 6469228 h 8614547"/>
              <a:gd name="connsiteX2" fmla="*/ 3987384 w 9050072"/>
              <a:gd name="connsiteY2" fmla="*/ 8589364 h 8614547"/>
              <a:gd name="connsiteX3" fmla="*/ 1820249 w 9050072"/>
              <a:gd name="connsiteY3" fmla="*/ 8593693 h 8614547"/>
              <a:gd name="connsiteX4" fmla="*/ 1824454 w 9050072"/>
              <a:gd name="connsiteY4" fmla="*/ 7090539 h 8614547"/>
              <a:gd name="connsiteX5" fmla="*/ 6205928 w 9050072"/>
              <a:gd name="connsiteY5" fmla="*/ 2919626 h 8614547"/>
              <a:gd name="connsiteX6" fmla="*/ 4426444 w 9050072"/>
              <a:gd name="connsiteY6" fmla="*/ 778098 h 8614547"/>
              <a:gd name="connsiteX7" fmla="*/ 4422456 w 9050072"/>
              <a:gd name="connsiteY7" fmla="*/ 4417640 h 8614547"/>
              <a:gd name="connsiteX8" fmla="*/ 0 w 9050072"/>
              <a:gd name="connsiteY8" fmla="*/ 8614547 h 8614547"/>
              <a:gd name="connsiteX9" fmla="*/ 0 w 9050072"/>
              <a:gd name="connsiteY9" fmla="*/ 5068932 h 8614547"/>
              <a:gd name="connsiteX10" fmla="*/ 4426444 w 9050072"/>
              <a:gd name="connsiteY10" fmla="*/ 778098 h 8614547"/>
              <a:gd name="connsiteX11" fmla="*/ 5021704 w 9050072"/>
              <a:gd name="connsiteY11" fmla="*/ 2 h 8614547"/>
              <a:gd name="connsiteX12" fmla="*/ 17312 w 9050072"/>
              <a:gd name="connsiteY12" fmla="*/ 4866282 h 8614547"/>
              <a:gd name="connsiteX13" fmla="*/ 2321 w 9050072"/>
              <a:gd name="connsiteY13" fmla="*/ 20604 h 8614547"/>
              <a:gd name="connsiteX14" fmla="*/ 5021704 w 9050072"/>
              <a:gd name="connsiteY14" fmla="*/ 2 h 8614547"/>
              <a:gd name="connsiteX15" fmla="*/ 5246558 w 9050072"/>
              <a:gd name="connsiteY15" fmla="*/ 0 h 8614547"/>
              <a:gd name="connsiteX16" fmla="*/ 9050072 w 9050072"/>
              <a:gd name="connsiteY16" fmla="*/ 12291 h 8614547"/>
              <a:gd name="connsiteX17" fmla="*/ 4597635 w 9050072"/>
              <a:gd name="connsiteY17" fmla="*/ 4284148 h 8614547"/>
              <a:gd name="connsiteX18" fmla="*/ 4597635 w 9050072"/>
              <a:gd name="connsiteY18" fmla="*/ 633602 h 8614547"/>
              <a:gd name="connsiteX19" fmla="*/ 5246558 w 9050072"/>
              <a:gd name="connsiteY19" fmla="*/ 0 h 8614547"/>
              <a:gd name="connsiteX0" fmla="*/ 6205928 w 9050072"/>
              <a:gd name="connsiteY0" fmla="*/ 2919626 h 8595229"/>
              <a:gd name="connsiteX1" fmla="*/ 6201940 w 9050072"/>
              <a:gd name="connsiteY1" fmla="*/ 6469228 h 8595229"/>
              <a:gd name="connsiteX2" fmla="*/ 3987384 w 9050072"/>
              <a:gd name="connsiteY2" fmla="*/ 8589364 h 8595229"/>
              <a:gd name="connsiteX3" fmla="*/ 1820249 w 9050072"/>
              <a:gd name="connsiteY3" fmla="*/ 8593693 h 8595229"/>
              <a:gd name="connsiteX4" fmla="*/ 1824454 w 9050072"/>
              <a:gd name="connsiteY4" fmla="*/ 7090539 h 8595229"/>
              <a:gd name="connsiteX5" fmla="*/ 6205928 w 9050072"/>
              <a:gd name="connsiteY5" fmla="*/ 2919626 h 8595229"/>
              <a:gd name="connsiteX6" fmla="*/ 4426444 w 9050072"/>
              <a:gd name="connsiteY6" fmla="*/ 778098 h 8595229"/>
              <a:gd name="connsiteX7" fmla="*/ 4422456 w 9050072"/>
              <a:gd name="connsiteY7" fmla="*/ 4417640 h 8595229"/>
              <a:gd name="connsiteX8" fmla="*/ 0 w 9050072"/>
              <a:gd name="connsiteY8" fmla="*/ 8595229 h 8595229"/>
              <a:gd name="connsiteX9" fmla="*/ 0 w 9050072"/>
              <a:gd name="connsiteY9" fmla="*/ 5068932 h 8595229"/>
              <a:gd name="connsiteX10" fmla="*/ 4426444 w 9050072"/>
              <a:gd name="connsiteY10" fmla="*/ 778098 h 8595229"/>
              <a:gd name="connsiteX11" fmla="*/ 5021704 w 9050072"/>
              <a:gd name="connsiteY11" fmla="*/ 2 h 8595229"/>
              <a:gd name="connsiteX12" fmla="*/ 17312 w 9050072"/>
              <a:gd name="connsiteY12" fmla="*/ 4866282 h 8595229"/>
              <a:gd name="connsiteX13" fmla="*/ 2321 w 9050072"/>
              <a:gd name="connsiteY13" fmla="*/ 20604 h 8595229"/>
              <a:gd name="connsiteX14" fmla="*/ 5021704 w 9050072"/>
              <a:gd name="connsiteY14" fmla="*/ 2 h 8595229"/>
              <a:gd name="connsiteX15" fmla="*/ 5246558 w 9050072"/>
              <a:gd name="connsiteY15" fmla="*/ 0 h 8595229"/>
              <a:gd name="connsiteX16" fmla="*/ 9050072 w 9050072"/>
              <a:gd name="connsiteY16" fmla="*/ 12291 h 8595229"/>
              <a:gd name="connsiteX17" fmla="*/ 4597635 w 9050072"/>
              <a:gd name="connsiteY17" fmla="*/ 4284148 h 8595229"/>
              <a:gd name="connsiteX18" fmla="*/ 4597635 w 9050072"/>
              <a:gd name="connsiteY18" fmla="*/ 633602 h 8595229"/>
              <a:gd name="connsiteX19" fmla="*/ 5246558 w 9050072"/>
              <a:gd name="connsiteY19" fmla="*/ 0 h 8595229"/>
              <a:gd name="connsiteX0" fmla="*/ 6205928 w 9050072"/>
              <a:gd name="connsiteY0" fmla="*/ 2919626 h 8595229"/>
              <a:gd name="connsiteX1" fmla="*/ 6201940 w 9050072"/>
              <a:gd name="connsiteY1" fmla="*/ 6469228 h 8595229"/>
              <a:gd name="connsiteX2" fmla="*/ 3987384 w 9050072"/>
              <a:gd name="connsiteY2" fmla="*/ 8589364 h 8595229"/>
              <a:gd name="connsiteX3" fmla="*/ 1820249 w 9050072"/>
              <a:gd name="connsiteY3" fmla="*/ 8593693 h 8595229"/>
              <a:gd name="connsiteX4" fmla="*/ 1824454 w 9050072"/>
              <a:gd name="connsiteY4" fmla="*/ 7064781 h 8595229"/>
              <a:gd name="connsiteX5" fmla="*/ 6205928 w 9050072"/>
              <a:gd name="connsiteY5" fmla="*/ 2919626 h 8595229"/>
              <a:gd name="connsiteX6" fmla="*/ 4426444 w 9050072"/>
              <a:gd name="connsiteY6" fmla="*/ 778098 h 8595229"/>
              <a:gd name="connsiteX7" fmla="*/ 4422456 w 9050072"/>
              <a:gd name="connsiteY7" fmla="*/ 4417640 h 8595229"/>
              <a:gd name="connsiteX8" fmla="*/ 0 w 9050072"/>
              <a:gd name="connsiteY8" fmla="*/ 8595229 h 8595229"/>
              <a:gd name="connsiteX9" fmla="*/ 0 w 9050072"/>
              <a:gd name="connsiteY9" fmla="*/ 5068932 h 8595229"/>
              <a:gd name="connsiteX10" fmla="*/ 4426444 w 9050072"/>
              <a:gd name="connsiteY10" fmla="*/ 778098 h 8595229"/>
              <a:gd name="connsiteX11" fmla="*/ 5021704 w 9050072"/>
              <a:gd name="connsiteY11" fmla="*/ 2 h 8595229"/>
              <a:gd name="connsiteX12" fmla="*/ 17312 w 9050072"/>
              <a:gd name="connsiteY12" fmla="*/ 4866282 h 8595229"/>
              <a:gd name="connsiteX13" fmla="*/ 2321 w 9050072"/>
              <a:gd name="connsiteY13" fmla="*/ 20604 h 8595229"/>
              <a:gd name="connsiteX14" fmla="*/ 5021704 w 9050072"/>
              <a:gd name="connsiteY14" fmla="*/ 2 h 8595229"/>
              <a:gd name="connsiteX15" fmla="*/ 5246558 w 9050072"/>
              <a:gd name="connsiteY15" fmla="*/ 0 h 8595229"/>
              <a:gd name="connsiteX16" fmla="*/ 9050072 w 9050072"/>
              <a:gd name="connsiteY16" fmla="*/ 12291 h 8595229"/>
              <a:gd name="connsiteX17" fmla="*/ 4597635 w 9050072"/>
              <a:gd name="connsiteY17" fmla="*/ 4284148 h 8595229"/>
              <a:gd name="connsiteX18" fmla="*/ 4597635 w 9050072"/>
              <a:gd name="connsiteY18" fmla="*/ 633602 h 8595229"/>
              <a:gd name="connsiteX19" fmla="*/ 5246558 w 9050072"/>
              <a:gd name="connsiteY19" fmla="*/ 0 h 8595229"/>
              <a:gd name="connsiteX0" fmla="*/ 6205928 w 9050072"/>
              <a:gd name="connsiteY0" fmla="*/ 2919626 h 8595229"/>
              <a:gd name="connsiteX1" fmla="*/ 6201940 w 9050072"/>
              <a:gd name="connsiteY1" fmla="*/ 6469228 h 8595229"/>
              <a:gd name="connsiteX2" fmla="*/ 3987384 w 9050072"/>
              <a:gd name="connsiteY2" fmla="*/ 8589364 h 8595229"/>
              <a:gd name="connsiteX3" fmla="*/ 1820249 w 9050072"/>
              <a:gd name="connsiteY3" fmla="*/ 8593693 h 8595229"/>
              <a:gd name="connsiteX4" fmla="*/ 1824454 w 9050072"/>
              <a:gd name="connsiteY4" fmla="*/ 7064781 h 8595229"/>
              <a:gd name="connsiteX5" fmla="*/ 6205928 w 9050072"/>
              <a:gd name="connsiteY5" fmla="*/ 2919626 h 8595229"/>
              <a:gd name="connsiteX6" fmla="*/ 4426444 w 9050072"/>
              <a:gd name="connsiteY6" fmla="*/ 778098 h 8595229"/>
              <a:gd name="connsiteX7" fmla="*/ 4422456 w 9050072"/>
              <a:gd name="connsiteY7" fmla="*/ 4417640 h 8595229"/>
              <a:gd name="connsiteX8" fmla="*/ 0 w 9050072"/>
              <a:gd name="connsiteY8" fmla="*/ 8595229 h 8595229"/>
              <a:gd name="connsiteX9" fmla="*/ 0 w 9050072"/>
              <a:gd name="connsiteY9" fmla="*/ 5068932 h 8595229"/>
              <a:gd name="connsiteX10" fmla="*/ 4426444 w 9050072"/>
              <a:gd name="connsiteY10" fmla="*/ 778098 h 8595229"/>
              <a:gd name="connsiteX11" fmla="*/ 5031229 w 9050072"/>
              <a:gd name="connsiteY11" fmla="*/ 25402 h 8595229"/>
              <a:gd name="connsiteX12" fmla="*/ 17312 w 9050072"/>
              <a:gd name="connsiteY12" fmla="*/ 4866282 h 8595229"/>
              <a:gd name="connsiteX13" fmla="*/ 2321 w 9050072"/>
              <a:gd name="connsiteY13" fmla="*/ 20604 h 8595229"/>
              <a:gd name="connsiteX14" fmla="*/ 5031229 w 9050072"/>
              <a:gd name="connsiteY14" fmla="*/ 25402 h 8595229"/>
              <a:gd name="connsiteX15" fmla="*/ 5246558 w 9050072"/>
              <a:gd name="connsiteY15" fmla="*/ 0 h 8595229"/>
              <a:gd name="connsiteX16" fmla="*/ 9050072 w 9050072"/>
              <a:gd name="connsiteY16" fmla="*/ 12291 h 8595229"/>
              <a:gd name="connsiteX17" fmla="*/ 4597635 w 9050072"/>
              <a:gd name="connsiteY17" fmla="*/ 4284148 h 8595229"/>
              <a:gd name="connsiteX18" fmla="*/ 4597635 w 9050072"/>
              <a:gd name="connsiteY18" fmla="*/ 633602 h 8595229"/>
              <a:gd name="connsiteX19" fmla="*/ 5246558 w 9050072"/>
              <a:gd name="connsiteY19" fmla="*/ 0 h 8595229"/>
              <a:gd name="connsiteX0" fmla="*/ 6205928 w 9050072"/>
              <a:gd name="connsiteY0" fmla="*/ 2919626 h 8595229"/>
              <a:gd name="connsiteX1" fmla="*/ 6201940 w 9050072"/>
              <a:gd name="connsiteY1" fmla="*/ 6469228 h 8595229"/>
              <a:gd name="connsiteX2" fmla="*/ 3987384 w 9050072"/>
              <a:gd name="connsiteY2" fmla="*/ 8589364 h 8595229"/>
              <a:gd name="connsiteX3" fmla="*/ 1820249 w 9050072"/>
              <a:gd name="connsiteY3" fmla="*/ 8593693 h 8595229"/>
              <a:gd name="connsiteX4" fmla="*/ 1824454 w 9050072"/>
              <a:gd name="connsiteY4" fmla="*/ 7064781 h 8595229"/>
              <a:gd name="connsiteX5" fmla="*/ 6205928 w 9050072"/>
              <a:gd name="connsiteY5" fmla="*/ 2919626 h 8595229"/>
              <a:gd name="connsiteX6" fmla="*/ 4426444 w 9050072"/>
              <a:gd name="connsiteY6" fmla="*/ 778098 h 8595229"/>
              <a:gd name="connsiteX7" fmla="*/ 4422456 w 9050072"/>
              <a:gd name="connsiteY7" fmla="*/ 4417640 h 8595229"/>
              <a:gd name="connsiteX8" fmla="*/ 0 w 9050072"/>
              <a:gd name="connsiteY8" fmla="*/ 8595229 h 8595229"/>
              <a:gd name="connsiteX9" fmla="*/ 0 w 9050072"/>
              <a:gd name="connsiteY9" fmla="*/ 5068932 h 8595229"/>
              <a:gd name="connsiteX10" fmla="*/ 4426444 w 9050072"/>
              <a:gd name="connsiteY10" fmla="*/ 778098 h 8595229"/>
              <a:gd name="connsiteX11" fmla="*/ 5031229 w 9050072"/>
              <a:gd name="connsiteY11" fmla="*/ 44452 h 8595229"/>
              <a:gd name="connsiteX12" fmla="*/ 17312 w 9050072"/>
              <a:gd name="connsiteY12" fmla="*/ 4866282 h 8595229"/>
              <a:gd name="connsiteX13" fmla="*/ 2321 w 9050072"/>
              <a:gd name="connsiteY13" fmla="*/ 20604 h 8595229"/>
              <a:gd name="connsiteX14" fmla="*/ 5031229 w 9050072"/>
              <a:gd name="connsiteY14" fmla="*/ 44452 h 8595229"/>
              <a:gd name="connsiteX15" fmla="*/ 5246558 w 9050072"/>
              <a:gd name="connsiteY15" fmla="*/ 0 h 8595229"/>
              <a:gd name="connsiteX16" fmla="*/ 9050072 w 9050072"/>
              <a:gd name="connsiteY16" fmla="*/ 12291 h 8595229"/>
              <a:gd name="connsiteX17" fmla="*/ 4597635 w 9050072"/>
              <a:gd name="connsiteY17" fmla="*/ 4284148 h 8595229"/>
              <a:gd name="connsiteX18" fmla="*/ 4597635 w 9050072"/>
              <a:gd name="connsiteY18" fmla="*/ 633602 h 8595229"/>
              <a:gd name="connsiteX19" fmla="*/ 5246558 w 9050072"/>
              <a:gd name="connsiteY19" fmla="*/ 0 h 8595229"/>
              <a:gd name="connsiteX0" fmla="*/ 6205928 w 9050072"/>
              <a:gd name="connsiteY0" fmla="*/ 2919626 h 8595229"/>
              <a:gd name="connsiteX1" fmla="*/ 6201940 w 9050072"/>
              <a:gd name="connsiteY1" fmla="*/ 6469228 h 8595229"/>
              <a:gd name="connsiteX2" fmla="*/ 3987384 w 9050072"/>
              <a:gd name="connsiteY2" fmla="*/ 8589364 h 8595229"/>
              <a:gd name="connsiteX3" fmla="*/ 1820249 w 9050072"/>
              <a:gd name="connsiteY3" fmla="*/ 8593693 h 8595229"/>
              <a:gd name="connsiteX4" fmla="*/ 1824454 w 9050072"/>
              <a:gd name="connsiteY4" fmla="*/ 7064781 h 8595229"/>
              <a:gd name="connsiteX5" fmla="*/ 6205928 w 9050072"/>
              <a:gd name="connsiteY5" fmla="*/ 2919626 h 8595229"/>
              <a:gd name="connsiteX6" fmla="*/ 4426444 w 9050072"/>
              <a:gd name="connsiteY6" fmla="*/ 778098 h 8595229"/>
              <a:gd name="connsiteX7" fmla="*/ 4422456 w 9050072"/>
              <a:gd name="connsiteY7" fmla="*/ 4417640 h 8595229"/>
              <a:gd name="connsiteX8" fmla="*/ 0 w 9050072"/>
              <a:gd name="connsiteY8" fmla="*/ 8595229 h 8595229"/>
              <a:gd name="connsiteX9" fmla="*/ 0 w 9050072"/>
              <a:gd name="connsiteY9" fmla="*/ 5068932 h 8595229"/>
              <a:gd name="connsiteX10" fmla="*/ 4426444 w 9050072"/>
              <a:gd name="connsiteY10" fmla="*/ 778098 h 8595229"/>
              <a:gd name="connsiteX11" fmla="*/ 5031229 w 9050072"/>
              <a:gd name="connsiteY11" fmla="*/ 44452 h 8595229"/>
              <a:gd name="connsiteX12" fmla="*/ 17312 w 9050072"/>
              <a:gd name="connsiteY12" fmla="*/ 4866282 h 8595229"/>
              <a:gd name="connsiteX13" fmla="*/ 2321 w 9050072"/>
              <a:gd name="connsiteY13" fmla="*/ 46004 h 8595229"/>
              <a:gd name="connsiteX14" fmla="*/ 5031229 w 9050072"/>
              <a:gd name="connsiteY14" fmla="*/ 44452 h 8595229"/>
              <a:gd name="connsiteX15" fmla="*/ 5246558 w 9050072"/>
              <a:gd name="connsiteY15" fmla="*/ 0 h 8595229"/>
              <a:gd name="connsiteX16" fmla="*/ 9050072 w 9050072"/>
              <a:gd name="connsiteY16" fmla="*/ 12291 h 8595229"/>
              <a:gd name="connsiteX17" fmla="*/ 4597635 w 9050072"/>
              <a:gd name="connsiteY17" fmla="*/ 4284148 h 8595229"/>
              <a:gd name="connsiteX18" fmla="*/ 4597635 w 9050072"/>
              <a:gd name="connsiteY18" fmla="*/ 633602 h 8595229"/>
              <a:gd name="connsiteX19" fmla="*/ 5246558 w 9050072"/>
              <a:gd name="connsiteY19" fmla="*/ 0 h 8595229"/>
              <a:gd name="connsiteX0" fmla="*/ 6206782 w 9050926"/>
              <a:gd name="connsiteY0" fmla="*/ 2919626 h 8595229"/>
              <a:gd name="connsiteX1" fmla="*/ 6202794 w 9050926"/>
              <a:gd name="connsiteY1" fmla="*/ 6469228 h 8595229"/>
              <a:gd name="connsiteX2" fmla="*/ 3988238 w 9050926"/>
              <a:gd name="connsiteY2" fmla="*/ 8589364 h 8595229"/>
              <a:gd name="connsiteX3" fmla="*/ 1821103 w 9050926"/>
              <a:gd name="connsiteY3" fmla="*/ 8593693 h 8595229"/>
              <a:gd name="connsiteX4" fmla="*/ 1825308 w 9050926"/>
              <a:gd name="connsiteY4" fmla="*/ 7064781 h 8595229"/>
              <a:gd name="connsiteX5" fmla="*/ 6206782 w 9050926"/>
              <a:gd name="connsiteY5" fmla="*/ 2919626 h 8595229"/>
              <a:gd name="connsiteX6" fmla="*/ 4427298 w 9050926"/>
              <a:gd name="connsiteY6" fmla="*/ 778098 h 8595229"/>
              <a:gd name="connsiteX7" fmla="*/ 4423310 w 9050926"/>
              <a:gd name="connsiteY7" fmla="*/ 4417640 h 8595229"/>
              <a:gd name="connsiteX8" fmla="*/ 854 w 9050926"/>
              <a:gd name="connsiteY8" fmla="*/ 8595229 h 8595229"/>
              <a:gd name="connsiteX9" fmla="*/ 854 w 9050926"/>
              <a:gd name="connsiteY9" fmla="*/ 5068932 h 8595229"/>
              <a:gd name="connsiteX10" fmla="*/ 4427298 w 9050926"/>
              <a:gd name="connsiteY10" fmla="*/ 778098 h 8595229"/>
              <a:gd name="connsiteX11" fmla="*/ 5032083 w 9050926"/>
              <a:gd name="connsiteY11" fmla="*/ 44452 h 8595229"/>
              <a:gd name="connsiteX12" fmla="*/ 18166 w 9050926"/>
              <a:gd name="connsiteY12" fmla="*/ 4866282 h 8595229"/>
              <a:gd name="connsiteX13" fmla="*/ 0 w 9050926"/>
              <a:gd name="connsiteY13" fmla="*/ 26954 h 8595229"/>
              <a:gd name="connsiteX14" fmla="*/ 5032083 w 9050926"/>
              <a:gd name="connsiteY14" fmla="*/ 44452 h 8595229"/>
              <a:gd name="connsiteX15" fmla="*/ 5247412 w 9050926"/>
              <a:gd name="connsiteY15" fmla="*/ 0 h 8595229"/>
              <a:gd name="connsiteX16" fmla="*/ 9050926 w 9050926"/>
              <a:gd name="connsiteY16" fmla="*/ 12291 h 8595229"/>
              <a:gd name="connsiteX17" fmla="*/ 4598489 w 9050926"/>
              <a:gd name="connsiteY17" fmla="*/ 4284148 h 8595229"/>
              <a:gd name="connsiteX18" fmla="*/ 4598489 w 9050926"/>
              <a:gd name="connsiteY18" fmla="*/ 633602 h 8595229"/>
              <a:gd name="connsiteX19" fmla="*/ 5247412 w 9050926"/>
              <a:gd name="connsiteY19" fmla="*/ 0 h 8595229"/>
              <a:gd name="connsiteX0" fmla="*/ 6206782 w 9050926"/>
              <a:gd name="connsiteY0" fmla="*/ 2919626 h 8595229"/>
              <a:gd name="connsiteX1" fmla="*/ 6202794 w 9050926"/>
              <a:gd name="connsiteY1" fmla="*/ 6469228 h 8595229"/>
              <a:gd name="connsiteX2" fmla="*/ 3988238 w 9050926"/>
              <a:gd name="connsiteY2" fmla="*/ 8589364 h 8595229"/>
              <a:gd name="connsiteX3" fmla="*/ 1821103 w 9050926"/>
              <a:gd name="connsiteY3" fmla="*/ 8593693 h 8595229"/>
              <a:gd name="connsiteX4" fmla="*/ 1825308 w 9050926"/>
              <a:gd name="connsiteY4" fmla="*/ 7064781 h 8595229"/>
              <a:gd name="connsiteX5" fmla="*/ 6206782 w 9050926"/>
              <a:gd name="connsiteY5" fmla="*/ 2919626 h 8595229"/>
              <a:gd name="connsiteX6" fmla="*/ 4427298 w 9050926"/>
              <a:gd name="connsiteY6" fmla="*/ 778098 h 8595229"/>
              <a:gd name="connsiteX7" fmla="*/ 4423310 w 9050926"/>
              <a:gd name="connsiteY7" fmla="*/ 4417640 h 8595229"/>
              <a:gd name="connsiteX8" fmla="*/ 854 w 9050926"/>
              <a:gd name="connsiteY8" fmla="*/ 8595229 h 8595229"/>
              <a:gd name="connsiteX9" fmla="*/ 854 w 9050926"/>
              <a:gd name="connsiteY9" fmla="*/ 5068932 h 8595229"/>
              <a:gd name="connsiteX10" fmla="*/ 4427298 w 9050926"/>
              <a:gd name="connsiteY10" fmla="*/ 778098 h 8595229"/>
              <a:gd name="connsiteX11" fmla="*/ 5032083 w 9050926"/>
              <a:gd name="connsiteY11" fmla="*/ 28577 h 8595229"/>
              <a:gd name="connsiteX12" fmla="*/ 18166 w 9050926"/>
              <a:gd name="connsiteY12" fmla="*/ 4866282 h 8595229"/>
              <a:gd name="connsiteX13" fmla="*/ 0 w 9050926"/>
              <a:gd name="connsiteY13" fmla="*/ 26954 h 8595229"/>
              <a:gd name="connsiteX14" fmla="*/ 5032083 w 9050926"/>
              <a:gd name="connsiteY14" fmla="*/ 28577 h 8595229"/>
              <a:gd name="connsiteX15" fmla="*/ 5247412 w 9050926"/>
              <a:gd name="connsiteY15" fmla="*/ 0 h 8595229"/>
              <a:gd name="connsiteX16" fmla="*/ 9050926 w 9050926"/>
              <a:gd name="connsiteY16" fmla="*/ 12291 h 8595229"/>
              <a:gd name="connsiteX17" fmla="*/ 4598489 w 9050926"/>
              <a:gd name="connsiteY17" fmla="*/ 4284148 h 8595229"/>
              <a:gd name="connsiteX18" fmla="*/ 4598489 w 9050926"/>
              <a:gd name="connsiteY18" fmla="*/ 633602 h 8595229"/>
              <a:gd name="connsiteX19" fmla="*/ 5247412 w 9050926"/>
              <a:gd name="connsiteY19" fmla="*/ 0 h 8595229"/>
              <a:gd name="connsiteX0" fmla="*/ 6206782 w 9050926"/>
              <a:gd name="connsiteY0" fmla="*/ 2907335 h 8582938"/>
              <a:gd name="connsiteX1" fmla="*/ 6202794 w 9050926"/>
              <a:gd name="connsiteY1" fmla="*/ 6456937 h 8582938"/>
              <a:gd name="connsiteX2" fmla="*/ 3988238 w 9050926"/>
              <a:gd name="connsiteY2" fmla="*/ 8577073 h 8582938"/>
              <a:gd name="connsiteX3" fmla="*/ 1821103 w 9050926"/>
              <a:gd name="connsiteY3" fmla="*/ 8581402 h 8582938"/>
              <a:gd name="connsiteX4" fmla="*/ 1825308 w 9050926"/>
              <a:gd name="connsiteY4" fmla="*/ 7052490 h 8582938"/>
              <a:gd name="connsiteX5" fmla="*/ 6206782 w 9050926"/>
              <a:gd name="connsiteY5" fmla="*/ 2907335 h 8582938"/>
              <a:gd name="connsiteX6" fmla="*/ 4427298 w 9050926"/>
              <a:gd name="connsiteY6" fmla="*/ 765807 h 8582938"/>
              <a:gd name="connsiteX7" fmla="*/ 4423310 w 9050926"/>
              <a:gd name="connsiteY7" fmla="*/ 4405349 h 8582938"/>
              <a:gd name="connsiteX8" fmla="*/ 854 w 9050926"/>
              <a:gd name="connsiteY8" fmla="*/ 8582938 h 8582938"/>
              <a:gd name="connsiteX9" fmla="*/ 854 w 9050926"/>
              <a:gd name="connsiteY9" fmla="*/ 5056641 h 8582938"/>
              <a:gd name="connsiteX10" fmla="*/ 4427298 w 9050926"/>
              <a:gd name="connsiteY10" fmla="*/ 765807 h 8582938"/>
              <a:gd name="connsiteX11" fmla="*/ 5032083 w 9050926"/>
              <a:gd name="connsiteY11" fmla="*/ 16286 h 8582938"/>
              <a:gd name="connsiteX12" fmla="*/ 18166 w 9050926"/>
              <a:gd name="connsiteY12" fmla="*/ 4853991 h 8582938"/>
              <a:gd name="connsiteX13" fmla="*/ 0 w 9050926"/>
              <a:gd name="connsiteY13" fmla="*/ 14663 h 8582938"/>
              <a:gd name="connsiteX14" fmla="*/ 5032083 w 9050926"/>
              <a:gd name="connsiteY14" fmla="*/ 16286 h 8582938"/>
              <a:gd name="connsiteX15" fmla="*/ 5215662 w 9050926"/>
              <a:gd name="connsiteY15" fmla="*/ 16284 h 8582938"/>
              <a:gd name="connsiteX16" fmla="*/ 9050926 w 9050926"/>
              <a:gd name="connsiteY16" fmla="*/ 0 h 8582938"/>
              <a:gd name="connsiteX17" fmla="*/ 4598489 w 9050926"/>
              <a:gd name="connsiteY17" fmla="*/ 4271857 h 8582938"/>
              <a:gd name="connsiteX18" fmla="*/ 4598489 w 9050926"/>
              <a:gd name="connsiteY18" fmla="*/ 621311 h 8582938"/>
              <a:gd name="connsiteX19" fmla="*/ 5215662 w 9050926"/>
              <a:gd name="connsiteY19" fmla="*/ 16284 h 8582938"/>
              <a:gd name="connsiteX0" fmla="*/ 6206782 w 9035051"/>
              <a:gd name="connsiteY0" fmla="*/ 2892672 h 8568275"/>
              <a:gd name="connsiteX1" fmla="*/ 6202794 w 9035051"/>
              <a:gd name="connsiteY1" fmla="*/ 6442274 h 8568275"/>
              <a:gd name="connsiteX2" fmla="*/ 3988238 w 9035051"/>
              <a:gd name="connsiteY2" fmla="*/ 8562410 h 8568275"/>
              <a:gd name="connsiteX3" fmla="*/ 1821103 w 9035051"/>
              <a:gd name="connsiteY3" fmla="*/ 8566739 h 8568275"/>
              <a:gd name="connsiteX4" fmla="*/ 1825308 w 9035051"/>
              <a:gd name="connsiteY4" fmla="*/ 7037827 h 8568275"/>
              <a:gd name="connsiteX5" fmla="*/ 6206782 w 9035051"/>
              <a:gd name="connsiteY5" fmla="*/ 2892672 h 8568275"/>
              <a:gd name="connsiteX6" fmla="*/ 4427298 w 9035051"/>
              <a:gd name="connsiteY6" fmla="*/ 751144 h 8568275"/>
              <a:gd name="connsiteX7" fmla="*/ 4423310 w 9035051"/>
              <a:gd name="connsiteY7" fmla="*/ 4390686 h 8568275"/>
              <a:gd name="connsiteX8" fmla="*/ 854 w 9035051"/>
              <a:gd name="connsiteY8" fmla="*/ 8568275 h 8568275"/>
              <a:gd name="connsiteX9" fmla="*/ 854 w 9035051"/>
              <a:gd name="connsiteY9" fmla="*/ 5041978 h 8568275"/>
              <a:gd name="connsiteX10" fmla="*/ 4427298 w 9035051"/>
              <a:gd name="connsiteY10" fmla="*/ 751144 h 8568275"/>
              <a:gd name="connsiteX11" fmla="*/ 5032083 w 9035051"/>
              <a:gd name="connsiteY11" fmla="*/ 1623 h 8568275"/>
              <a:gd name="connsiteX12" fmla="*/ 18166 w 9035051"/>
              <a:gd name="connsiteY12" fmla="*/ 4839328 h 8568275"/>
              <a:gd name="connsiteX13" fmla="*/ 0 w 9035051"/>
              <a:gd name="connsiteY13" fmla="*/ 0 h 8568275"/>
              <a:gd name="connsiteX14" fmla="*/ 5032083 w 9035051"/>
              <a:gd name="connsiteY14" fmla="*/ 1623 h 8568275"/>
              <a:gd name="connsiteX15" fmla="*/ 5215662 w 9035051"/>
              <a:gd name="connsiteY15" fmla="*/ 1621 h 8568275"/>
              <a:gd name="connsiteX16" fmla="*/ 9035051 w 9035051"/>
              <a:gd name="connsiteY16" fmla="*/ 1212 h 8568275"/>
              <a:gd name="connsiteX17" fmla="*/ 4598489 w 9035051"/>
              <a:gd name="connsiteY17" fmla="*/ 4257194 h 8568275"/>
              <a:gd name="connsiteX18" fmla="*/ 4598489 w 9035051"/>
              <a:gd name="connsiteY18" fmla="*/ 606648 h 8568275"/>
              <a:gd name="connsiteX19" fmla="*/ 5215662 w 9035051"/>
              <a:gd name="connsiteY19" fmla="*/ 1621 h 8568275"/>
              <a:gd name="connsiteX0" fmla="*/ 6206782 w 9035051"/>
              <a:gd name="connsiteY0" fmla="*/ 2892672 h 8568275"/>
              <a:gd name="connsiteX1" fmla="*/ 6202794 w 9035051"/>
              <a:gd name="connsiteY1" fmla="*/ 6442274 h 8568275"/>
              <a:gd name="connsiteX2" fmla="*/ 3988238 w 9035051"/>
              <a:gd name="connsiteY2" fmla="*/ 8562410 h 8568275"/>
              <a:gd name="connsiteX3" fmla="*/ 1821103 w 9035051"/>
              <a:gd name="connsiteY3" fmla="*/ 8566739 h 8568275"/>
              <a:gd name="connsiteX4" fmla="*/ 1825308 w 9035051"/>
              <a:gd name="connsiteY4" fmla="*/ 7037827 h 8568275"/>
              <a:gd name="connsiteX5" fmla="*/ 6206782 w 9035051"/>
              <a:gd name="connsiteY5" fmla="*/ 2892672 h 8568275"/>
              <a:gd name="connsiteX6" fmla="*/ 4427298 w 9035051"/>
              <a:gd name="connsiteY6" fmla="*/ 751144 h 8568275"/>
              <a:gd name="connsiteX7" fmla="*/ 4423310 w 9035051"/>
              <a:gd name="connsiteY7" fmla="*/ 4390686 h 8568275"/>
              <a:gd name="connsiteX8" fmla="*/ 854 w 9035051"/>
              <a:gd name="connsiteY8" fmla="*/ 8568275 h 8568275"/>
              <a:gd name="connsiteX9" fmla="*/ 854 w 9035051"/>
              <a:gd name="connsiteY9" fmla="*/ 5041978 h 8568275"/>
              <a:gd name="connsiteX10" fmla="*/ 4427298 w 9035051"/>
              <a:gd name="connsiteY10" fmla="*/ 751144 h 8568275"/>
              <a:gd name="connsiteX11" fmla="*/ 5032083 w 9035051"/>
              <a:gd name="connsiteY11" fmla="*/ 1623 h 8568275"/>
              <a:gd name="connsiteX12" fmla="*/ 2291 w 9035051"/>
              <a:gd name="connsiteY12" fmla="*/ 4858378 h 8568275"/>
              <a:gd name="connsiteX13" fmla="*/ 0 w 9035051"/>
              <a:gd name="connsiteY13" fmla="*/ 0 h 8568275"/>
              <a:gd name="connsiteX14" fmla="*/ 5032083 w 9035051"/>
              <a:gd name="connsiteY14" fmla="*/ 1623 h 8568275"/>
              <a:gd name="connsiteX15" fmla="*/ 5215662 w 9035051"/>
              <a:gd name="connsiteY15" fmla="*/ 1621 h 8568275"/>
              <a:gd name="connsiteX16" fmla="*/ 9035051 w 9035051"/>
              <a:gd name="connsiteY16" fmla="*/ 1212 h 8568275"/>
              <a:gd name="connsiteX17" fmla="*/ 4598489 w 9035051"/>
              <a:gd name="connsiteY17" fmla="*/ 4257194 h 8568275"/>
              <a:gd name="connsiteX18" fmla="*/ 4598489 w 9035051"/>
              <a:gd name="connsiteY18" fmla="*/ 606648 h 8568275"/>
              <a:gd name="connsiteX19" fmla="*/ 5215662 w 9035051"/>
              <a:gd name="connsiteY19" fmla="*/ 1621 h 85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035051" h="8568275" extrusionOk="0">
                <a:moveTo>
                  <a:pt x="6206782" y="2892672"/>
                </a:moveTo>
                <a:cubicBezTo>
                  <a:pt x="6205453" y="4075872"/>
                  <a:pt x="6204123" y="5259074"/>
                  <a:pt x="6202794" y="6442274"/>
                </a:cubicBezTo>
                <a:lnTo>
                  <a:pt x="3988238" y="8562410"/>
                </a:lnTo>
                <a:lnTo>
                  <a:pt x="1821103" y="8566739"/>
                </a:lnTo>
                <a:cubicBezTo>
                  <a:pt x="1824652" y="8072127"/>
                  <a:pt x="1821760" y="7532439"/>
                  <a:pt x="1825308" y="7037827"/>
                </a:cubicBezTo>
                <a:lnTo>
                  <a:pt x="6206782" y="2892672"/>
                </a:lnTo>
                <a:close/>
                <a:moveTo>
                  <a:pt x="4427298" y="751144"/>
                </a:moveTo>
                <a:cubicBezTo>
                  <a:pt x="4425969" y="1964325"/>
                  <a:pt x="4424639" y="3177505"/>
                  <a:pt x="4423310" y="4390686"/>
                </a:cubicBezTo>
                <a:lnTo>
                  <a:pt x="854" y="8568275"/>
                </a:lnTo>
                <a:lnTo>
                  <a:pt x="854" y="5041978"/>
                </a:lnTo>
                <a:lnTo>
                  <a:pt x="4427298" y="751144"/>
                </a:lnTo>
                <a:close/>
                <a:moveTo>
                  <a:pt x="5032083" y="1623"/>
                </a:moveTo>
                <a:lnTo>
                  <a:pt x="2291" y="4858378"/>
                </a:lnTo>
                <a:cubicBezTo>
                  <a:pt x="-3764" y="3245269"/>
                  <a:pt x="6055" y="1613109"/>
                  <a:pt x="0" y="0"/>
                </a:cubicBezTo>
                <a:lnTo>
                  <a:pt x="5032083" y="1623"/>
                </a:lnTo>
                <a:close/>
                <a:moveTo>
                  <a:pt x="5215662" y="1621"/>
                </a:moveTo>
                <a:lnTo>
                  <a:pt x="9035051" y="1212"/>
                </a:lnTo>
                <a:lnTo>
                  <a:pt x="4598489" y="4257194"/>
                </a:lnTo>
                <a:lnTo>
                  <a:pt x="4598489" y="606648"/>
                </a:lnTo>
                <a:lnTo>
                  <a:pt x="5215662" y="1621"/>
                </a:lnTo>
                <a:close/>
              </a:path>
            </a:pathLst>
          </a:custGeom>
          <a:pattFill prst="wdUpDiag">
            <a:fgClr>
              <a:schemeClr val="accent6">
                <a:lumMod val="20000"/>
                <a:lumOff val="8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4"/>
          <p:cNvSpPr>
            <a:spLocks noGrp="1"/>
          </p:cNvSpPr>
          <p:nvPr>
            <p:ph type="ftr" sz="quarter" idx="2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>
                <a:solidFill>
                  <a:srgbClr val="000000">
                    <a:tint val="75000"/>
                  </a:srgbClr>
                </a:solidFill>
              </a:rPr>
              <a:t> лучший коллектив внутренней таможни </a:t>
            </a:r>
          </a:p>
        </p:txBody>
      </p:sp>
      <p:sp>
        <p:nvSpPr>
          <p:cNvPr id="6" name="Номер слайда 25"/>
          <p:cNvSpPr>
            <a:spLocks noGrp="1"/>
          </p:cNvSpPr>
          <p:nvPr>
            <p:ph type="sldNum" sz="quarter" idx="2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26E6542A-CDDE-0A4D-9BEA-1CDB85DF59E6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00660" y="1"/>
            <a:ext cx="7198946" cy="872061"/>
          </a:xfrm>
          <a:prstGeom prst="rect">
            <a:avLst/>
          </a:prstGeom>
        </p:spPr>
        <p:txBody>
          <a:bodyPr anchor="ctr"/>
          <a:lstStyle>
            <a:lvl1pPr>
              <a:defRPr sz="1750" cap="all">
                <a:solidFill>
                  <a:schemeClr val="bg1"/>
                </a:solidFill>
                <a:latin typeface="Calibri"/>
                <a:ea typeface="Calibri"/>
                <a:cs typeface="Arial"/>
              </a:defRPr>
            </a:lvl1pPr>
          </a:lstStyle>
          <a:p>
            <a:pPr>
              <a:defRPr/>
            </a:pPr>
            <a:r>
              <a:rPr lang="ru-RU"/>
              <a:t>Название слайда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35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Шаблон обычной страницы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00660" y="1"/>
            <a:ext cx="6902269" cy="87206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800" cap="all">
                <a:solidFill>
                  <a:schemeClr val="bg1"/>
                </a:solidFill>
                <a:latin typeface="Calibri"/>
                <a:ea typeface="Calibri"/>
                <a:cs typeface="Arial"/>
              </a:defRPr>
            </a:lvl1pPr>
          </a:lstStyle>
          <a:p>
            <a:pPr>
              <a:defRPr/>
            </a:pPr>
            <a:r>
              <a:rPr lang="ru-RU"/>
              <a:t>Название слайда</a:t>
            </a:r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26E6542A-CDDE-0A4D-9BEA-1CDB85DF59E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Фото на весь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0"/>
          </p:nvPr>
        </p:nvSpPr>
        <p:spPr bwMode="auto">
          <a:xfrm>
            <a:off x="0" y="0"/>
            <a:ext cx="9144000" cy="6858000"/>
          </a:xfrm>
          <a:prstGeom prst="rect">
            <a:avLst/>
          </a:prstGeom>
          <a:pattFill prst="wdUpDiag">
            <a:fgClr>
              <a:schemeClr val="accent6">
                <a:lumMod val="20000"/>
                <a:lumOff val="80000"/>
              </a:schemeClr>
            </a:fgClr>
            <a:bgClr>
              <a:srgbClr val="FFFFFF"/>
            </a:bgClr>
          </a:patt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userDrawn="1">
  <p:cSld name="Титульный лист - серый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1" y="2197665"/>
            <a:ext cx="9144000" cy="1879399"/>
          </a:xfrm>
          <a:prstGeom prst="rect">
            <a:avLst/>
          </a:prstGeom>
          <a:noFill/>
        </p:spPr>
        <p:txBody>
          <a:bodyPr/>
          <a:lstStyle>
            <a:lvl1pPr algn="ctr">
              <a:lnSpc>
                <a:spcPct val="120000"/>
              </a:lnSpc>
              <a:defRPr sz="3000" b="1" cap="all" spc="52">
                <a:solidFill>
                  <a:schemeClr val="accent6"/>
                </a:solidFill>
                <a:latin typeface="Arial"/>
                <a:ea typeface="Arial"/>
                <a:cs typeface="Arial"/>
              </a:defRPr>
            </a:lvl1pPr>
          </a:lstStyle>
          <a:p>
            <a:pPr>
              <a:defRPr/>
            </a:pPr>
            <a:r>
              <a:rPr lang="ru-RU"/>
              <a:t>Название раздела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Обложка зеленая с цветным гербом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51209" y="3785100"/>
            <a:ext cx="8772212" cy="987400"/>
          </a:xfrm>
          <a:prstGeom prst="rect">
            <a:avLst/>
          </a:prstGeom>
          <a:noFill/>
        </p:spPr>
        <p:txBody>
          <a:bodyPr anchor="t" anchorCtr="0"/>
          <a:lstStyle>
            <a:lvl1pPr algn="l">
              <a:lnSpc>
                <a:spcPct val="110000"/>
              </a:lnSpc>
              <a:defRPr sz="3300" b="0" cap="all" spc="50">
                <a:solidFill>
                  <a:schemeClr val="bg2"/>
                </a:solidFill>
                <a:latin typeface="Calibri"/>
                <a:ea typeface="Calibri"/>
                <a:cs typeface="Arial"/>
              </a:defRPr>
            </a:lvl1pPr>
          </a:lstStyle>
          <a:p>
            <a:pPr>
              <a:defRPr/>
            </a:pPr>
            <a:r>
              <a:rPr lang="ru-RU"/>
              <a:t>НАЗВАНИЕ ПРЕЗЕНТАЦИИ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599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Шаблон обычной страницы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00660" y="1"/>
            <a:ext cx="6902269" cy="87206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800" cap="all">
                <a:solidFill>
                  <a:schemeClr val="bg1"/>
                </a:solidFill>
                <a:latin typeface="Calibri"/>
                <a:ea typeface="Calibri"/>
                <a:cs typeface="Arial"/>
              </a:defRPr>
            </a:lvl1pPr>
          </a:lstStyle>
          <a:p>
            <a:pPr>
              <a:defRPr/>
            </a:pPr>
            <a:r>
              <a:rPr lang="ru-RU"/>
              <a:t>Название слайда</a:t>
            </a:r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26E6542A-CDDE-0A4D-9BEA-1CDB85DF59E6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127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Фото на весь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0"/>
          </p:nvPr>
        </p:nvSpPr>
        <p:spPr bwMode="auto">
          <a:xfrm>
            <a:off x="0" y="0"/>
            <a:ext cx="9144000" cy="6858000"/>
          </a:xfrm>
          <a:prstGeom prst="rect">
            <a:avLst/>
          </a:prstGeom>
          <a:pattFill prst="wdUpDiag">
            <a:fgClr>
              <a:schemeClr val="accent6">
                <a:lumMod val="20000"/>
                <a:lumOff val="80000"/>
              </a:schemeClr>
            </a:fgClr>
            <a:bgClr>
              <a:srgbClr val="FFFFFF"/>
            </a:bgClr>
          </a:patt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429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userDrawn="1">
  <p:cSld name="Титульный лист - серый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1" y="2197665"/>
            <a:ext cx="9144000" cy="1879399"/>
          </a:xfrm>
          <a:prstGeom prst="rect">
            <a:avLst/>
          </a:prstGeom>
          <a:noFill/>
        </p:spPr>
        <p:txBody>
          <a:bodyPr/>
          <a:lstStyle>
            <a:lvl1pPr algn="ctr">
              <a:lnSpc>
                <a:spcPct val="120000"/>
              </a:lnSpc>
              <a:defRPr sz="3000" b="1" cap="all" spc="52">
                <a:solidFill>
                  <a:schemeClr val="accent6"/>
                </a:solidFill>
                <a:latin typeface="Arial"/>
                <a:ea typeface="Arial"/>
                <a:cs typeface="Arial"/>
              </a:defRPr>
            </a:lvl1pPr>
          </a:lstStyle>
          <a:p>
            <a:pPr>
              <a:defRPr/>
            </a:pPr>
            <a:r>
              <a:rPr lang="ru-RU"/>
              <a:t>Название раздела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913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Таймлайн с фотографией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4"/>
          </p:nvPr>
        </p:nvSpPr>
        <p:spPr bwMode="auto">
          <a:xfrm>
            <a:off x="0" y="888261"/>
            <a:ext cx="3905250" cy="5541300"/>
          </a:xfrm>
          <a:prstGeom prst="rect">
            <a:avLst/>
          </a:prstGeom>
          <a:pattFill prst="wdUpDiag">
            <a:fgClr>
              <a:schemeClr val="accent6">
                <a:lumMod val="20000"/>
                <a:lumOff val="80000"/>
              </a:schemeClr>
            </a:fgClr>
            <a:bgClr>
              <a:srgbClr val="FFFFFF"/>
            </a:bgClr>
          </a:patt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00"/>
            </a:lvl1pPr>
          </a:lstStyle>
          <a:p>
            <a:pPr lvl="0"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200660" y="1"/>
            <a:ext cx="7198946" cy="872061"/>
          </a:xfrm>
          <a:prstGeom prst="rect">
            <a:avLst/>
          </a:prstGeom>
        </p:spPr>
        <p:txBody>
          <a:bodyPr anchor="ctr"/>
          <a:lstStyle>
            <a:lvl1pPr>
              <a:defRPr sz="1750" cap="all">
                <a:solidFill>
                  <a:schemeClr val="bg1"/>
                </a:solidFill>
                <a:latin typeface="Calibri"/>
                <a:ea typeface="Calibri"/>
                <a:cs typeface="Arial"/>
              </a:defRPr>
            </a:lvl1pPr>
          </a:lstStyle>
          <a:p>
            <a:pPr>
              <a:defRPr/>
            </a:pPr>
            <a:r>
              <a:rPr lang="ru-RU"/>
              <a:t>Название слайда</a:t>
            </a:r>
            <a:endParaRPr lang="en-US"/>
          </a:p>
        </p:txBody>
      </p:sp>
      <p:sp>
        <p:nvSpPr>
          <p:cNvPr id="6" name="Нижний колонтитул 7"/>
          <p:cNvSpPr>
            <a:spLocks noGrp="1"/>
          </p:cNvSpPr>
          <p:nvPr>
            <p:ph type="ftr" sz="quarter" idx="15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8"/>
          <p:cNvSpPr>
            <a:spLocks noGrp="1"/>
          </p:cNvSpPr>
          <p:nvPr>
            <p:ph type="sldNum" sz="quarter" idx="16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26E6542A-CDDE-0A4D-9BEA-1CDB85DF59E6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703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9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579882" y="6602731"/>
            <a:ext cx="4638294" cy="2552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>
                <a:solidFill>
                  <a:schemeClr val="tx1">
                    <a:tint val="75000"/>
                  </a:schemeClr>
                </a:solidFill>
                <a:latin typeface="Calibri"/>
                <a:cs typeface="Arial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175260" y="6602730"/>
            <a:ext cx="632459" cy="2552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Calibri"/>
                <a:cs typeface="Arial"/>
              </a:defRPr>
            </a:lvl1pPr>
          </a:lstStyle>
          <a:p>
            <a:pPr>
              <a:defRPr/>
            </a:pPr>
            <a:fld id="{26E6542A-CDDE-0A4D-9BEA-1CDB85DF59E6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Calibri"/>
          <a:ea typeface="+mj-ea"/>
          <a:cs typeface="Arial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Calibri"/>
          <a:ea typeface="+mn-ea"/>
          <a:cs typeface="Arial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Calibri"/>
          <a:ea typeface="+mn-ea"/>
          <a:cs typeface="Arial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Calibri"/>
          <a:ea typeface="+mn-ea"/>
          <a:cs typeface="Arial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Calibri"/>
          <a:ea typeface="+mn-ea"/>
          <a:cs typeface="Arial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Calibri"/>
          <a:ea typeface="+mn-ea"/>
          <a:cs typeface="Arial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1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579882" y="6602731"/>
            <a:ext cx="4638294" cy="2552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>
                <a:solidFill>
                  <a:schemeClr val="tx1">
                    <a:tint val="75000"/>
                  </a:schemeClr>
                </a:solidFill>
                <a:latin typeface="Calibri"/>
                <a:cs typeface="Arial"/>
              </a:defRPr>
            </a:lvl1pPr>
          </a:lstStyle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175260" y="6602730"/>
            <a:ext cx="632459" cy="2552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Calibri"/>
                <a:cs typeface="Arial"/>
              </a:defRPr>
            </a:lvl1pPr>
          </a:lstStyle>
          <a:p>
            <a:pPr>
              <a:defRPr/>
            </a:pPr>
            <a:fld id="{26E6542A-CDDE-0A4D-9BEA-1CDB85DF59E6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35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Calibri"/>
          <a:ea typeface="+mj-ea"/>
          <a:cs typeface="Arial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Calibri"/>
          <a:ea typeface="+mn-ea"/>
          <a:cs typeface="Arial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Calibri"/>
          <a:ea typeface="+mn-ea"/>
          <a:cs typeface="Arial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Calibri"/>
          <a:ea typeface="+mn-ea"/>
          <a:cs typeface="Arial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Calibri"/>
          <a:ea typeface="+mn-ea"/>
          <a:cs typeface="Arial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Calibri"/>
          <a:ea typeface="+mn-ea"/>
          <a:cs typeface="Arial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19.xml"/><Relationship Id="rId5" Type="http://schemas.openxmlformats.org/officeDocument/2006/relationships/chart" Target="../charts/chart18.xml"/><Relationship Id="rId4" Type="http://schemas.openxmlformats.org/officeDocument/2006/relationships/chart" Target="../charts/char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chart" Target="../charts/chart23.xml"/><Relationship Id="rId4" Type="http://schemas.openxmlformats.org/officeDocument/2006/relationships/chart" Target="../charts/chart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28.xml"/><Relationship Id="rId5" Type="http://schemas.openxmlformats.org/officeDocument/2006/relationships/chart" Target="../charts/chart27.xml"/><Relationship Id="rId4" Type="http://schemas.openxmlformats.org/officeDocument/2006/relationships/chart" Target="../charts/chart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3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5.xml"/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8.xml"/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9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4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5" Type="http://schemas.openxmlformats.org/officeDocument/2006/relationships/image" Target="../media/image2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Relationship Id="rId1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 bwMode="auto">
          <a:xfrm>
            <a:off x="179957" y="3203209"/>
            <a:ext cx="8772212" cy="9874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000" b="0" dirty="0">
                <a:latin typeface="Calibri"/>
              </a:rPr>
              <a:t>Итоги деятельности </a:t>
            </a:r>
            <a:br>
              <a:rPr lang="ru-RU" sz="3000" b="0" dirty="0">
                <a:latin typeface="Calibri"/>
              </a:rPr>
            </a:br>
            <a:r>
              <a:rPr lang="ru-RU" sz="3000" b="0" dirty="0">
                <a:latin typeface="Calibri"/>
              </a:rPr>
              <a:t>Уральской электронной таможни</a:t>
            </a:r>
            <a:br>
              <a:rPr lang="ru-RU" sz="3000" b="0" dirty="0">
                <a:latin typeface="Calibri"/>
              </a:rPr>
            </a:br>
            <a:r>
              <a:rPr lang="ru-RU" sz="3000" dirty="0"/>
              <a:t>за 2020 </a:t>
            </a:r>
            <a:r>
              <a:rPr lang="ru-RU" sz="3000" dirty="0" smtClean="0"/>
              <a:t>– </a:t>
            </a:r>
            <a:r>
              <a:rPr lang="en-US" sz="3000" dirty="0" smtClean="0"/>
              <a:t>I </a:t>
            </a:r>
            <a:r>
              <a:rPr lang="ru-RU" sz="3000" dirty="0" smtClean="0"/>
              <a:t>квартал 2021</a:t>
            </a:r>
            <a:br>
              <a:rPr lang="ru-RU" sz="3000" dirty="0" smtClean="0"/>
            </a:br>
            <a:endParaRPr lang="en-US" sz="3000" b="0" dirty="0"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5">
            <a:extLst>
              <a:ext uri="{FF2B5EF4-FFF2-40B4-BE49-F238E27FC236}">
                <a16:creationId xmlns="" xmlns:a16="http://schemas.microsoft.com/office/drawing/2014/main" id="{25D7D1A3-8137-A04F-8C79-211EE8B3A9F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401323" y="6636191"/>
            <a:ext cx="1780565" cy="212756"/>
          </a:xfrm>
          <a:prstGeom prst="rect">
            <a:avLst/>
          </a:prstGeom>
        </p:spPr>
        <p:txBody>
          <a:bodyPr vert="horz" lIns="91416" tIns="45708" rIns="91416" bIns="45708" rtlCol="0" anchor="ctr"/>
          <a:lstStyle>
            <a:lvl1pPr algn="l">
              <a:defRPr sz="1000" b="1" i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26E6542A-CDDE-0A4D-9BEA-1CDB85DF59E6}" type="slidenum">
              <a:rPr lang="en-US" sz="1500">
                <a:solidFill>
                  <a:srgbClr val="FFFFFF"/>
                </a:solidFill>
              </a:rPr>
              <a:pPr/>
              <a:t>10</a:t>
            </a:fld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27" name="Заголовок 1"/>
          <p:cNvSpPr>
            <a:spLocks noGrp="1"/>
          </p:cNvSpPr>
          <p:nvPr>
            <p:ph type="title"/>
          </p:nvPr>
        </p:nvSpPr>
        <p:spPr>
          <a:xfrm>
            <a:off x="217359" y="7937"/>
            <a:ext cx="6885570" cy="868364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Нарушение </a:t>
            </a:r>
            <a:r>
              <a:rPr lang="ru-RU" smtClean="0"/>
              <a:t>срока выпуска</a:t>
            </a:r>
            <a:endParaRPr lang="ru-RU" dirty="0"/>
          </a:p>
        </p:txBody>
      </p:sp>
      <p:sp>
        <p:nvSpPr>
          <p:cNvPr id="10" name="Номер слайда 5"/>
          <p:cNvSpPr txBox="1">
            <a:spLocks/>
          </p:cNvSpPr>
          <p:nvPr/>
        </p:nvSpPr>
        <p:spPr>
          <a:xfrm>
            <a:off x="84660" y="6614160"/>
            <a:ext cx="410640" cy="243840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defPPr>
              <a:defRPr lang="ru-RU"/>
            </a:defPPr>
            <a:lvl1pPr marL="0" algn="r" defTabSz="914324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62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24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86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48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11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73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35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297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6E6542A-CDDE-0A4D-9BEA-1CDB85DF59E6}" type="slidenum"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10</a:t>
            </a:fld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9981" y="1956338"/>
            <a:ext cx="864095" cy="38404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2019</a:t>
            </a:r>
            <a:endParaRPr lang="ru-RU" sz="24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94021" y="2852936"/>
            <a:ext cx="864095" cy="384041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</a:t>
            </a:r>
            <a:r>
              <a:rPr lang="en-US" sz="24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</a:t>
            </a:r>
            <a:endParaRPr lang="ru-RU" sz="24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 flipV="1">
            <a:off x="1226082" y="2148356"/>
            <a:ext cx="2049774" cy="896597"/>
            <a:chOff x="2705102" y="3585643"/>
            <a:chExt cx="12877798" cy="2571280"/>
          </a:xfrm>
          <a:gradFill>
            <a:gsLst>
              <a:gs pos="0">
                <a:schemeClr val="accent5"/>
              </a:gs>
              <a:gs pos="62000">
                <a:schemeClr val="accent1"/>
              </a:gs>
              <a:gs pos="18000">
                <a:schemeClr val="accent3"/>
              </a:gs>
              <a:gs pos="100000">
                <a:srgbClr val="009900"/>
              </a:gs>
            </a:gsLst>
            <a:lin ang="0" scaled="1"/>
          </a:gradFill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2705102" y="3822256"/>
              <a:ext cx="12578255" cy="2334667"/>
            </a:xfrm>
            <a:custGeom>
              <a:avLst/>
              <a:gdLst>
                <a:gd name="T0" fmla="*/ 2063 w 19988"/>
                <a:gd name="T1" fmla="*/ 3709 h 3709"/>
                <a:gd name="T2" fmla="*/ 0 w 19988"/>
                <a:gd name="T3" fmla="*/ 3709 h 3709"/>
                <a:gd name="T4" fmla="*/ 0 w 19988"/>
                <a:gd name="T5" fmla="*/ 3466 h 3709"/>
                <a:gd name="T6" fmla="*/ 1980 w 19988"/>
                <a:gd name="T7" fmla="*/ 3466 h 3709"/>
                <a:gd name="T8" fmla="*/ 2758 w 19988"/>
                <a:gd name="T9" fmla="*/ 2868 h 3709"/>
                <a:gd name="T10" fmla="*/ 6248 w 19988"/>
                <a:gd name="T11" fmla="*/ 2868 h 3709"/>
                <a:gd name="T12" fmla="*/ 7009 w 19988"/>
                <a:gd name="T13" fmla="*/ 2270 h 3709"/>
                <a:gd name="T14" fmla="*/ 10802 w 19988"/>
                <a:gd name="T15" fmla="*/ 2270 h 3709"/>
                <a:gd name="T16" fmla="*/ 11528 w 19988"/>
                <a:gd name="T17" fmla="*/ 1726 h 3709"/>
                <a:gd name="T18" fmla="*/ 15713 w 19988"/>
                <a:gd name="T19" fmla="*/ 1718 h 3709"/>
                <a:gd name="T20" fmla="*/ 16445 w 19988"/>
                <a:gd name="T21" fmla="*/ 1177 h 3709"/>
                <a:gd name="T22" fmla="*/ 19258 w 19988"/>
                <a:gd name="T23" fmla="*/ 485 h 3709"/>
                <a:gd name="T24" fmla="*/ 19832 w 19988"/>
                <a:gd name="T25" fmla="*/ 0 h 3709"/>
                <a:gd name="T26" fmla="*/ 19988 w 19988"/>
                <a:gd name="T27" fmla="*/ 185 h 3709"/>
                <a:gd name="T28" fmla="*/ 19372 w 19988"/>
                <a:gd name="T29" fmla="*/ 707 h 3709"/>
                <a:gd name="T30" fmla="*/ 16550 w 19988"/>
                <a:gd name="T31" fmla="*/ 1401 h 3709"/>
                <a:gd name="T32" fmla="*/ 15793 w 19988"/>
                <a:gd name="T33" fmla="*/ 1961 h 3709"/>
                <a:gd name="T34" fmla="*/ 11608 w 19988"/>
                <a:gd name="T35" fmla="*/ 1968 h 3709"/>
                <a:gd name="T36" fmla="*/ 10883 w 19988"/>
                <a:gd name="T37" fmla="*/ 2513 h 3709"/>
                <a:gd name="T38" fmla="*/ 7093 w 19988"/>
                <a:gd name="T39" fmla="*/ 2513 h 3709"/>
                <a:gd name="T40" fmla="*/ 6332 w 19988"/>
                <a:gd name="T41" fmla="*/ 3111 h 3709"/>
                <a:gd name="T42" fmla="*/ 2839 w 19988"/>
                <a:gd name="T43" fmla="*/ 3111 h 3709"/>
                <a:gd name="T44" fmla="*/ 2063 w 19988"/>
                <a:gd name="T45" fmla="*/ 3709 h 3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988" h="3709">
                  <a:moveTo>
                    <a:pt x="2063" y="3709"/>
                  </a:moveTo>
                  <a:lnTo>
                    <a:pt x="0" y="3709"/>
                  </a:lnTo>
                  <a:lnTo>
                    <a:pt x="0" y="3466"/>
                  </a:lnTo>
                  <a:lnTo>
                    <a:pt x="1980" y="3466"/>
                  </a:lnTo>
                  <a:lnTo>
                    <a:pt x="2758" y="2868"/>
                  </a:lnTo>
                  <a:lnTo>
                    <a:pt x="6248" y="2868"/>
                  </a:lnTo>
                  <a:lnTo>
                    <a:pt x="7009" y="2270"/>
                  </a:lnTo>
                  <a:lnTo>
                    <a:pt x="10802" y="2270"/>
                  </a:lnTo>
                  <a:lnTo>
                    <a:pt x="11528" y="1726"/>
                  </a:lnTo>
                  <a:lnTo>
                    <a:pt x="15713" y="1718"/>
                  </a:lnTo>
                  <a:lnTo>
                    <a:pt x="16445" y="1177"/>
                  </a:lnTo>
                  <a:lnTo>
                    <a:pt x="19258" y="485"/>
                  </a:lnTo>
                  <a:lnTo>
                    <a:pt x="19832" y="0"/>
                  </a:lnTo>
                  <a:lnTo>
                    <a:pt x="19988" y="185"/>
                  </a:lnTo>
                  <a:lnTo>
                    <a:pt x="19372" y="707"/>
                  </a:lnTo>
                  <a:lnTo>
                    <a:pt x="16550" y="1401"/>
                  </a:lnTo>
                  <a:lnTo>
                    <a:pt x="15793" y="1961"/>
                  </a:lnTo>
                  <a:lnTo>
                    <a:pt x="11608" y="1968"/>
                  </a:lnTo>
                  <a:lnTo>
                    <a:pt x="10883" y="2513"/>
                  </a:lnTo>
                  <a:lnTo>
                    <a:pt x="7093" y="2513"/>
                  </a:lnTo>
                  <a:lnTo>
                    <a:pt x="6332" y="3111"/>
                  </a:lnTo>
                  <a:lnTo>
                    <a:pt x="2839" y="3111"/>
                  </a:lnTo>
                  <a:lnTo>
                    <a:pt x="2063" y="37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2" tIns="22856" rIns="45712" bIns="2285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55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109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663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217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2771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326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988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43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450" dirty="0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4886905" y="3585643"/>
              <a:ext cx="695995" cy="649428"/>
            </a:xfrm>
            <a:custGeom>
              <a:avLst/>
              <a:gdLst>
                <a:gd name="T0" fmla="*/ 581 w 1105"/>
                <a:gd name="T1" fmla="*/ 1032 h 1032"/>
                <a:gd name="T2" fmla="*/ 436 w 1105"/>
                <a:gd name="T3" fmla="*/ 565 h 1032"/>
                <a:gd name="T4" fmla="*/ 0 w 1105"/>
                <a:gd name="T5" fmla="*/ 345 h 1032"/>
                <a:gd name="T6" fmla="*/ 1105 w 1105"/>
                <a:gd name="T7" fmla="*/ 0 h 1032"/>
                <a:gd name="T8" fmla="*/ 581 w 1105"/>
                <a:gd name="T9" fmla="*/ 1032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5" h="1032">
                  <a:moveTo>
                    <a:pt x="581" y="1032"/>
                  </a:moveTo>
                  <a:lnTo>
                    <a:pt x="436" y="565"/>
                  </a:lnTo>
                  <a:lnTo>
                    <a:pt x="0" y="345"/>
                  </a:lnTo>
                  <a:lnTo>
                    <a:pt x="1105" y="0"/>
                  </a:lnTo>
                  <a:lnTo>
                    <a:pt x="581" y="10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2" tIns="22856" rIns="45712" bIns="2285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55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109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663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217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2771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326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988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43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450" dirty="0"/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644471" y="1533503"/>
            <a:ext cx="1656187" cy="748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8000"/>
                </a:solidFill>
                <a:ea typeface="Arial" charset="0"/>
                <a:cs typeface="Times New Roman" panose="02020603050405020304" pitchFamily="18" charset="0"/>
              </a:rPr>
              <a:t>-47%</a:t>
            </a:r>
            <a:endParaRPr lang="ru-RU" b="1" dirty="0">
              <a:solidFill>
                <a:srgbClr val="008000"/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17971" y="1228703"/>
            <a:ext cx="1008111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bg1">
                    <a:lumMod val="50000"/>
                  </a:schemeClr>
                </a:solidFill>
              </a:rPr>
              <a:t>306</a:t>
            </a:r>
            <a:endParaRPr lang="ru-RU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394021" y="2031396"/>
            <a:ext cx="864093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8000"/>
                </a:solidFill>
              </a:rPr>
              <a:t>162</a:t>
            </a:r>
            <a:endParaRPr lang="ru-RU" sz="2400" dirty="0">
              <a:solidFill>
                <a:srgbClr val="008000"/>
              </a:solidFill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410162"/>
              </p:ext>
            </p:extLst>
          </p:nvPr>
        </p:nvGraphicFramePr>
        <p:xfrm>
          <a:off x="257982" y="3789040"/>
          <a:ext cx="8520991" cy="26296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85271"/>
                <a:gridCol w="1283841"/>
                <a:gridCol w="672723"/>
                <a:gridCol w="1089578"/>
                <a:gridCol w="1089578"/>
              </a:tblGrid>
              <a:tr h="499059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/>
                        <a:t>Причины</a:t>
                      </a:r>
                      <a:endParaRPr lang="ru-RU" sz="1200" b="1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</a:rPr>
                        <a:t>2019</a:t>
                      </a:r>
                      <a:endParaRPr lang="ru-RU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endParaRPr lang="ru-RU" sz="1200" b="1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Динамика</a:t>
                      </a:r>
                      <a:endParaRPr lang="ru-RU" sz="1200" b="1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2021</a:t>
                      </a:r>
                      <a:endParaRPr lang="ru-RU" sz="1200" b="1" dirty="0"/>
                    </a:p>
                  </a:txBody>
                  <a:tcPr marT="60960" marB="60960">
                    <a:solidFill>
                      <a:srgbClr val="FFC000"/>
                    </a:solidFill>
                  </a:tcPr>
                </a:tc>
              </a:tr>
              <a:tr h="380243"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Действия инспектора ЦЭД</a:t>
                      </a:r>
                      <a:endParaRPr lang="ru-RU" sz="12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25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C00000"/>
                          </a:solidFill>
                        </a:rPr>
                        <a:t>+108%</a:t>
                      </a:r>
                      <a:endParaRPr lang="ru-RU" sz="1200" dirty="0">
                        <a:solidFill>
                          <a:srgbClr val="C00000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>
                    <a:solidFill>
                      <a:srgbClr val="FFC000"/>
                    </a:solidFill>
                  </a:tcPr>
                </a:tc>
              </a:tr>
              <a:tr h="380243"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НШС</a:t>
                      </a:r>
                      <a:endParaRPr lang="ru-RU" sz="12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214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42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8000"/>
                          </a:solidFill>
                        </a:rPr>
                        <a:t>-80%</a:t>
                      </a:r>
                      <a:endParaRPr lang="ru-RU" sz="1200" dirty="0">
                        <a:solidFill>
                          <a:srgbClr val="008000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>
                    <a:solidFill>
                      <a:srgbClr val="FFC000"/>
                    </a:solidFill>
                  </a:tcPr>
                </a:tc>
              </a:tr>
              <a:tr h="380243"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Позднее поступление сверки</a:t>
                      </a:r>
                      <a:endParaRPr lang="ru-RU" sz="12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81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63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8000"/>
                          </a:solidFill>
                        </a:rPr>
                        <a:t>-22%</a:t>
                      </a:r>
                      <a:endParaRPr lang="ru-RU" sz="1200" dirty="0">
                        <a:solidFill>
                          <a:srgbClr val="008000"/>
                        </a:solidFill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>
                    <a:solidFill>
                      <a:srgbClr val="FFC000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Позднее поступление сертификата о происхождении товара</a:t>
                      </a:r>
                      <a:endParaRPr lang="ru-RU" sz="12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>
                    <a:solidFill>
                      <a:srgbClr val="FFC000"/>
                    </a:solidFill>
                  </a:tcPr>
                </a:tc>
              </a:tr>
              <a:tr h="380243"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/>
                        <a:t>Уведомление о прибытии</a:t>
                      </a:r>
                      <a:r>
                        <a:rPr lang="ru-RU" sz="1200" baseline="0" dirty="0" smtClean="0"/>
                        <a:t> до завершения ТТ при ПТД</a:t>
                      </a:r>
                      <a:endParaRPr lang="ru-RU" sz="12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22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T="60960" marB="60960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cxnSp>
        <p:nvCxnSpPr>
          <p:cNvPr id="4" name="Прямая соединительная линия 3"/>
          <p:cNvCxnSpPr/>
          <p:nvPr/>
        </p:nvCxnSpPr>
        <p:spPr>
          <a:xfrm>
            <a:off x="0" y="3501008"/>
            <a:ext cx="89916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515008661"/>
              </p:ext>
            </p:extLst>
          </p:nvPr>
        </p:nvGraphicFramePr>
        <p:xfrm>
          <a:off x="4499992" y="959243"/>
          <a:ext cx="4392488" cy="2753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5698976" y="1907582"/>
            <a:ext cx="1033264" cy="865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2020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892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5">
            <a:extLst>
              <a:ext uri="{FF2B5EF4-FFF2-40B4-BE49-F238E27FC236}">
                <a16:creationId xmlns:a16="http://schemas.microsoft.com/office/drawing/2014/main" xmlns="" id="{25D7D1A3-8137-A04F-8C79-211EE8B3A9F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401323" y="6636191"/>
            <a:ext cx="1780565" cy="212756"/>
          </a:xfrm>
          <a:prstGeom prst="rect">
            <a:avLst/>
          </a:prstGeom>
        </p:spPr>
        <p:txBody>
          <a:bodyPr vert="horz" lIns="91416" tIns="45708" rIns="91416" bIns="45708" rtlCol="0" anchor="ctr"/>
          <a:lstStyle>
            <a:lvl1pPr algn="l">
              <a:defRPr sz="1000" b="1" i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26E6542A-CDDE-0A4D-9BEA-1CDB85DF59E6}" type="slidenum">
              <a:rPr lang="en-US" sz="1500">
                <a:solidFill>
                  <a:srgbClr val="FFFFFF"/>
                </a:solidFill>
              </a:rPr>
              <a:pPr/>
              <a:t>11</a:t>
            </a:fld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929640"/>
            <a:ext cx="9036496" cy="3505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cap="all" dirty="0" smtClean="0">
                <a:solidFill>
                  <a:srgbClr val="008000"/>
                </a:solidFill>
                <a:ea typeface="Arial" charset="0"/>
                <a:cs typeface="Times New Roman" panose="02020603050405020304" pitchFamily="18" charset="0"/>
              </a:rPr>
              <a:t>общее</a:t>
            </a:r>
            <a:r>
              <a:rPr lang="ru-RU" sz="1600" cap="all" dirty="0" smtClean="0">
                <a:solidFill>
                  <a:schemeClr val="tx2">
                    <a:lumMod val="65000"/>
                    <a:lumOff val="35000"/>
                  </a:schemeClr>
                </a:solidFill>
                <a:ea typeface="Arial" charset="0"/>
                <a:cs typeface="Times New Roman" panose="02020603050405020304" pitchFamily="18" charset="0"/>
              </a:rPr>
              <a:t> </a:t>
            </a:r>
            <a:r>
              <a:rPr lang="ru-RU" sz="1600" cap="all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время</a:t>
            </a:r>
            <a:r>
              <a:rPr lang="ru-RU" sz="1400" cap="all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,</a:t>
            </a:r>
            <a:r>
              <a:rPr lang="ru-RU" sz="1400" cap="all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 </a:t>
            </a:r>
            <a:r>
              <a:rPr lang="ru-RU" sz="1400" cap="all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ч:мм</a:t>
            </a:r>
            <a:endParaRPr lang="ru-RU" sz="1400" cap="all" dirty="0">
              <a:solidFill>
                <a:schemeClr val="bg1">
                  <a:lumMod val="50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179512" y="3720834"/>
            <a:ext cx="7061346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6" name="Диаграмма 95"/>
          <p:cNvGraphicFramePr/>
          <p:nvPr>
            <p:extLst>
              <p:ext uri="{D42A27DB-BD31-4B8C-83A1-F6EECF244321}">
                <p14:modId xmlns:p14="http://schemas.microsoft.com/office/powerpoint/2010/main" val="1613349197"/>
              </p:ext>
            </p:extLst>
          </p:nvPr>
        </p:nvGraphicFramePr>
        <p:xfrm>
          <a:off x="611560" y="1345493"/>
          <a:ext cx="7128792" cy="26689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02" name="Прямая соединительная линия 101"/>
          <p:cNvCxnSpPr/>
          <p:nvPr/>
        </p:nvCxnSpPr>
        <p:spPr>
          <a:xfrm>
            <a:off x="683565" y="1992791"/>
            <a:ext cx="7344815" cy="0"/>
          </a:xfrm>
          <a:prstGeom prst="line">
            <a:avLst/>
          </a:prstGeom>
          <a:ln w="158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Заголовок 1"/>
          <p:cNvSpPr>
            <a:spLocks noGrp="1"/>
          </p:cNvSpPr>
          <p:nvPr>
            <p:ph type="title"/>
          </p:nvPr>
        </p:nvSpPr>
        <p:spPr>
          <a:xfrm>
            <a:off x="217359" y="7937"/>
            <a:ext cx="6885570" cy="868364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Сроки выпуска безрисковых ДТ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7225871" y="3582535"/>
            <a:ext cx="954909" cy="3840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>
                <a:solidFill>
                  <a:srgbClr val="C00000"/>
                </a:solidFill>
              </a:rPr>
              <a:t>*ПРД № 3</a:t>
            </a:r>
            <a:r>
              <a:rPr lang="ru-RU" sz="1100" dirty="0" smtClean="0"/>
              <a:t>»</a:t>
            </a:r>
            <a:endParaRPr lang="ru-RU" sz="1100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611561" y="1604798"/>
            <a:ext cx="7416823" cy="1"/>
          </a:xfrm>
          <a:prstGeom prst="line">
            <a:avLst/>
          </a:prstGeom>
          <a:ln w="158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17967" y="3954773"/>
            <a:ext cx="9036496" cy="3505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cap="all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Время </a:t>
            </a:r>
            <a:r>
              <a:rPr lang="ru-RU" sz="1600" cap="all" dirty="0" smtClean="0">
                <a:solidFill>
                  <a:srgbClr val="008000"/>
                </a:solidFill>
                <a:ea typeface="Arial" charset="0"/>
                <a:cs typeface="Times New Roman" panose="02020603050405020304" pitchFamily="18" charset="0"/>
              </a:rPr>
              <a:t>без автовыпуска</a:t>
            </a:r>
            <a:r>
              <a:rPr lang="ru-RU" sz="1400" cap="all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,</a:t>
            </a:r>
            <a:r>
              <a:rPr lang="ru-RU" sz="1400" cap="all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 </a:t>
            </a:r>
            <a:r>
              <a:rPr lang="ru-RU" sz="1400" cap="all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ч:мм</a:t>
            </a:r>
            <a:endParaRPr lang="ru-RU" sz="1400" cap="all" dirty="0">
              <a:solidFill>
                <a:schemeClr val="bg1">
                  <a:lumMod val="50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3529" y="1452205"/>
            <a:ext cx="569037" cy="24860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2:00</a:t>
            </a:r>
            <a:endParaRPr lang="ru-RU" sz="12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7041" y="1863229"/>
            <a:ext cx="569037" cy="24860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1:20</a:t>
            </a:r>
            <a:endParaRPr lang="ru-RU" sz="12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044737" y="1480497"/>
            <a:ext cx="569037" cy="24860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ИМ*</a:t>
            </a:r>
            <a:endParaRPr lang="ru-RU" sz="1200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044736" y="1863227"/>
            <a:ext cx="569037" cy="24860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ЭК*</a:t>
            </a:r>
            <a:endParaRPr lang="ru-RU" sz="1200" dirty="0"/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3441164464"/>
              </p:ext>
            </p:extLst>
          </p:nvPr>
        </p:nvGraphicFramePr>
        <p:xfrm>
          <a:off x="683564" y="3888009"/>
          <a:ext cx="7045735" cy="2957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1" name="Прямая соединительная линия 30"/>
          <p:cNvCxnSpPr/>
          <p:nvPr/>
        </p:nvCxnSpPr>
        <p:spPr>
          <a:xfrm>
            <a:off x="647561" y="4581129"/>
            <a:ext cx="7416823" cy="1"/>
          </a:xfrm>
          <a:prstGeom prst="line">
            <a:avLst/>
          </a:prstGeom>
          <a:ln w="158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Скругленный прямоугольник 32"/>
          <p:cNvSpPr/>
          <p:nvPr/>
        </p:nvSpPr>
        <p:spPr>
          <a:xfrm>
            <a:off x="327042" y="4456828"/>
            <a:ext cx="569037" cy="24860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2:00</a:t>
            </a:r>
            <a:endParaRPr lang="ru-RU" sz="1200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044735" y="4451595"/>
            <a:ext cx="569037" cy="24860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ИМ*</a:t>
            </a:r>
            <a:endParaRPr lang="ru-RU" sz="1200" dirty="0"/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835965" y="5157192"/>
            <a:ext cx="7344815" cy="0"/>
          </a:xfrm>
          <a:prstGeom prst="line">
            <a:avLst/>
          </a:prstGeom>
          <a:ln w="158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Скругленный прямоугольник 37"/>
          <p:cNvSpPr/>
          <p:nvPr/>
        </p:nvSpPr>
        <p:spPr>
          <a:xfrm>
            <a:off x="323529" y="5032890"/>
            <a:ext cx="569037" cy="24860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1:20</a:t>
            </a:r>
            <a:endParaRPr lang="ru-RU" sz="1200" dirty="0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8044734" y="5043546"/>
            <a:ext cx="569037" cy="24860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ЭК*</a:t>
            </a:r>
            <a:endParaRPr lang="ru-RU" sz="1200" dirty="0"/>
          </a:p>
        </p:txBody>
      </p:sp>
      <p:sp>
        <p:nvSpPr>
          <p:cNvPr id="40" name="Номер слайда 5"/>
          <p:cNvSpPr txBox="1">
            <a:spLocks/>
          </p:cNvSpPr>
          <p:nvPr/>
        </p:nvSpPr>
        <p:spPr>
          <a:xfrm>
            <a:off x="84660" y="6614160"/>
            <a:ext cx="410640" cy="243840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defPPr>
              <a:defRPr lang="ru-RU"/>
            </a:defPPr>
            <a:lvl1pPr marL="0" algn="r" defTabSz="914324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62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24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86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48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11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73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35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297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6E6542A-CDDE-0A4D-9BEA-1CDB85DF59E6}" type="slidenum"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11</a:t>
            </a:fld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686281" y="2780928"/>
            <a:ext cx="2280463" cy="296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400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2020 ИМ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cs typeface="Times New Roman" panose="02020603050405020304" pitchFamily="18" charset="0"/>
              </a:rPr>
              <a:t>ЭК ; </a:t>
            </a:r>
          </a:p>
          <a:p>
            <a:pPr algn="r"/>
            <a:r>
              <a:rPr lang="ru-RU" sz="1400" dirty="0" smtClean="0">
                <a:solidFill>
                  <a:srgbClr val="FFC000"/>
                </a:solidFill>
                <a:cs typeface="Times New Roman" panose="02020603050405020304" pitchFamily="18" charset="0"/>
              </a:rPr>
              <a:t>2021 ИМ </a:t>
            </a: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  <a:cs typeface="Times New Roman" panose="02020603050405020304" pitchFamily="18" charset="0"/>
              </a:rPr>
              <a:t>ЭК</a:t>
            </a:r>
            <a:endParaRPr lang="ru-RU" sz="1400" dirty="0">
              <a:solidFill>
                <a:schemeClr val="accent6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8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Номер слайда 5"/>
          <p:cNvSpPr txBox="1">
            <a:spLocks/>
          </p:cNvSpPr>
          <p:nvPr/>
        </p:nvSpPr>
        <p:spPr>
          <a:xfrm>
            <a:off x="107504" y="6614160"/>
            <a:ext cx="387796" cy="243840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defPPr>
              <a:defRPr lang="ru-RU"/>
            </a:defPPr>
            <a:lvl1pPr marL="0" algn="r" defTabSz="914324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62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24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86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48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11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73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35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297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6E6542A-CDDE-0A4D-9BEA-1CDB85DF59E6}" type="slidenum"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12</a:t>
            </a:fld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5" name="Shape 2632">
            <a:extLst>
              <a:ext uri="{FF2B5EF4-FFF2-40B4-BE49-F238E27FC236}">
                <a16:creationId xmlns="" xmlns:a16="http://schemas.microsoft.com/office/drawing/2014/main" id="{9B66B787-9C52-1344-B310-60B7FF05A237}"/>
              </a:ext>
            </a:extLst>
          </p:cNvPr>
          <p:cNvSpPr/>
          <p:nvPr/>
        </p:nvSpPr>
        <p:spPr>
          <a:xfrm>
            <a:off x="533957" y="4822159"/>
            <a:ext cx="140602" cy="1718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7877178" y="4617243"/>
            <a:ext cx="11429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/>
          </a:p>
        </p:txBody>
      </p:sp>
      <p:sp>
        <p:nvSpPr>
          <p:cNvPr id="125" name="Прямоугольник 124"/>
          <p:cNvSpPr/>
          <p:nvPr/>
        </p:nvSpPr>
        <p:spPr>
          <a:xfrm>
            <a:off x="217359" y="6076950"/>
            <a:ext cx="457200" cy="381873"/>
          </a:xfrm>
          <a:prstGeom prst="rect">
            <a:avLst/>
          </a:prstGeom>
          <a:solidFill>
            <a:schemeClr val="bg1"/>
          </a:solidFill>
          <a:ln w="539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2" name="Прямоугольник 181"/>
          <p:cNvSpPr/>
          <p:nvPr/>
        </p:nvSpPr>
        <p:spPr>
          <a:xfrm>
            <a:off x="223366" y="5137660"/>
            <a:ext cx="914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764375" y="4725144"/>
            <a:ext cx="457200" cy="14076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217359" y="7937"/>
            <a:ext cx="6885570" cy="868364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Работа «Горячей линии» в 2020 году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587241" y="2365613"/>
            <a:ext cx="4404359" cy="873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923129" y="1783308"/>
            <a:ext cx="1705971" cy="236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9492" y="3585066"/>
            <a:ext cx="3745521" cy="435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dirty="0" smtClean="0">
                <a:solidFill>
                  <a:schemeClr val="bg1">
                    <a:lumMod val="50000"/>
                  </a:schemeClr>
                </a:solidFill>
              </a:rPr>
              <a:t>* Начало функционирования «Горячей линии» 25.02.2020</a:t>
            </a:r>
            <a:endParaRPr lang="ru-RU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125929" y="3154908"/>
            <a:ext cx="1802783" cy="177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22452" y="1168401"/>
            <a:ext cx="5569934" cy="3854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 smtClean="0">
                <a:solidFill>
                  <a:srgbClr val="008000"/>
                </a:solidFill>
              </a:rPr>
              <a:t>КОЛИЧЕСТВО И Т</a:t>
            </a:r>
            <a:r>
              <a:rPr lang="ru-RU" dirty="0" smtClean="0">
                <a:solidFill>
                  <a:srgbClr val="008000"/>
                </a:solidFill>
              </a:rPr>
              <a:t>ЕМАТИКА </a:t>
            </a:r>
          </a:p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ОБРАЩЕНИЙ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, шт.*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val="2709607250"/>
              </p:ext>
            </p:extLst>
          </p:nvPr>
        </p:nvGraphicFramePr>
        <p:xfrm>
          <a:off x="5551001" y="724761"/>
          <a:ext cx="2762127" cy="36867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9" name="Прямая соединительная линия 28"/>
          <p:cNvCxnSpPr/>
          <p:nvPr/>
        </p:nvCxnSpPr>
        <p:spPr>
          <a:xfrm>
            <a:off x="107504" y="4101075"/>
            <a:ext cx="894823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7558611" y="1345072"/>
            <a:ext cx="1585391" cy="5054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до выпуска товаров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570844" y="3373818"/>
            <a:ext cx="1578204" cy="6124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после выпуска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товаров</a:t>
            </a:r>
          </a:p>
          <a:p>
            <a:pPr algn="ctr"/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088052" y="2516977"/>
            <a:ext cx="1507557" cy="4268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не соответствуют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требованиям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088051" y="1365792"/>
            <a:ext cx="1361651" cy="3316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компетенция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ТФК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088051" y="3293422"/>
            <a:ext cx="1724518" cy="6406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не относятся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к «Горячей линии»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-2" y="2658447"/>
            <a:ext cx="888905" cy="570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" charset="0"/>
                <a:cs typeface="Times New Roman" panose="02020603050405020304" pitchFamily="18" charset="0"/>
              </a:rPr>
              <a:t>89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629448" y="2409698"/>
            <a:ext cx="1165516" cy="497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ea typeface="Arial" charset="0"/>
                <a:cs typeface="Times New Roman" panose="02020603050405020304" pitchFamily="18" charset="0"/>
              </a:rPr>
              <a:t>256</a:t>
            </a:r>
            <a:endParaRPr lang="ru-RU" sz="3200" b="1" dirty="0">
              <a:solidFill>
                <a:schemeClr val="tx1"/>
              </a:solidFill>
              <a:ea typeface="Arial" charset="0"/>
              <a:cs typeface="Times New Roman" panose="02020603050405020304" pitchFamily="18" charset="0"/>
            </a:endParaRPr>
          </a:p>
        </p:txBody>
      </p:sp>
      <p:grpSp>
        <p:nvGrpSpPr>
          <p:cNvPr id="38" name="Группа 37"/>
          <p:cNvGrpSpPr/>
          <p:nvPr/>
        </p:nvGrpSpPr>
        <p:grpSpPr>
          <a:xfrm>
            <a:off x="606117" y="2276873"/>
            <a:ext cx="2138932" cy="823820"/>
            <a:chOff x="2705102" y="3585643"/>
            <a:chExt cx="12877798" cy="2571280"/>
          </a:xfrm>
          <a:gradFill>
            <a:gsLst>
              <a:gs pos="0">
                <a:schemeClr val="accent5"/>
              </a:gs>
              <a:gs pos="62000">
                <a:schemeClr val="accent1"/>
              </a:gs>
              <a:gs pos="18000">
                <a:schemeClr val="accent3"/>
              </a:gs>
              <a:gs pos="100000">
                <a:srgbClr val="009900"/>
              </a:gs>
            </a:gsLst>
            <a:lin ang="0" scaled="1"/>
          </a:gradFill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2705102" y="3822256"/>
              <a:ext cx="12578255" cy="2334667"/>
            </a:xfrm>
            <a:custGeom>
              <a:avLst/>
              <a:gdLst>
                <a:gd name="T0" fmla="*/ 2063 w 19988"/>
                <a:gd name="T1" fmla="*/ 3709 h 3709"/>
                <a:gd name="T2" fmla="*/ 0 w 19988"/>
                <a:gd name="T3" fmla="*/ 3709 h 3709"/>
                <a:gd name="T4" fmla="*/ 0 w 19988"/>
                <a:gd name="T5" fmla="*/ 3466 h 3709"/>
                <a:gd name="T6" fmla="*/ 1980 w 19988"/>
                <a:gd name="T7" fmla="*/ 3466 h 3709"/>
                <a:gd name="T8" fmla="*/ 2758 w 19988"/>
                <a:gd name="T9" fmla="*/ 2868 h 3709"/>
                <a:gd name="T10" fmla="*/ 6248 w 19988"/>
                <a:gd name="T11" fmla="*/ 2868 h 3709"/>
                <a:gd name="T12" fmla="*/ 7009 w 19988"/>
                <a:gd name="T13" fmla="*/ 2270 h 3709"/>
                <a:gd name="T14" fmla="*/ 10802 w 19988"/>
                <a:gd name="T15" fmla="*/ 2270 h 3709"/>
                <a:gd name="T16" fmla="*/ 11528 w 19988"/>
                <a:gd name="T17" fmla="*/ 1726 h 3709"/>
                <a:gd name="T18" fmla="*/ 15713 w 19988"/>
                <a:gd name="T19" fmla="*/ 1718 h 3709"/>
                <a:gd name="T20" fmla="*/ 16445 w 19988"/>
                <a:gd name="T21" fmla="*/ 1177 h 3709"/>
                <a:gd name="T22" fmla="*/ 19258 w 19988"/>
                <a:gd name="T23" fmla="*/ 485 h 3709"/>
                <a:gd name="T24" fmla="*/ 19832 w 19988"/>
                <a:gd name="T25" fmla="*/ 0 h 3709"/>
                <a:gd name="T26" fmla="*/ 19988 w 19988"/>
                <a:gd name="T27" fmla="*/ 185 h 3709"/>
                <a:gd name="T28" fmla="*/ 19372 w 19988"/>
                <a:gd name="T29" fmla="*/ 707 h 3709"/>
                <a:gd name="T30" fmla="*/ 16550 w 19988"/>
                <a:gd name="T31" fmla="*/ 1401 h 3709"/>
                <a:gd name="T32" fmla="*/ 15793 w 19988"/>
                <a:gd name="T33" fmla="*/ 1961 h 3709"/>
                <a:gd name="T34" fmla="*/ 11608 w 19988"/>
                <a:gd name="T35" fmla="*/ 1968 h 3709"/>
                <a:gd name="T36" fmla="*/ 10883 w 19988"/>
                <a:gd name="T37" fmla="*/ 2513 h 3709"/>
                <a:gd name="T38" fmla="*/ 7093 w 19988"/>
                <a:gd name="T39" fmla="*/ 2513 h 3709"/>
                <a:gd name="T40" fmla="*/ 6332 w 19988"/>
                <a:gd name="T41" fmla="*/ 3111 h 3709"/>
                <a:gd name="T42" fmla="*/ 2839 w 19988"/>
                <a:gd name="T43" fmla="*/ 3111 h 3709"/>
                <a:gd name="T44" fmla="*/ 2063 w 19988"/>
                <a:gd name="T45" fmla="*/ 3709 h 3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988" h="3709">
                  <a:moveTo>
                    <a:pt x="2063" y="3709"/>
                  </a:moveTo>
                  <a:lnTo>
                    <a:pt x="0" y="3709"/>
                  </a:lnTo>
                  <a:lnTo>
                    <a:pt x="0" y="3466"/>
                  </a:lnTo>
                  <a:lnTo>
                    <a:pt x="1980" y="3466"/>
                  </a:lnTo>
                  <a:lnTo>
                    <a:pt x="2758" y="2868"/>
                  </a:lnTo>
                  <a:lnTo>
                    <a:pt x="6248" y="2868"/>
                  </a:lnTo>
                  <a:lnTo>
                    <a:pt x="7009" y="2270"/>
                  </a:lnTo>
                  <a:lnTo>
                    <a:pt x="10802" y="2270"/>
                  </a:lnTo>
                  <a:lnTo>
                    <a:pt x="11528" y="1726"/>
                  </a:lnTo>
                  <a:lnTo>
                    <a:pt x="15713" y="1718"/>
                  </a:lnTo>
                  <a:lnTo>
                    <a:pt x="16445" y="1177"/>
                  </a:lnTo>
                  <a:lnTo>
                    <a:pt x="19258" y="485"/>
                  </a:lnTo>
                  <a:lnTo>
                    <a:pt x="19832" y="0"/>
                  </a:lnTo>
                  <a:lnTo>
                    <a:pt x="19988" y="185"/>
                  </a:lnTo>
                  <a:lnTo>
                    <a:pt x="19372" y="707"/>
                  </a:lnTo>
                  <a:lnTo>
                    <a:pt x="16550" y="1401"/>
                  </a:lnTo>
                  <a:lnTo>
                    <a:pt x="15793" y="1961"/>
                  </a:lnTo>
                  <a:lnTo>
                    <a:pt x="11608" y="1968"/>
                  </a:lnTo>
                  <a:lnTo>
                    <a:pt x="10883" y="2513"/>
                  </a:lnTo>
                  <a:lnTo>
                    <a:pt x="7093" y="2513"/>
                  </a:lnTo>
                  <a:lnTo>
                    <a:pt x="6332" y="3111"/>
                  </a:lnTo>
                  <a:lnTo>
                    <a:pt x="2839" y="3111"/>
                  </a:lnTo>
                  <a:lnTo>
                    <a:pt x="2063" y="37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2" tIns="22856" rIns="45712" bIns="2285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55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109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663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217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2771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326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988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43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450" dirty="0"/>
            </a:p>
          </p:txBody>
        </p:sp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14886905" y="3585643"/>
              <a:ext cx="695995" cy="649428"/>
            </a:xfrm>
            <a:custGeom>
              <a:avLst/>
              <a:gdLst>
                <a:gd name="T0" fmla="*/ 581 w 1105"/>
                <a:gd name="T1" fmla="*/ 1032 h 1032"/>
                <a:gd name="T2" fmla="*/ 436 w 1105"/>
                <a:gd name="T3" fmla="*/ 565 h 1032"/>
                <a:gd name="T4" fmla="*/ 0 w 1105"/>
                <a:gd name="T5" fmla="*/ 345 h 1032"/>
                <a:gd name="T6" fmla="*/ 1105 w 1105"/>
                <a:gd name="T7" fmla="*/ 0 h 1032"/>
                <a:gd name="T8" fmla="*/ 581 w 1105"/>
                <a:gd name="T9" fmla="*/ 1032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5" h="1032">
                  <a:moveTo>
                    <a:pt x="581" y="1032"/>
                  </a:moveTo>
                  <a:lnTo>
                    <a:pt x="436" y="565"/>
                  </a:lnTo>
                  <a:lnTo>
                    <a:pt x="0" y="345"/>
                  </a:lnTo>
                  <a:lnTo>
                    <a:pt x="1105" y="0"/>
                  </a:lnTo>
                  <a:lnTo>
                    <a:pt x="581" y="10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2" tIns="22856" rIns="45712" bIns="2285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55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109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663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217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2771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326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988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43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450" dirty="0"/>
            </a:p>
          </p:txBody>
        </p:sp>
      </p:grpSp>
      <p:sp>
        <p:nvSpPr>
          <p:cNvPr id="41" name="Прямоугольник 40"/>
          <p:cNvSpPr/>
          <p:nvPr/>
        </p:nvSpPr>
        <p:spPr>
          <a:xfrm>
            <a:off x="70496" y="3253042"/>
            <a:ext cx="3882530" cy="2351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  март   2020                      декабрь</a:t>
            </a:r>
            <a:endParaRPr lang="ru-RU" sz="1400" dirty="0">
              <a:cs typeface="Times New Roman" panose="02020603050405020304" pitchFamily="18" charset="0"/>
            </a:endParaRP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flipV="1">
            <a:off x="7740352" y="1828569"/>
            <a:ext cx="1279824" cy="691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 flipV="1">
            <a:off x="5447982" y="1829260"/>
            <a:ext cx="135767" cy="509717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4186228" y="1829260"/>
            <a:ext cx="1261753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4210953" y="3087707"/>
            <a:ext cx="1261753" cy="0"/>
          </a:xfrm>
          <a:prstGeom prst="line">
            <a:avLst/>
          </a:prstGeom>
          <a:ln w="2222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>
            <a:off x="5472705" y="2855320"/>
            <a:ext cx="202240" cy="232387"/>
          </a:xfrm>
          <a:prstGeom prst="line">
            <a:avLst/>
          </a:prstGeom>
          <a:ln w="2222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7740352" y="3853643"/>
            <a:ext cx="1362758" cy="0"/>
          </a:xfrm>
          <a:prstGeom prst="line">
            <a:avLst/>
          </a:prstGeom>
          <a:ln w="222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7393012" y="3373818"/>
            <a:ext cx="349915" cy="479825"/>
          </a:xfrm>
          <a:prstGeom prst="line">
            <a:avLst/>
          </a:prstGeom>
          <a:ln w="2222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4210953" y="3952107"/>
            <a:ext cx="1504259" cy="0"/>
          </a:xfrm>
          <a:prstGeom prst="line">
            <a:avLst/>
          </a:prstGeom>
          <a:ln w="2222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5715212" y="3429000"/>
            <a:ext cx="207917" cy="519509"/>
          </a:xfrm>
          <a:prstGeom prst="line">
            <a:avLst/>
          </a:prstGeom>
          <a:ln w="2222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>
            <a:off x="6061067" y="1958559"/>
            <a:ext cx="1133474" cy="121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1 696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r>
              <a:rPr lang="ru-RU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обращений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821819" y="1972072"/>
            <a:ext cx="792088" cy="304800"/>
          </a:xfrm>
          <a:prstGeom prst="roundRect">
            <a:avLst/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ea typeface="Arial" charset="0"/>
                <a:cs typeface="Times New Roman" panose="02020603050405020304" pitchFamily="18" charset="0"/>
              </a:rPr>
              <a:t>+187%</a:t>
            </a:r>
            <a:endParaRPr lang="ru-RU" sz="1400" b="1" dirty="0">
              <a:solidFill>
                <a:schemeClr val="bg1"/>
              </a:solidFill>
              <a:ea typeface="Arial" charset="0"/>
              <a:cs typeface="Times New Roman" panose="02020603050405020304" pitchFamily="18" charset="0"/>
            </a:endParaRPr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 flipV="1">
            <a:off x="7380597" y="1824749"/>
            <a:ext cx="356026" cy="540864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Прямоугольник 71"/>
          <p:cNvSpPr/>
          <p:nvPr/>
        </p:nvSpPr>
        <p:spPr>
          <a:xfrm>
            <a:off x="240545" y="5637246"/>
            <a:ext cx="2666875" cy="7680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Участники ВЭД, воспользовавшиеся услугой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3466460" y="5637246"/>
            <a:ext cx="2456669" cy="7680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Рассмотренные ДТ в объеме декларационного массива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231031" y="4713109"/>
            <a:ext cx="2666874" cy="7925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rgbClr val="008000"/>
                </a:solidFill>
              </a:rPr>
              <a:t>48</a:t>
            </a:r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</a:rPr>
              <a:t>0,9%</a:t>
            </a:r>
            <a:endParaRPr lang="ru-RU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3464678" y="4636465"/>
            <a:ext cx="2456669" cy="7925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rgbClr val="008000"/>
                </a:solidFill>
              </a:rPr>
              <a:t>1 696     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</a:rPr>
              <a:t>0,7%</a:t>
            </a:r>
            <a:endParaRPr lang="ru-RU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6400764" y="4689922"/>
            <a:ext cx="2456669" cy="8148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>
                <a:solidFill>
                  <a:srgbClr val="C00000"/>
                </a:solidFill>
              </a:rPr>
              <a:t>69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      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4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%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6400764" y="5637247"/>
            <a:ext cx="2456670" cy="768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Выявлены факты затягивания сроков выпуска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175892" y="4231763"/>
            <a:ext cx="5569934" cy="3854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 smtClean="0">
                <a:solidFill>
                  <a:srgbClr val="008000"/>
                </a:solidFill>
              </a:rPr>
              <a:t>ОСНОВНЫЕ ПОКАЗАТЕЛИ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90" name="Прямая соединительная линия 89"/>
          <p:cNvCxnSpPr/>
          <p:nvPr/>
        </p:nvCxnSpPr>
        <p:spPr>
          <a:xfrm>
            <a:off x="294759" y="5507189"/>
            <a:ext cx="225476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3528329" y="5528824"/>
            <a:ext cx="225476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6443460" y="5507189"/>
            <a:ext cx="225476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742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8008173"/>
              </p:ext>
            </p:extLst>
          </p:nvPr>
        </p:nvGraphicFramePr>
        <p:xfrm>
          <a:off x="286308" y="1529242"/>
          <a:ext cx="3609417" cy="2394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0"/>
          <p:cNvSpPr>
            <a:spLocks/>
          </p:cNvSpPr>
          <p:nvPr/>
        </p:nvSpPr>
        <p:spPr bwMode="auto">
          <a:xfrm>
            <a:off x="311991" y="4288946"/>
            <a:ext cx="12316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400" dirty="0">
                <a:latin typeface="Calibri"/>
                <a:cs typeface="Times New Roman"/>
              </a:rPr>
              <a:t>контрольное задание </a:t>
            </a:r>
          </a:p>
          <a:p>
            <a:pPr algn="ctr">
              <a:defRPr/>
            </a:pPr>
            <a:r>
              <a:rPr lang="ru-RU" sz="1400" dirty="0">
                <a:latin typeface="Calibri"/>
                <a:cs typeface="Times New Roman"/>
              </a:rPr>
              <a:t>выполнено на </a:t>
            </a:r>
            <a:r>
              <a:rPr lang="ru-RU" sz="1400" b="1" dirty="0" smtClean="0">
                <a:latin typeface="Calibri"/>
                <a:cs typeface="Times New Roman"/>
              </a:rPr>
              <a:t>102,2 </a:t>
            </a:r>
            <a:r>
              <a:rPr lang="ru-RU" sz="1400" b="1" dirty="0">
                <a:latin typeface="Calibri"/>
                <a:cs typeface="Times New Roman"/>
              </a:rPr>
              <a:t>%</a:t>
            </a:r>
            <a:endParaRPr lang="ru-RU" sz="1400" b="1" dirty="0">
              <a:latin typeface="Calibri"/>
            </a:endParaRPr>
          </a:p>
        </p:txBody>
      </p:sp>
      <p:sp>
        <p:nvSpPr>
          <p:cNvPr id="6" name="TextBox 51"/>
          <p:cNvSpPr>
            <a:spLocks/>
          </p:cNvSpPr>
          <p:nvPr/>
        </p:nvSpPr>
        <p:spPr bwMode="auto">
          <a:xfrm>
            <a:off x="1543671" y="4302009"/>
            <a:ext cx="11867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400" dirty="0">
                <a:latin typeface="Calibri"/>
                <a:cs typeface="Times New Roman"/>
              </a:rPr>
              <a:t>контрольное задание </a:t>
            </a:r>
          </a:p>
          <a:p>
            <a:pPr algn="ctr">
              <a:defRPr/>
            </a:pPr>
            <a:r>
              <a:rPr lang="ru-RU" sz="1400" dirty="0">
                <a:latin typeface="Calibri"/>
                <a:cs typeface="Times New Roman"/>
              </a:rPr>
              <a:t>выполнено на </a:t>
            </a:r>
            <a:r>
              <a:rPr lang="ru-RU" sz="1400" b="1" dirty="0" smtClean="0">
                <a:latin typeface="Calibri"/>
                <a:cs typeface="Times New Roman"/>
              </a:rPr>
              <a:t>97,7</a:t>
            </a:r>
            <a:r>
              <a:rPr lang="ru-RU" sz="1400" b="1" dirty="0">
                <a:latin typeface="Calibri"/>
                <a:cs typeface="Times New Roman"/>
              </a:rPr>
              <a:t>%</a:t>
            </a:r>
            <a:endParaRPr lang="ru-RU" sz="1400" b="1" dirty="0">
              <a:latin typeface="Calibri"/>
            </a:endParaRPr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Таможенные платежи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 bwMode="auto">
          <a:xfrm>
            <a:off x="201419" y="6601361"/>
            <a:ext cx="1968412" cy="256577"/>
          </a:xfrm>
        </p:spPr>
        <p:txBody>
          <a:bodyPr/>
          <a:lstStyle/>
          <a:p>
            <a:pPr>
              <a:defRPr/>
            </a:pPr>
            <a:fld id="{26E6542A-CDDE-0A4D-9BEA-1CDB85DF59E6}" type="slidenum">
              <a:rPr lang="en-US"/>
              <a:t>13</a:t>
            </a:fld>
            <a:endParaRPr lang="en-US"/>
          </a:p>
        </p:txBody>
      </p:sp>
      <p:sp>
        <p:nvSpPr>
          <p:cNvPr id="9" name="TextBox 25"/>
          <p:cNvSpPr>
            <a:spLocks/>
          </p:cNvSpPr>
          <p:nvPr/>
        </p:nvSpPr>
        <p:spPr bwMode="auto">
          <a:xfrm>
            <a:off x="133908" y="1093701"/>
            <a:ext cx="4516459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ru-RU" sz="1400" b="1">
                <a:solidFill>
                  <a:srgbClr val="00A651"/>
                </a:solidFill>
                <a:latin typeface="Calibri"/>
                <a:ea typeface="Arial"/>
                <a:cs typeface="Arial"/>
              </a:rPr>
              <a:t>ПЕРЕЧИСЛЕНИЯ В ФЕДЕРАЛЬНЫЙ БЮДЖЕТ, </a:t>
            </a:r>
            <a:endParaRPr/>
          </a:p>
          <a:p>
            <a:pPr algn="ctr">
              <a:defRPr/>
            </a:pPr>
            <a:r>
              <a:rPr lang="ru-RU" sz="1400" b="1">
                <a:solidFill>
                  <a:srgbClr val="00A651"/>
                </a:solidFill>
                <a:latin typeface="Calibri"/>
                <a:ea typeface="Arial"/>
                <a:cs typeface="Arial"/>
              </a:rPr>
              <a:t>МЛРД РУБ.</a:t>
            </a:r>
          </a:p>
        </p:txBody>
      </p:sp>
      <p:grpSp>
        <p:nvGrpSpPr>
          <p:cNvPr id="10" name="Группа 26"/>
          <p:cNvGrpSpPr/>
          <p:nvPr/>
        </p:nvGrpSpPr>
        <p:grpSpPr bwMode="auto">
          <a:xfrm>
            <a:off x="927831" y="3966482"/>
            <a:ext cx="174799" cy="179043"/>
            <a:chOff x="11361386" y="4110527"/>
            <a:chExt cx="260398" cy="260398"/>
          </a:xfrm>
          <a:solidFill>
            <a:schemeClr val="bg1">
              <a:lumMod val="50000"/>
            </a:schemeClr>
          </a:solidFill>
        </p:grpSpPr>
        <p:sp>
          <p:nvSpPr>
            <p:cNvPr id="11" name="Овал 27"/>
            <p:cNvSpPr/>
            <p:nvPr/>
          </p:nvSpPr>
          <p:spPr bwMode="auto">
            <a:xfrm>
              <a:off x="11411319" y="4155939"/>
              <a:ext cx="192030" cy="1920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450"/>
            </a:p>
          </p:txBody>
        </p:sp>
        <p:sp>
          <p:nvSpPr>
            <p:cNvPr id="12" name="Овал 28"/>
            <p:cNvSpPr/>
            <p:nvPr/>
          </p:nvSpPr>
          <p:spPr bwMode="auto">
            <a:xfrm>
              <a:off x="11361386" y="4110527"/>
              <a:ext cx="260398" cy="26039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450"/>
            </a:p>
          </p:txBody>
        </p:sp>
      </p:grpSp>
      <p:grpSp>
        <p:nvGrpSpPr>
          <p:cNvPr id="13" name="Группа 47"/>
          <p:cNvGrpSpPr/>
          <p:nvPr/>
        </p:nvGrpSpPr>
        <p:grpSpPr bwMode="auto">
          <a:xfrm>
            <a:off x="1979713" y="3997706"/>
            <a:ext cx="205536" cy="182439"/>
            <a:chOff x="11361386" y="4110527"/>
            <a:chExt cx="260398" cy="260398"/>
          </a:xfrm>
          <a:solidFill>
            <a:srgbClr val="FFC000"/>
          </a:solidFill>
        </p:grpSpPr>
        <p:sp>
          <p:nvSpPr>
            <p:cNvPr id="14" name="Овал 48"/>
            <p:cNvSpPr/>
            <p:nvPr/>
          </p:nvSpPr>
          <p:spPr bwMode="auto">
            <a:xfrm>
              <a:off x="11415343" y="4155939"/>
              <a:ext cx="192030" cy="1920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450"/>
            </a:p>
          </p:txBody>
        </p:sp>
        <p:sp>
          <p:nvSpPr>
            <p:cNvPr id="15" name="Овал 49"/>
            <p:cNvSpPr/>
            <p:nvPr/>
          </p:nvSpPr>
          <p:spPr bwMode="auto">
            <a:xfrm>
              <a:off x="11361386" y="4110527"/>
              <a:ext cx="260398" cy="26039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450"/>
            </a:p>
          </p:txBody>
        </p:sp>
      </p:grpSp>
      <p:grpSp>
        <p:nvGrpSpPr>
          <p:cNvPr id="17" name="Группа 47"/>
          <p:cNvGrpSpPr/>
          <p:nvPr/>
        </p:nvGrpSpPr>
        <p:grpSpPr bwMode="auto">
          <a:xfrm>
            <a:off x="3163016" y="4029522"/>
            <a:ext cx="147265" cy="167556"/>
            <a:chOff x="11361386" y="4110527"/>
            <a:chExt cx="260398" cy="260398"/>
          </a:xfrm>
          <a:solidFill>
            <a:srgbClr val="339933"/>
          </a:solidFill>
        </p:grpSpPr>
        <p:sp>
          <p:nvSpPr>
            <p:cNvPr id="18" name="Овал 48"/>
            <p:cNvSpPr/>
            <p:nvPr/>
          </p:nvSpPr>
          <p:spPr bwMode="auto">
            <a:xfrm>
              <a:off x="11415343" y="4155939"/>
              <a:ext cx="192030" cy="1920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450"/>
            </a:p>
          </p:txBody>
        </p:sp>
        <p:sp>
          <p:nvSpPr>
            <p:cNvPr id="19" name="Овал 49"/>
            <p:cNvSpPr/>
            <p:nvPr/>
          </p:nvSpPr>
          <p:spPr bwMode="auto">
            <a:xfrm>
              <a:off x="11361386" y="4110527"/>
              <a:ext cx="260398" cy="26039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450"/>
            </a:p>
          </p:txBody>
        </p:sp>
      </p:grpSp>
      <p:sp>
        <p:nvSpPr>
          <p:cNvPr id="20" name="TextBox 51"/>
          <p:cNvSpPr>
            <a:spLocks/>
          </p:cNvSpPr>
          <p:nvPr/>
        </p:nvSpPr>
        <p:spPr bwMode="auto">
          <a:xfrm>
            <a:off x="2716914" y="4302008"/>
            <a:ext cx="118673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400" dirty="0">
                <a:latin typeface="Calibri"/>
                <a:cs typeface="Times New Roman"/>
              </a:rPr>
              <a:t>контрольное задание </a:t>
            </a:r>
            <a:endParaRPr lang="ru-RU" sz="1400" dirty="0" smtClean="0">
              <a:latin typeface="Calibri"/>
              <a:cs typeface="Times New Roman"/>
            </a:endParaRPr>
          </a:p>
          <a:p>
            <a:pPr algn="ctr">
              <a:defRPr/>
            </a:pPr>
            <a:r>
              <a:rPr lang="ru-RU" sz="1400" dirty="0" smtClean="0">
                <a:latin typeface="Calibri"/>
                <a:cs typeface="Times New Roman"/>
              </a:rPr>
              <a:t>1 кв. 2021 </a:t>
            </a:r>
            <a:endParaRPr lang="ru-RU" sz="1400" dirty="0">
              <a:latin typeface="Calibri"/>
              <a:cs typeface="Times New Roman"/>
            </a:endParaRPr>
          </a:p>
          <a:p>
            <a:pPr algn="ctr">
              <a:defRPr/>
            </a:pPr>
            <a:r>
              <a:rPr lang="ru-RU" sz="1400" dirty="0">
                <a:latin typeface="Calibri"/>
                <a:cs typeface="Times New Roman"/>
              </a:rPr>
              <a:t>выполнено на </a:t>
            </a:r>
            <a:r>
              <a:rPr lang="en-US" sz="1400" b="1" dirty="0" smtClean="0">
                <a:latin typeface="Calibri"/>
                <a:cs typeface="Times New Roman"/>
              </a:rPr>
              <a:t>102</a:t>
            </a:r>
            <a:r>
              <a:rPr lang="ru-RU" sz="1400" b="1" dirty="0" smtClean="0">
                <a:latin typeface="Calibri"/>
                <a:cs typeface="Times New Roman"/>
              </a:rPr>
              <a:t>,</a:t>
            </a:r>
            <a:r>
              <a:rPr lang="en-US" sz="1400" b="1" dirty="0" smtClean="0">
                <a:latin typeface="Calibri"/>
                <a:cs typeface="Times New Roman"/>
              </a:rPr>
              <a:t>6</a:t>
            </a:r>
            <a:r>
              <a:rPr lang="ru-RU" sz="1400" b="1" dirty="0" smtClean="0">
                <a:latin typeface="Calibri"/>
                <a:cs typeface="Times New Roman"/>
              </a:rPr>
              <a:t>%</a:t>
            </a:r>
            <a:endParaRPr lang="ru-RU" sz="1400" b="1" dirty="0">
              <a:latin typeface="Calibri"/>
            </a:endParaRPr>
          </a:p>
        </p:txBody>
      </p:sp>
      <p:sp>
        <p:nvSpPr>
          <p:cNvPr id="22" name="TextBox 43"/>
          <p:cNvSpPr>
            <a:spLocks/>
          </p:cNvSpPr>
          <p:nvPr/>
        </p:nvSpPr>
        <p:spPr bwMode="auto">
          <a:xfrm>
            <a:off x="4237198" y="2231286"/>
            <a:ext cx="490680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400" b="1" dirty="0">
                <a:solidFill>
                  <a:srgbClr val="00A651"/>
                </a:solidFill>
                <a:latin typeface="Calibri"/>
                <a:ea typeface="Arial"/>
                <a:cs typeface="Arial"/>
              </a:rPr>
              <a:t>Динамика перечисления денежных средств </a:t>
            </a:r>
            <a:endParaRPr lang="ru-RU" sz="1400" b="1" dirty="0" smtClean="0">
              <a:solidFill>
                <a:srgbClr val="00A651"/>
              </a:solidFill>
              <a:latin typeface="Calibri"/>
              <a:ea typeface="Arial"/>
              <a:cs typeface="Arial"/>
            </a:endParaRPr>
          </a:p>
          <a:p>
            <a:pPr algn="ctr">
              <a:defRPr/>
            </a:pPr>
            <a:r>
              <a:rPr lang="ru-RU" sz="1400" b="1" dirty="0" smtClean="0">
                <a:solidFill>
                  <a:srgbClr val="00A651"/>
                </a:solidFill>
                <a:latin typeface="Calibri"/>
                <a:ea typeface="Arial"/>
                <a:cs typeface="Arial"/>
              </a:rPr>
              <a:t>в </a:t>
            </a:r>
            <a:r>
              <a:rPr lang="ru-RU" sz="1400" b="1" dirty="0">
                <a:solidFill>
                  <a:srgbClr val="00A651"/>
                </a:solidFill>
                <a:latin typeface="Calibri"/>
                <a:ea typeface="Arial"/>
                <a:cs typeface="Arial"/>
              </a:rPr>
              <a:t>федеральный БЮДЖЕТ, млрд руб. </a:t>
            </a:r>
            <a:endParaRPr dirty="0"/>
          </a:p>
        </p:txBody>
      </p:sp>
      <p:graphicFrame>
        <p:nvGraphicFramePr>
          <p:cNvPr id="23" name="Диаграмма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4194741"/>
              </p:ext>
            </p:extLst>
          </p:nvPr>
        </p:nvGraphicFramePr>
        <p:xfrm>
          <a:off x="4609444" y="3429000"/>
          <a:ext cx="4162309" cy="2308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7267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28641" y="44142"/>
            <a:ext cx="6902269" cy="872061"/>
          </a:xfrm>
        </p:spPr>
        <p:txBody>
          <a:bodyPr/>
          <a:lstStyle/>
          <a:p>
            <a:pPr>
              <a:defRPr/>
            </a:pPr>
            <a:r>
              <a:rPr lang="ru-RU" dirty="0">
                <a:cs typeface="Arial"/>
              </a:rPr>
              <a:t>крупнейшие плательщики таможенных платежей</a:t>
            </a:r>
            <a:endParaRPr lang="ru-RU" dirty="0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26E6542A-CDDE-0A4D-9BEA-1CDB85DF59E6}" type="slidenum">
              <a:rPr lang="en-US"/>
              <a:t>14</a:t>
            </a:fld>
            <a:endParaRPr lang="en-US"/>
          </a:p>
        </p:txBody>
      </p:sp>
      <p:sp>
        <p:nvSpPr>
          <p:cNvPr id="6" name="Прямоугольник 4"/>
          <p:cNvSpPr/>
          <p:nvPr/>
        </p:nvSpPr>
        <p:spPr bwMode="auto">
          <a:xfrm>
            <a:off x="110020" y="1030912"/>
            <a:ext cx="83504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32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000" b="1" i="0" u="none" strike="noStrike" cap="none" spc="0" dirty="0">
                <a:ln>
                  <a:noFill/>
                </a:ln>
                <a:cs typeface="Times New Roman"/>
              </a:rPr>
              <a:t>ТОП-10 в порядке </a:t>
            </a:r>
            <a:r>
              <a:rPr lang="ru-RU" sz="2000" b="1" i="0" u="none" strike="noStrike" cap="none" spc="0" dirty="0" smtClean="0">
                <a:ln>
                  <a:noFill/>
                </a:ln>
                <a:cs typeface="Times New Roman"/>
              </a:rPr>
              <a:t>убывания сумм </a:t>
            </a:r>
            <a:r>
              <a:rPr lang="ru-RU" sz="2000" b="1" i="0" u="none" strike="noStrike" cap="none" spc="0" dirty="0">
                <a:ln>
                  <a:noFill/>
                </a:ln>
                <a:cs typeface="Times New Roman"/>
              </a:rPr>
              <a:t>платежей </a:t>
            </a:r>
            <a:endParaRPr lang="ru-RU" sz="2000" b="0" i="0" u="none" strike="noStrike" cap="none" spc="0" dirty="0">
              <a:ln>
                <a:noFill/>
              </a:ln>
            </a:endParaRPr>
          </a:p>
        </p:txBody>
      </p:sp>
      <p:graphicFrame>
        <p:nvGraphicFramePr>
          <p:cNvPr id="538" name="Таблица 5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686191"/>
              </p:ext>
            </p:extLst>
          </p:nvPr>
        </p:nvGraphicFramePr>
        <p:xfrm>
          <a:off x="113147" y="1772816"/>
          <a:ext cx="4356591" cy="4432738"/>
        </p:xfrm>
        <a:graphic>
          <a:graphicData uri="http://schemas.openxmlformats.org/drawingml/2006/table">
            <a:tbl>
              <a:tblPr firstRow="1" firstCol="1" bandRow="1"/>
              <a:tblGrid>
                <a:gridCol w="2988438"/>
                <a:gridCol w="720080"/>
                <a:gridCol w="648073"/>
              </a:tblGrid>
              <a:tr h="1008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2000" b="1" dirty="0" smtClean="0">
                          <a:solidFill>
                            <a:srgbClr val="00421D"/>
                          </a:solidFill>
                          <a:latin typeface="+mn-lt"/>
                          <a:ea typeface="+mn-ea"/>
                          <a:cs typeface="Times New Roman"/>
                        </a:rPr>
                        <a:t>2020</a:t>
                      </a:r>
                      <a:endParaRPr lang="ru-RU" sz="2000" b="1" dirty="0">
                        <a:solidFill>
                          <a:srgbClr val="00421D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spcAft>
                          <a:spcPts val="0"/>
                        </a:spcAft>
                        <a:defRPr/>
                      </a:pPr>
                      <a:r>
                        <a:rPr lang="ru-RU" sz="1200" dirty="0">
                          <a:solidFill>
                            <a:srgbClr val="00421D"/>
                          </a:solidFill>
                          <a:latin typeface="+mn-lt"/>
                        </a:rPr>
                        <a:t>Доля </a:t>
                      </a:r>
                      <a:endParaRPr sz="1200" dirty="0"/>
                    </a:p>
                    <a:p>
                      <a:pPr marL="0" algn="ctr" defTabSz="914400">
                        <a:spcAft>
                          <a:spcPts val="0"/>
                        </a:spcAft>
                        <a:defRPr/>
                      </a:pPr>
                      <a:r>
                        <a:rPr lang="ru-RU" sz="1200" dirty="0">
                          <a:solidFill>
                            <a:srgbClr val="00421D"/>
                          </a:solidFill>
                          <a:latin typeface="+mn-lt"/>
                        </a:rPr>
                        <a:t>от </a:t>
                      </a:r>
                      <a:r>
                        <a:rPr lang="ru-RU" sz="1200" dirty="0" smtClean="0">
                          <a:solidFill>
                            <a:srgbClr val="00421D"/>
                          </a:solidFill>
                          <a:latin typeface="+mn-lt"/>
                        </a:rPr>
                        <a:t>общей суммы</a:t>
                      </a:r>
                      <a:endParaRPr lang="ru-RU" sz="1200" b="0" dirty="0">
                        <a:solidFill>
                          <a:srgbClr val="00421D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1200" dirty="0">
                          <a:solidFill>
                            <a:srgbClr val="00421D"/>
                          </a:solidFill>
                          <a:latin typeface="+mn-lt"/>
                        </a:rPr>
                        <a:t>Итого, </a:t>
                      </a:r>
                      <a:endParaRPr sz="1200" dirty="0"/>
                    </a:p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solidFill>
                            <a:srgbClr val="00421D"/>
                          </a:solidFill>
                          <a:latin typeface="+mn-lt"/>
                        </a:rPr>
                        <a:t>млрд </a:t>
                      </a:r>
                      <a:r>
                        <a:rPr lang="ru-RU" sz="1200" dirty="0">
                          <a:solidFill>
                            <a:srgbClr val="00421D"/>
                          </a:solidFill>
                          <a:latin typeface="+mn-lt"/>
                        </a:rPr>
                        <a:t>руб.</a:t>
                      </a:r>
                      <a:endParaRPr lang="ru-RU" sz="1200" b="0" dirty="0">
                        <a:solidFill>
                          <a:srgbClr val="00421D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1607">
                <a:tc>
                  <a:txBody>
                    <a:bodyPr/>
                    <a:lstStyle/>
                    <a:p>
                      <a:pPr marL="0" algn="l" defTabSz="736362">
                        <a:spcAft>
                          <a:spcPts val="0"/>
                        </a:spcAft>
                        <a:defRPr/>
                      </a:pPr>
                      <a:r>
                        <a:rPr lang="ru-RU" sz="1200" dirty="0">
                          <a:latin typeface="+mn-lt"/>
                        </a:rPr>
                        <a:t>1. ПАО «ММК» (74)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u="none" strike="noStrike" dirty="0" smtClean="0">
                          <a:latin typeface="+mn-lt"/>
                        </a:rPr>
                        <a:t>6,8</a:t>
                      </a:r>
                      <a:r>
                        <a:rPr lang="ru-RU" sz="1200" u="none" strike="noStrike" dirty="0">
                          <a:latin typeface="+mn-lt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12700" marB="0" anchor="ctr"/>
                </a:tc>
                <a:tc>
                  <a:txBody>
                    <a:bodyPr/>
                    <a:lstStyle/>
                    <a:p>
                      <a:pPr marL="0" algn="ctr" defTabSz="736362">
                        <a:spcAft>
                          <a:spcPts val="0"/>
                        </a:spcAft>
                        <a:defRPr/>
                      </a:pPr>
                      <a:r>
                        <a:rPr lang="en-US" sz="1200" dirty="0" smtClean="0">
                          <a:latin typeface="+mn-lt"/>
                        </a:rPr>
                        <a:t>4</a:t>
                      </a:r>
                      <a:r>
                        <a:rPr lang="ru-RU" sz="1200" dirty="0" smtClean="0">
                          <a:latin typeface="+mn-lt"/>
                        </a:rPr>
                        <a:t>,</a:t>
                      </a:r>
                      <a:r>
                        <a:rPr lang="en-US" sz="1200" dirty="0" smtClean="0">
                          <a:latin typeface="+mn-lt"/>
                        </a:rPr>
                        <a:t>2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/>
                </a:tc>
              </a:tr>
              <a:tr h="278747">
                <a:tc>
                  <a:txBody>
                    <a:bodyPr/>
                    <a:lstStyle/>
                    <a:p>
                      <a:pPr marL="0" marR="0" indent="0" algn="l" defTabSz="736362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200" dirty="0">
                          <a:latin typeface="+mn-lt"/>
                        </a:rPr>
                        <a:t>2. ООО «ЭППЛ РУС» (77)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u="none" strike="noStrike" dirty="0" smtClean="0">
                          <a:latin typeface="+mn-lt"/>
                        </a:rPr>
                        <a:t>5,1</a:t>
                      </a:r>
                      <a:r>
                        <a:rPr lang="ru-RU" sz="1200" u="none" strike="noStrike" dirty="0">
                          <a:latin typeface="+mn-lt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12700" marB="0" anchor="ctr"/>
                </a:tc>
                <a:tc>
                  <a:txBody>
                    <a:bodyPr/>
                    <a:lstStyle/>
                    <a:p>
                      <a:pPr marL="0" algn="ctr" defTabSz="736362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latin typeface="+mn-lt"/>
                        </a:rPr>
                        <a:t>3,1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/>
                </a:tc>
              </a:tr>
              <a:tr h="453357">
                <a:tc>
                  <a:txBody>
                    <a:bodyPr/>
                    <a:lstStyle/>
                    <a:p>
                      <a:pPr marL="0" marR="0" indent="0" algn="l" defTabSz="736362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200" dirty="0">
                          <a:latin typeface="+mn-lt"/>
                        </a:rPr>
                        <a:t>3. ОАО «УРАЛЬСКАЯ ГОРНО-МЕТАЛЛУРГИЧЕСКАЯ КОМПАНИЯ» (66)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u="none" strike="noStrike" dirty="0" smtClean="0">
                          <a:latin typeface="+mn-lt"/>
                        </a:rPr>
                        <a:t>3,9</a:t>
                      </a:r>
                      <a:r>
                        <a:rPr lang="ru-RU" sz="1200" u="none" strike="noStrike" dirty="0">
                          <a:latin typeface="+mn-lt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12700" marB="0" anchor="ctr"/>
                </a:tc>
                <a:tc>
                  <a:txBody>
                    <a:bodyPr/>
                    <a:lstStyle/>
                    <a:p>
                      <a:pPr marL="0" algn="ctr" defTabSz="736362">
                        <a:spcAft>
                          <a:spcPts val="0"/>
                        </a:spcAft>
                        <a:defRPr/>
                      </a:pPr>
                      <a:r>
                        <a:rPr lang="en-US" sz="1200" dirty="0" smtClean="0">
                          <a:latin typeface="+mn-lt"/>
                        </a:rPr>
                        <a:t>2</a:t>
                      </a:r>
                      <a:r>
                        <a:rPr lang="ru-RU" sz="1200" dirty="0" smtClean="0">
                          <a:latin typeface="+mn-lt"/>
                        </a:rPr>
                        <a:t>,</a:t>
                      </a:r>
                      <a:r>
                        <a:rPr lang="en-US" sz="1200" dirty="0" smtClean="0">
                          <a:latin typeface="+mn-lt"/>
                        </a:rPr>
                        <a:t>4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/>
                </a:tc>
              </a:tr>
              <a:tr h="281607">
                <a:tc>
                  <a:txBody>
                    <a:bodyPr/>
                    <a:lstStyle/>
                    <a:p>
                      <a:pPr marL="0" marR="0" indent="0" algn="l" defTabSz="736362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200" dirty="0">
                          <a:latin typeface="+mn-lt"/>
                        </a:rPr>
                        <a:t>4. АО «ЧЭМК» (74)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u="none" strike="noStrike" dirty="0" smtClean="0">
                          <a:latin typeface="+mn-lt"/>
                        </a:rPr>
                        <a:t>3,2</a:t>
                      </a:r>
                      <a:r>
                        <a:rPr lang="ru-RU" sz="1200" u="none" strike="noStrike" dirty="0">
                          <a:latin typeface="+mn-lt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36362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latin typeface="+mn-lt"/>
                        </a:rPr>
                        <a:t>2,0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</a:tr>
              <a:tr h="394037">
                <a:tc>
                  <a:txBody>
                    <a:bodyPr/>
                    <a:lstStyle/>
                    <a:p>
                      <a:pPr marL="0" marR="0" indent="0" algn="l" defTabSz="736362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200" dirty="0">
                          <a:latin typeface="+mn-lt"/>
                        </a:rPr>
                        <a:t>5. АО «УРАЛЭЛЕКТРОМЕДЬ» (66)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u="none" strike="noStrike" dirty="0" smtClean="0">
                          <a:latin typeface="+mn-lt"/>
                        </a:rPr>
                        <a:t>3,0</a:t>
                      </a:r>
                      <a:r>
                        <a:rPr lang="ru-RU" sz="1200" u="none" strike="noStrike" dirty="0">
                          <a:latin typeface="+mn-lt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36362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latin typeface="+mn-lt"/>
                        </a:rPr>
                        <a:t>1,9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</a:tr>
              <a:tr h="394037">
                <a:tc>
                  <a:txBody>
                    <a:bodyPr/>
                    <a:lstStyle/>
                    <a:p>
                      <a:pPr marL="0" marR="0" indent="0" algn="l" defTabSz="736362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200" dirty="0">
                          <a:latin typeface="+mn-lt"/>
                        </a:rPr>
                        <a:t>6. ОАО «СУРГУТНЕФТЕГАЗ»  (86)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u="none" strike="noStrike" dirty="0" smtClean="0">
                          <a:latin typeface="+mn-lt"/>
                        </a:rPr>
                        <a:t>2,0</a:t>
                      </a:r>
                      <a:r>
                        <a:rPr lang="ru-RU" sz="1200" u="none" strike="noStrike" dirty="0">
                          <a:latin typeface="+mn-lt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36362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latin typeface="+mn-lt"/>
                        </a:rPr>
                        <a:t>1,2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</a:tr>
              <a:tr h="289902">
                <a:tc>
                  <a:txBody>
                    <a:bodyPr/>
                    <a:lstStyle/>
                    <a:p>
                      <a:pPr marL="0" marR="0" indent="0" algn="l" defTabSz="736362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200" dirty="0">
                          <a:latin typeface="+mn-lt"/>
                        </a:rPr>
                        <a:t>7. АО «УЗГА» (66)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u="none" strike="noStrike" dirty="0" smtClean="0">
                          <a:latin typeface="+mn-lt"/>
                        </a:rPr>
                        <a:t>1,5</a:t>
                      </a:r>
                      <a:r>
                        <a:rPr lang="ru-RU" sz="1200" u="none" strike="noStrike" dirty="0">
                          <a:latin typeface="+mn-lt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36362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latin typeface="+mn-lt"/>
                        </a:rPr>
                        <a:t>0,9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</a:tr>
              <a:tr h="281607">
                <a:tc>
                  <a:txBody>
                    <a:bodyPr/>
                    <a:lstStyle/>
                    <a:p>
                      <a:pPr marL="0" algn="l" defTabSz="736362">
                        <a:spcAft>
                          <a:spcPts val="0"/>
                        </a:spcAft>
                        <a:defRPr/>
                      </a:pPr>
                      <a:r>
                        <a:rPr lang="ru-RU" sz="1200" dirty="0">
                          <a:latin typeface="+mn-lt"/>
                        </a:rPr>
                        <a:t>8. ИП СТАРИКОВ А.В. (66)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u="none" strike="noStrike" dirty="0" smtClean="0">
                          <a:latin typeface="+mn-lt"/>
                        </a:rPr>
                        <a:t>1,4</a:t>
                      </a:r>
                      <a:r>
                        <a:rPr lang="ru-RU" sz="1200" u="none" strike="noStrike" dirty="0">
                          <a:latin typeface="+mn-lt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36362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latin typeface="+mn-lt"/>
                        </a:rPr>
                        <a:t>0,</a:t>
                      </a:r>
                      <a:r>
                        <a:rPr lang="en-US" sz="1200" dirty="0" smtClean="0">
                          <a:latin typeface="+mn-lt"/>
                        </a:rPr>
                        <a:t>9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</a:tr>
              <a:tr h="465555">
                <a:tc>
                  <a:txBody>
                    <a:bodyPr/>
                    <a:lstStyle/>
                    <a:p>
                      <a:pPr marL="0" algn="l" defTabSz="736362">
                        <a:spcAft>
                          <a:spcPts val="0"/>
                        </a:spcAft>
                        <a:defRPr/>
                      </a:pPr>
                      <a:r>
                        <a:rPr lang="ru-RU" sz="1200" dirty="0">
                          <a:latin typeface="+mn-lt"/>
                        </a:rPr>
                        <a:t>9. ПАО «КОРПОРАЦИЯ «ВСМПО-АВИСМА» (66) 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u="none" strike="noStrike" dirty="0" smtClean="0">
                          <a:latin typeface="+mn-lt"/>
                        </a:rPr>
                        <a:t>1,4</a:t>
                      </a:r>
                      <a:r>
                        <a:rPr lang="ru-RU" sz="1200" u="none" strike="noStrike" dirty="0">
                          <a:latin typeface="+mn-lt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36362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latin typeface="+mn-lt"/>
                        </a:rPr>
                        <a:t>0,9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</a:tr>
              <a:tr h="304170">
                <a:tc>
                  <a:txBody>
                    <a:bodyPr/>
                    <a:lstStyle/>
                    <a:p>
                      <a:pPr marL="0" algn="l" defTabSz="736362">
                        <a:spcAft>
                          <a:spcPts val="0"/>
                        </a:spcAft>
                        <a:defRPr/>
                      </a:pPr>
                      <a:r>
                        <a:rPr lang="ru-RU" sz="1200">
                          <a:latin typeface="+mn-lt"/>
                        </a:rPr>
                        <a:t>10. АО «ЕВРАЗ-НТМК» (66)</a:t>
                      </a:r>
                      <a:endParaRPr lang="ru-RU" sz="1200" b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u="none" strike="noStrike" dirty="0" smtClean="0">
                          <a:latin typeface="+mn-lt"/>
                        </a:rPr>
                        <a:t>1,4</a:t>
                      </a:r>
                      <a:r>
                        <a:rPr lang="ru-RU" sz="1200" u="none" strike="noStrike" dirty="0">
                          <a:latin typeface="+mn-lt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36362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latin typeface="+mn-lt"/>
                        </a:rPr>
                        <a:t>0,9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9525" marR="9525" marT="1270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45" name="Таблица 5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523336"/>
              </p:ext>
            </p:extLst>
          </p:nvPr>
        </p:nvGraphicFramePr>
        <p:xfrm>
          <a:off x="4716016" y="1772816"/>
          <a:ext cx="4248472" cy="4433933"/>
        </p:xfrm>
        <a:graphic>
          <a:graphicData uri="http://schemas.openxmlformats.org/drawingml/2006/table">
            <a:tbl>
              <a:tblPr firstRow="1" firstCol="1" bandRow="1"/>
              <a:tblGrid>
                <a:gridCol w="2880320"/>
                <a:gridCol w="720080"/>
                <a:gridCol w="648072"/>
              </a:tblGrid>
              <a:tr h="10081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1800" b="1" dirty="0" smtClean="0">
                          <a:solidFill>
                            <a:srgbClr val="00421D"/>
                          </a:solidFill>
                          <a:latin typeface="+mn-lt"/>
                        </a:rPr>
                        <a:t>2021</a:t>
                      </a:r>
                      <a:endParaRPr lang="ru-RU" sz="1800" b="1" dirty="0">
                        <a:solidFill>
                          <a:srgbClr val="00421D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>
                        <a:spcAft>
                          <a:spcPts val="0"/>
                        </a:spcAft>
                        <a:defRPr/>
                      </a:pPr>
                      <a:r>
                        <a:rPr lang="ru-RU" sz="1200" dirty="0">
                          <a:solidFill>
                            <a:srgbClr val="00421D"/>
                          </a:solidFill>
                          <a:latin typeface="+mn-lt"/>
                        </a:rPr>
                        <a:t>Доля </a:t>
                      </a:r>
                      <a:endParaRPr sz="1200" dirty="0"/>
                    </a:p>
                    <a:p>
                      <a:pPr marL="0" algn="ctr" defTabSz="914400">
                        <a:spcAft>
                          <a:spcPts val="0"/>
                        </a:spcAft>
                        <a:defRPr/>
                      </a:pPr>
                      <a:r>
                        <a:rPr lang="ru-RU" sz="1200" dirty="0">
                          <a:solidFill>
                            <a:srgbClr val="00421D"/>
                          </a:solidFill>
                          <a:latin typeface="+mn-lt"/>
                        </a:rPr>
                        <a:t>от </a:t>
                      </a:r>
                      <a:r>
                        <a:rPr lang="ru-RU" sz="1200" dirty="0" smtClean="0">
                          <a:solidFill>
                            <a:srgbClr val="00421D"/>
                          </a:solidFill>
                          <a:latin typeface="+mn-lt"/>
                        </a:rPr>
                        <a:t>общей суммы</a:t>
                      </a:r>
                      <a:endParaRPr lang="ru-RU" sz="1200" b="0" dirty="0">
                        <a:solidFill>
                          <a:srgbClr val="00421D"/>
                        </a:solidFill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1200" dirty="0">
                          <a:solidFill>
                            <a:srgbClr val="00421D"/>
                          </a:solidFill>
                          <a:latin typeface="+mn-lt"/>
                        </a:rPr>
                        <a:t>Итого, </a:t>
                      </a:r>
                      <a:endParaRPr sz="1200" dirty="0"/>
                    </a:p>
                    <a:p>
                      <a:pPr algn="ctr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solidFill>
                            <a:srgbClr val="00421D"/>
                          </a:solidFill>
                          <a:latin typeface="+mn-lt"/>
                        </a:rPr>
                        <a:t>млрд </a:t>
                      </a:r>
                      <a:r>
                        <a:rPr lang="ru-RU" sz="1200" dirty="0">
                          <a:solidFill>
                            <a:srgbClr val="00421D"/>
                          </a:solidFill>
                          <a:latin typeface="+mn-lt"/>
                        </a:rPr>
                        <a:t>руб.</a:t>
                      </a:r>
                      <a:endParaRPr lang="ru-RU" sz="1200" b="0" dirty="0">
                        <a:solidFill>
                          <a:srgbClr val="00421D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093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 ООО «ЭППЛ РУС»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dirty="0" smtClean="0">
                          <a:latin typeface="+mn-lt"/>
                        </a:rPr>
                        <a:t>(77)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fontAlgn="b"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15,0%</a:t>
                      </a:r>
                      <a:endParaRPr lang="ru-RU" sz="1200" u="none" strike="noStrik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736362" fontAlgn="b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0620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 ПАО «ММК» </a:t>
                      </a:r>
                      <a:r>
                        <a:rPr lang="ru-RU" sz="1200" dirty="0" smtClean="0">
                          <a:latin typeface="+mn-lt"/>
                        </a:rPr>
                        <a:t>(74)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fontAlgn="b"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6,7%</a:t>
                      </a:r>
                      <a:endParaRPr lang="ru-RU" sz="1200" u="none" strike="noStrik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736362" fontAlgn="b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1,1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55484">
                <a:tc>
                  <a:txBody>
                    <a:bodyPr/>
                    <a:lstStyle/>
                    <a:p>
                      <a:pPr marL="0" marR="0" indent="0" algn="l" defTabSz="91440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 АО «ЖИРОВОЙ КОМБИНАТ» </a:t>
                      </a:r>
                      <a:r>
                        <a:rPr lang="ru-RU" sz="1200" dirty="0" smtClean="0">
                          <a:latin typeface="+mn-lt"/>
                        </a:rPr>
                        <a:t>(66)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fontAlgn="b"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4,5%</a:t>
                      </a:r>
                      <a:endParaRPr lang="ru-RU" sz="1200" u="none" strike="noStrik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736362" fontAlgn="b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093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 АО «ЧЭМК» (74)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b"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3,3%</a:t>
                      </a:r>
                      <a:endParaRPr lang="ru-RU" sz="1200" u="none" strike="noStrik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36362" fontAlgn="b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43177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5.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ОАО «УРАЛЬСКАЯ ГОРНО-МЕТАЛЛУРГИЧЕСКАЯ КОМПАНИЯ (66)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fontAlgn="b"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3,1%</a:t>
                      </a:r>
                      <a:endParaRPr lang="ru-RU" sz="1200" u="none" strike="noStrik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736362" fontAlgn="b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7606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6.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АО «УЗГА» (66)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fontAlgn="b"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2,8%</a:t>
                      </a:r>
                      <a:endParaRPr lang="ru-RU" sz="1200" u="none" strike="noStrik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736362" fontAlgn="b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9661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7. ПАО «КОРПОРАЦИЯ ВСМПО-АВИСМА» (66)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fontAlgn="b"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1,4%</a:t>
                      </a:r>
                      <a:endParaRPr lang="ru-RU" sz="1200" u="none" strike="noStrik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736362" fontAlgn="b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30935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8. ИП СТАРИКОВ (66)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fontAlgn="b"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1,3%</a:t>
                      </a:r>
                      <a:endParaRPr lang="ru-RU" sz="1200" u="none" strike="noStrik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736362" fontAlgn="b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29748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9.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ООО «ЗАПСИБНЕФТЕХИМ» (16)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b"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1,3%</a:t>
                      </a:r>
                      <a:endParaRPr lang="ru-RU" sz="1200" u="none" strike="noStrik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36362" fontAlgn="b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33413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10. ООО «ИВЕКО-АМТ»(74)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fontAlgn="b"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1,2%</a:t>
                      </a:r>
                      <a:endParaRPr lang="ru-RU" sz="1200" u="none" strike="noStrik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736362" fontAlgn="b">
                        <a:spcAft>
                          <a:spcPts val="0"/>
                        </a:spcAft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750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Контроль таможенной стоимости </a:t>
            </a:r>
            <a:endParaRPr lang="en-US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1"/>
          </p:nvPr>
        </p:nvSpPr>
        <p:spPr bwMode="auto">
          <a:xfrm>
            <a:off x="201419" y="6601361"/>
            <a:ext cx="1968412" cy="256577"/>
          </a:xfrm>
        </p:spPr>
        <p:txBody>
          <a:bodyPr/>
          <a:lstStyle/>
          <a:p>
            <a:pPr>
              <a:defRPr/>
            </a:pPr>
            <a:fld id="{26E6542A-CDDE-0A4D-9BEA-1CDB85DF59E6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15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Прямоугольник 9"/>
          <p:cNvSpPr/>
          <p:nvPr/>
        </p:nvSpPr>
        <p:spPr bwMode="auto">
          <a:xfrm>
            <a:off x="965064" y="1549400"/>
            <a:ext cx="1879200" cy="94489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b="1" dirty="0">
                <a:solidFill>
                  <a:srgbClr val="FFFFFF"/>
                </a:solidFill>
                <a:latin typeface="Calibri"/>
                <a:cs typeface="Times New Roman"/>
              </a:rPr>
              <a:t>Средний ИТС в процедуре ИМ40, долл. США за кг</a:t>
            </a:r>
            <a:endParaRPr sz="1600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13"/>
          <p:cNvSpPr/>
          <p:nvPr/>
        </p:nvSpPr>
        <p:spPr bwMode="auto">
          <a:xfrm>
            <a:off x="965066" y="2688449"/>
            <a:ext cx="1879200" cy="11007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>
                <a:solidFill>
                  <a:srgbClr val="000000"/>
                </a:solidFill>
                <a:latin typeface="Calibri"/>
                <a:cs typeface="Times New Roman"/>
              </a:rPr>
              <a:t>2,</a:t>
            </a:r>
            <a:r>
              <a:rPr lang="en-US" b="1" dirty="0">
                <a:solidFill>
                  <a:srgbClr val="000000"/>
                </a:solidFill>
                <a:latin typeface="Calibri"/>
                <a:cs typeface="Times New Roman"/>
              </a:rPr>
              <a:t>41</a:t>
            </a:r>
            <a:r>
              <a:rPr lang="ru-RU" b="1" dirty="0">
                <a:solidFill>
                  <a:srgbClr val="FF0000"/>
                </a:solidFill>
                <a:latin typeface="Calibri"/>
                <a:cs typeface="Times New Roman"/>
              </a:rPr>
              <a:t> </a:t>
            </a:r>
            <a:endParaRPr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ru-RU" b="1" dirty="0">
                <a:solidFill>
                  <a:srgbClr val="FF0000"/>
                </a:solidFill>
                <a:latin typeface="Calibri"/>
                <a:cs typeface="Times New Roman"/>
              </a:rPr>
              <a:t>  </a:t>
            </a:r>
            <a:r>
              <a:rPr lang="ru-RU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/>
                <a:cs typeface="Times New Roman"/>
              </a:rPr>
              <a:t>по ФТС </a:t>
            </a:r>
            <a:r>
              <a:rPr lang="ru-RU" b="1" dirty="0">
                <a:solidFill>
                  <a:srgbClr val="000000"/>
                </a:solidFill>
                <a:latin typeface="Calibri"/>
                <a:cs typeface="Times New Roman"/>
              </a:rPr>
              <a:t>3,</a:t>
            </a:r>
            <a:r>
              <a:rPr lang="en-US" b="1" dirty="0">
                <a:solidFill>
                  <a:srgbClr val="000000"/>
                </a:solidFill>
                <a:latin typeface="Calibri"/>
                <a:cs typeface="Times New Roman"/>
              </a:rPr>
              <a:t>60</a:t>
            </a:r>
            <a:endParaRPr lang="ru-RU" b="1" dirty="0">
              <a:solidFill>
                <a:srgbClr val="000000"/>
              </a:solidFill>
              <a:latin typeface="Calibri"/>
              <a:cs typeface="Times New Roman"/>
            </a:endParaRPr>
          </a:p>
        </p:txBody>
      </p:sp>
      <p:sp>
        <p:nvSpPr>
          <p:cNvPr id="8" name="Прямоугольник 14"/>
          <p:cNvSpPr/>
          <p:nvPr/>
        </p:nvSpPr>
        <p:spPr bwMode="auto">
          <a:xfrm>
            <a:off x="965064" y="3840441"/>
            <a:ext cx="1879200" cy="1100727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>
                <a:solidFill>
                  <a:srgbClr val="00A651"/>
                </a:solidFill>
                <a:latin typeface="Calibri"/>
                <a:cs typeface="Times New Roman"/>
              </a:rPr>
              <a:t>2,</a:t>
            </a:r>
            <a:r>
              <a:rPr lang="en-US" b="1">
                <a:solidFill>
                  <a:srgbClr val="00A651"/>
                </a:solidFill>
                <a:latin typeface="Calibri"/>
                <a:cs typeface="Times New Roman"/>
              </a:rPr>
              <a:t>77</a:t>
            </a:r>
            <a:r>
              <a:rPr lang="ru-RU" b="1">
                <a:solidFill>
                  <a:srgbClr val="00A651"/>
                </a:solidFill>
                <a:latin typeface="Calibri"/>
                <a:cs typeface="Times New Roman"/>
              </a:rPr>
              <a:t>            </a:t>
            </a:r>
          </a:p>
          <a:p>
            <a:pPr>
              <a:defRPr/>
            </a:pPr>
            <a:r>
              <a:rPr lang="ru-RU" b="1">
                <a:solidFill>
                  <a:srgbClr val="00A651"/>
                </a:solidFill>
                <a:latin typeface="Calibri"/>
                <a:cs typeface="Times New Roman"/>
              </a:rPr>
              <a:t>  </a:t>
            </a:r>
            <a:r>
              <a:rPr lang="ru-RU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/>
                <a:cs typeface="Times New Roman"/>
              </a:rPr>
              <a:t>по ФТС </a:t>
            </a:r>
            <a:r>
              <a:rPr lang="ru-RU" b="1">
                <a:solidFill>
                  <a:srgbClr val="000000"/>
                </a:solidFill>
                <a:latin typeface="Calibri"/>
                <a:cs typeface="Times New Roman"/>
              </a:rPr>
              <a:t>3,</a:t>
            </a:r>
            <a:r>
              <a:rPr lang="en-US" b="1">
                <a:solidFill>
                  <a:srgbClr val="000000"/>
                </a:solidFill>
                <a:latin typeface="Calibri"/>
                <a:cs typeface="Times New Roman"/>
              </a:rPr>
              <a:t>78</a:t>
            </a:r>
            <a:endParaRPr lang="ru-RU" b="1">
              <a:solidFill>
                <a:srgbClr val="000000"/>
              </a:solidFill>
              <a:latin typeface="Calibri"/>
              <a:cs typeface="Times New Roman"/>
            </a:endParaRPr>
          </a:p>
        </p:txBody>
      </p:sp>
      <p:grpSp>
        <p:nvGrpSpPr>
          <p:cNvPr id="9" name="Группа 8"/>
          <p:cNvGrpSpPr/>
          <p:nvPr/>
        </p:nvGrpSpPr>
        <p:grpSpPr bwMode="auto">
          <a:xfrm>
            <a:off x="2992034" y="1549400"/>
            <a:ext cx="1879200" cy="3391768"/>
            <a:chOff x="2698750" y="1162050"/>
            <a:chExt cx="1879200" cy="3327900"/>
          </a:xfrm>
        </p:grpSpPr>
        <p:sp>
          <p:nvSpPr>
            <p:cNvPr id="10" name="Прямоугольник 15"/>
            <p:cNvSpPr/>
            <p:nvPr/>
          </p:nvSpPr>
          <p:spPr bwMode="auto">
            <a:xfrm>
              <a:off x="2698750" y="1162050"/>
              <a:ext cx="1879200" cy="9271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1600" b="1" dirty="0">
                  <a:solidFill>
                    <a:srgbClr val="FFFFFF"/>
                  </a:solidFill>
                  <a:latin typeface="Calibri"/>
                  <a:cs typeface="Times New Roman"/>
                </a:rPr>
                <a:t>Довзыскано платежей, </a:t>
              </a:r>
            </a:p>
            <a:p>
              <a:pPr algn="ctr">
                <a:defRPr/>
              </a:pPr>
              <a:r>
                <a:rPr lang="ru-RU" sz="1600" b="1" dirty="0">
                  <a:solidFill>
                    <a:srgbClr val="FFFFFF"/>
                  </a:solidFill>
                  <a:latin typeface="Calibri"/>
                  <a:cs typeface="Times New Roman"/>
                </a:rPr>
                <a:t>млн руб</a:t>
              </a:r>
              <a:r>
                <a:rPr lang="ru-RU" sz="1600" b="1" dirty="0">
                  <a:solidFill>
                    <a:srgbClr val="FFFFFF"/>
                  </a:solidFill>
                  <a:latin typeface="Calibri"/>
                </a:rPr>
                <a:t>.</a:t>
              </a:r>
              <a:endParaRPr sz="1600" dirty="0">
                <a:solidFill>
                  <a:srgbClr val="FFFFFF"/>
                </a:solidFill>
              </a:endParaRPr>
            </a:p>
          </p:txBody>
        </p:sp>
        <p:sp>
          <p:nvSpPr>
            <p:cNvPr id="11" name="Прямоугольник 16"/>
            <p:cNvSpPr/>
            <p:nvPr/>
          </p:nvSpPr>
          <p:spPr bwMode="auto">
            <a:xfrm>
              <a:off x="2698750" y="2279650"/>
              <a:ext cx="1879200" cy="10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b="1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/>
                  <a:cs typeface="Times New Roman"/>
                </a:rPr>
                <a:t>573,07</a:t>
              </a:r>
              <a:r>
                <a:rPr lang="ru-RU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/>
                  <a:cs typeface="Times New Roman"/>
                </a:rPr>
                <a:t>:</a:t>
              </a:r>
            </a:p>
            <a:p>
              <a:pPr algn="ctr">
                <a:defRPr/>
              </a:pPr>
              <a:r>
                <a:rPr lang="ru-RU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/>
                  <a:cs typeface="Times New Roman"/>
                </a:rPr>
                <a:t>ИМ40 – </a:t>
              </a:r>
              <a:r>
                <a:rPr lang="en-US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/>
                  <a:cs typeface="Times New Roman"/>
                </a:rPr>
                <a:t>5</a:t>
              </a:r>
              <a:r>
                <a:rPr lang="ru-RU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/>
                  <a:cs typeface="Times New Roman"/>
                </a:rPr>
                <a:t>72</a:t>
              </a:r>
              <a:r>
                <a:rPr lang="en-US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/>
                  <a:cs typeface="Times New Roman"/>
                </a:rPr>
                <a:t>,</a:t>
              </a:r>
              <a:r>
                <a:rPr lang="ru-RU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/>
                  <a:cs typeface="Times New Roman"/>
                </a:rPr>
                <a:t>92 </a:t>
              </a:r>
              <a:endParaRPr>
                <a:solidFill>
                  <a:srgbClr val="000000"/>
                </a:solidFill>
              </a:endParaRPr>
            </a:p>
            <a:p>
              <a:pPr algn="ctr">
                <a:defRPr/>
              </a:pPr>
              <a:r>
                <a:rPr lang="ru-RU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/>
                  <a:cs typeface="Times New Roman"/>
                </a:rPr>
                <a:t>ЭК10 – 0,01</a:t>
              </a:r>
            </a:p>
          </p:txBody>
        </p:sp>
        <p:sp>
          <p:nvSpPr>
            <p:cNvPr id="12" name="Прямоугольник 17"/>
            <p:cNvSpPr/>
            <p:nvPr/>
          </p:nvSpPr>
          <p:spPr bwMode="auto">
            <a:xfrm>
              <a:off x="2698750" y="3409950"/>
              <a:ext cx="1879200" cy="1080000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b="1">
                  <a:solidFill>
                    <a:srgbClr val="00A651"/>
                  </a:solidFill>
                  <a:latin typeface="Calibri"/>
                  <a:cs typeface="Times New Roman"/>
                </a:rPr>
                <a:t>698,71</a:t>
              </a:r>
              <a:r>
                <a:rPr lang="ru-RU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/>
                  <a:cs typeface="Times New Roman"/>
                </a:rPr>
                <a:t>:</a:t>
              </a:r>
            </a:p>
            <a:p>
              <a:pPr algn="ctr">
                <a:defRPr/>
              </a:pPr>
              <a:r>
                <a:rPr lang="ru-RU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/>
                  <a:cs typeface="Times New Roman"/>
                </a:rPr>
                <a:t>ИМ40 –</a:t>
              </a:r>
              <a:r>
                <a:rPr lang="en-US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/>
                  <a:cs typeface="Times New Roman"/>
                </a:rPr>
                <a:t> </a:t>
              </a:r>
              <a:r>
                <a:rPr lang="ru-RU" b="1">
                  <a:solidFill>
                    <a:srgbClr val="00A651"/>
                  </a:solidFill>
                  <a:latin typeface="Calibri"/>
                  <a:cs typeface="Times New Roman"/>
                </a:rPr>
                <a:t>696,66</a:t>
              </a:r>
              <a:r>
                <a:rPr lang="ru-RU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/>
                  <a:cs typeface="Times New Roman"/>
                </a:rPr>
                <a:t> </a:t>
              </a:r>
              <a:endParaRPr>
                <a:solidFill>
                  <a:srgbClr val="000000"/>
                </a:solidFill>
              </a:endParaRPr>
            </a:p>
            <a:p>
              <a:pPr algn="ctr">
                <a:defRPr/>
              </a:pPr>
              <a:r>
                <a:rPr lang="ru-RU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/>
                  <a:cs typeface="Times New Roman"/>
                </a:rPr>
                <a:t>ЭК10 – </a:t>
              </a:r>
              <a:r>
                <a:rPr lang="en-US" b="1">
                  <a:solidFill>
                    <a:srgbClr val="00A651"/>
                  </a:solidFill>
                  <a:latin typeface="Calibri"/>
                  <a:cs typeface="Times New Roman"/>
                </a:rPr>
                <a:t>1,88</a:t>
              </a:r>
              <a:r>
                <a:rPr lang="ru-RU" b="1">
                  <a:solidFill>
                    <a:srgbClr val="00A651"/>
                  </a:solidFill>
                  <a:latin typeface="Calibri"/>
                  <a:cs typeface="Times New Roman"/>
                </a:rPr>
                <a:t> </a:t>
              </a:r>
              <a:endParaRPr>
                <a:solidFill>
                  <a:srgbClr val="000000"/>
                </a:solidFill>
              </a:endParaRPr>
            </a:p>
          </p:txBody>
        </p:sp>
      </p:grpSp>
      <p:grpSp>
        <p:nvGrpSpPr>
          <p:cNvPr id="13" name="Группа 4"/>
          <p:cNvGrpSpPr/>
          <p:nvPr/>
        </p:nvGrpSpPr>
        <p:grpSpPr bwMode="auto">
          <a:xfrm>
            <a:off x="5038532" y="1549400"/>
            <a:ext cx="1879200" cy="3391768"/>
            <a:chOff x="4762500" y="1162050"/>
            <a:chExt cx="1879200" cy="3327900"/>
          </a:xfrm>
        </p:grpSpPr>
        <p:sp>
          <p:nvSpPr>
            <p:cNvPr id="14" name="Прямоугольник 18"/>
            <p:cNvSpPr/>
            <p:nvPr/>
          </p:nvSpPr>
          <p:spPr bwMode="auto">
            <a:xfrm>
              <a:off x="4762500" y="1162050"/>
              <a:ext cx="1879200" cy="9271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1600" b="1" dirty="0">
                  <a:solidFill>
                    <a:srgbClr val="FFFFFF"/>
                  </a:solidFill>
                  <a:latin typeface="Calibri"/>
                  <a:cs typeface="Times New Roman"/>
                </a:rPr>
                <a:t>Принято решений о КТС, ДТ</a:t>
              </a:r>
              <a:endParaRPr sz="1600" dirty="0">
                <a:solidFill>
                  <a:srgbClr val="FFFFFF"/>
                </a:solidFill>
              </a:endParaRPr>
            </a:p>
          </p:txBody>
        </p:sp>
        <p:sp>
          <p:nvSpPr>
            <p:cNvPr id="15" name="Прямоугольник 19"/>
            <p:cNvSpPr/>
            <p:nvPr/>
          </p:nvSpPr>
          <p:spPr bwMode="auto">
            <a:xfrm>
              <a:off x="4762500" y="2279650"/>
              <a:ext cx="1879200" cy="10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/>
                  <a:cs typeface="Times New Roman"/>
                </a:rPr>
                <a:t>6 199</a:t>
              </a:r>
              <a:r>
                <a:rPr lang="ru-RU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/>
                  <a:cs typeface="Times New Roman"/>
                </a:rPr>
                <a:t>:</a:t>
              </a:r>
            </a:p>
            <a:p>
              <a:pPr algn="ctr">
                <a:defRPr/>
              </a:pPr>
              <a:r>
                <a:rPr lang="ru-RU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/>
                  <a:cs typeface="Times New Roman"/>
                </a:rPr>
                <a:t>ИМ40 – 6 178              ЭК10 – 19</a:t>
              </a:r>
            </a:p>
          </p:txBody>
        </p:sp>
        <p:sp>
          <p:nvSpPr>
            <p:cNvPr id="16" name="Прямоугольник 20"/>
            <p:cNvSpPr/>
            <p:nvPr/>
          </p:nvSpPr>
          <p:spPr bwMode="auto">
            <a:xfrm>
              <a:off x="4762500" y="3409950"/>
              <a:ext cx="1879200" cy="1080000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b="1" dirty="0">
                  <a:solidFill>
                    <a:srgbClr val="00A651"/>
                  </a:solidFill>
                  <a:latin typeface="Calibri"/>
                  <a:cs typeface="Times New Roman"/>
                </a:rPr>
                <a:t>7 087</a:t>
              </a:r>
              <a:r>
                <a:rPr lang="ru-RU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/>
                  <a:cs typeface="Times New Roman"/>
                </a:rPr>
                <a:t>:</a:t>
              </a:r>
            </a:p>
            <a:p>
              <a:pPr algn="ctr">
                <a:defRPr/>
              </a:pPr>
              <a:r>
                <a:rPr lang="ru-RU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/>
                  <a:cs typeface="Times New Roman"/>
                </a:rPr>
                <a:t>ИМ40 – </a:t>
              </a:r>
              <a:r>
                <a:rPr lang="ru-RU" b="1" dirty="0">
                  <a:solidFill>
                    <a:srgbClr val="00A651"/>
                  </a:solidFill>
                  <a:latin typeface="Calibri"/>
                  <a:cs typeface="Times New Roman"/>
                </a:rPr>
                <a:t>6 911</a:t>
              </a:r>
              <a:endParaRPr dirty="0">
                <a:solidFill>
                  <a:srgbClr val="000000"/>
                </a:solidFill>
              </a:endParaRPr>
            </a:p>
            <a:p>
              <a:pPr algn="ctr">
                <a:defRPr/>
              </a:pPr>
              <a:r>
                <a:rPr lang="ru-RU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/>
                  <a:cs typeface="Times New Roman"/>
                </a:rPr>
                <a:t>ЭК10 – </a:t>
              </a:r>
              <a:r>
                <a:rPr lang="ru-RU" b="1" dirty="0">
                  <a:solidFill>
                    <a:srgbClr val="00A651"/>
                  </a:solidFill>
                  <a:latin typeface="Calibri"/>
                  <a:cs typeface="Times New Roman"/>
                </a:rPr>
                <a:t>170</a:t>
              </a:r>
            </a:p>
          </p:txBody>
        </p:sp>
      </p:grpSp>
      <p:grpSp>
        <p:nvGrpSpPr>
          <p:cNvPr id="17" name="Группа 2"/>
          <p:cNvGrpSpPr/>
          <p:nvPr/>
        </p:nvGrpSpPr>
        <p:grpSpPr bwMode="auto">
          <a:xfrm>
            <a:off x="7087964" y="1549400"/>
            <a:ext cx="1879200" cy="3391768"/>
            <a:chOff x="6820558" y="1162050"/>
            <a:chExt cx="1879200" cy="3327900"/>
          </a:xfrm>
        </p:grpSpPr>
        <p:sp>
          <p:nvSpPr>
            <p:cNvPr id="18" name="Прямоугольник 21"/>
            <p:cNvSpPr/>
            <p:nvPr/>
          </p:nvSpPr>
          <p:spPr bwMode="auto">
            <a:xfrm>
              <a:off x="6820558" y="1162050"/>
              <a:ext cx="1879200" cy="9271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1600" b="1" dirty="0">
                  <a:solidFill>
                    <a:srgbClr val="FFFFFF"/>
                  </a:solidFill>
                  <a:latin typeface="Calibri"/>
                  <a:cs typeface="Times New Roman"/>
                </a:rPr>
                <a:t>Довзыскано платежей на             1 ДТ, тыс. руб</a:t>
              </a:r>
              <a:r>
                <a:rPr lang="ru-RU" b="1" dirty="0">
                  <a:solidFill>
                    <a:srgbClr val="FFFFFF"/>
                  </a:solidFill>
                  <a:latin typeface="Calibri"/>
                  <a:cs typeface="Times New Roman"/>
                </a:rPr>
                <a:t>.</a:t>
              </a:r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9" name="Прямоугольник 22"/>
            <p:cNvSpPr/>
            <p:nvPr/>
          </p:nvSpPr>
          <p:spPr bwMode="auto">
            <a:xfrm>
              <a:off x="6820558" y="2279650"/>
              <a:ext cx="1879200" cy="10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b="1">
                  <a:solidFill>
                    <a:srgbClr val="000000"/>
                  </a:solidFill>
                  <a:latin typeface="Calibri"/>
                  <a:cs typeface="Times New Roman"/>
                </a:rPr>
                <a:t>92,4</a:t>
              </a:r>
            </a:p>
          </p:txBody>
        </p:sp>
        <p:sp>
          <p:nvSpPr>
            <p:cNvPr id="20" name="Прямоугольник 23"/>
            <p:cNvSpPr/>
            <p:nvPr/>
          </p:nvSpPr>
          <p:spPr bwMode="auto">
            <a:xfrm>
              <a:off x="6820558" y="3409950"/>
              <a:ext cx="1879200" cy="1080000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b="1" dirty="0">
                  <a:solidFill>
                    <a:schemeClr val="tx1"/>
                  </a:solidFill>
                  <a:latin typeface="Calibri"/>
                  <a:cs typeface="Times New Roman"/>
                </a:rPr>
                <a:t>98,6</a:t>
              </a:r>
              <a:endParaRPr lang="ru-RU" b="1" dirty="0">
                <a:solidFill>
                  <a:schemeClr val="tx1"/>
                </a:solidFill>
                <a:latin typeface="Calibri"/>
              </a:endParaRPr>
            </a:p>
          </p:txBody>
        </p:sp>
      </p:grpSp>
      <p:sp>
        <p:nvSpPr>
          <p:cNvPr id="21" name="Прямоугольник 24"/>
          <p:cNvSpPr/>
          <p:nvPr/>
        </p:nvSpPr>
        <p:spPr bwMode="auto">
          <a:xfrm>
            <a:off x="69008" y="2688449"/>
            <a:ext cx="808431" cy="11007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/>
                <a:cs typeface="Times New Roman"/>
              </a:rPr>
              <a:t>2019</a:t>
            </a:r>
            <a:endParaRPr lang="ru-RU" b="1">
              <a:solidFill>
                <a:srgbClr val="000000"/>
              </a:solidFill>
              <a:latin typeface="Calibri"/>
              <a:cs typeface="Times New Roman"/>
            </a:endParaRPr>
          </a:p>
        </p:txBody>
      </p:sp>
      <p:sp>
        <p:nvSpPr>
          <p:cNvPr id="22" name="Прямоугольник 25"/>
          <p:cNvSpPr/>
          <p:nvPr/>
        </p:nvSpPr>
        <p:spPr bwMode="auto">
          <a:xfrm>
            <a:off x="69008" y="3840441"/>
            <a:ext cx="808430" cy="1100727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/>
                <a:cs typeface="Times New Roman"/>
              </a:rPr>
              <a:t>2020</a:t>
            </a:r>
            <a:endParaRPr lang="ru-RU" b="1" dirty="0">
              <a:solidFill>
                <a:srgbClr val="00A651"/>
              </a:solidFill>
              <a:latin typeface="Calibri"/>
              <a:cs typeface="Times New Roman"/>
            </a:endParaRPr>
          </a:p>
        </p:txBody>
      </p:sp>
      <p:sp>
        <p:nvSpPr>
          <p:cNvPr id="23" name="Прямоугольник 25"/>
          <p:cNvSpPr/>
          <p:nvPr/>
        </p:nvSpPr>
        <p:spPr bwMode="auto">
          <a:xfrm>
            <a:off x="69009" y="5013176"/>
            <a:ext cx="808430" cy="110072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/>
                <a:cs typeface="Times New Roman"/>
              </a:rPr>
              <a:t>2021</a:t>
            </a:r>
          </a:p>
          <a:p>
            <a:pPr algn="ctr" defTabSz="534988">
              <a:tabLst>
                <a:tab pos="620713" algn="l"/>
              </a:tabLst>
              <a:defRPr/>
            </a:pPr>
            <a:r>
              <a:rPr lang="ru-RU" sz="105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/>
                <a:cs typeface="Times New Roman"/>
              </a:rPr>
              <a:t>(</a:t>
            </a:r>
            <a:r>
              <a:rPr lang="en-US" sz="105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/>
                <a:cs typeface="Times New Roman"/>
              </a:rPr>
              <a:t>I </a:t>
            </a:r>
            <a:r>
              <a:rPr lang="ru-RU" sz="1050" b="1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/>
                <a:cs typeface="Times New Roman"/>
              </a:rPr>
              <a:t>квартал)</a:t>
            </a:r>
            <a:endParaRPr lang="ru-RU" sz="1050" b="1" dirty="0">
              <a:solidFill>
                <a:srgbClr val="00A651"/>
              </a:solidFill>
              <a:latin typeface="Calibri"/>
              <a:cs typeface="Times New Roman"/>
            </a:endParaRPr>
          </a:p>
        </p:txBody>
      </p:sp>
      <p:sp>
        <p:nvSpPr>
          <p:cNvPr id="24" name="Прямоугольник 14"/>
          <p:cNvSpPr/>
          <p:nvPr/>
        </p:nvSpPr>
        <p:spPr bwMode="auto">
          <a:xfrm>
            <a:off x="965066" y="5013176"/>
            <a:ext cx="1879200" cy="110072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000000"/>
                </a:solidFill>
                <a:latin typeface="Calibri"/>
                <a:cs typeface="Times New Roman"/>
              </a:rPr>
              <a:t>2,34</a:t>
            </a:r>
            <a:r>
              <a:rPr lang="ru-RU" b="1" dirty="0" smtClean="0">
                <a:solidFill>
                  <a:srgbClr val="00A651"/>
                </a:solidFill>
                <a:latin typeface="Calibri"/>
                <a:cs typeface="Times New Roman"/>
              </a:rPr>
              <a:t>            </a:t>
            </a:r>
            <a:endParaRPr lang="ru-RU" b="1" dirty="0">
              <a:solidFill>
                <a:srgbClr val="00A651"/>
              </a:solidFill>
              <a:latin typeface="Calibri"/>
              <a:cs typeface="Times New Roman"/>
            </a:endParaRPr>
          </a:p>
          <a:p>
            <a:pPr>
              <a:defRPr/>
            </a:pPr>
            <a:r>
              <a:rPr lang="ru-RU" b="1" dirty="0">
                <a:solidFill>
                  <a:srgbClr val="00A651"/>
                </a:solidFill>
                <a:latin typeface="Calibri"/>
                <a:cs typeface="Times New Roman"/>
              </a:rPr>
              <a:t>  </a:t>
            </a:r>
            <a:r>
              <a:rPr lang="ru-RU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/>
                <a:cs typeface="Times New Roman"/>
              </a:rPr>
              <a:t>по </a:t>
            </a:r>
            <a:r>
              <a:rPr lang="ru-RU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/>
                <a:cs typeface="Times New Roman"/>
              </a:rPr>
              <a:t>ФТС </a:t>
            </a:r>
            <a:r>
              <a:rPr lang="ru-RU" b="1" smtClean="0">
                <a:solidFill>
                  <a:srgbClr val="000000"/>
                </a:solidFill>
                <a:latin typeface="Calibri"/>
                <a:cs typeface="Times New Roman"/>
              </a:rPr>
              <a:t>4,31</a:t>
            </a:r>
            <a:endParaRPr lang="ru-RU" b="1" dirty="0">
              <a:solidFill>
                <a:srgbClr val="000000"/>
              </a:solidFill>
              <a:latin typeface="Calibri"/>
              <a:cs typeface="Times New Roman"/>
            </a:endParaRPr>
          </a:p>
        </p:txBody>
      </p:sp>
      <p:sp>
        <p:nvSpPr>
          <p:cNvPr id="25" name="Прямоугольник 14"/>
          <p:cNvSpPr/>
          <p:nvPr/>
        </p:nvSpPr>
        <p:spPr bwMode="auto">
          <a:xfrm>
            <a:off x="2996666" y="5013175"/>
            <a:ext cx="1879200" cy="110072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000000"/>
                </a:solidFill>
                <a:latin typeface="Calibri"/>
                <a:cs typeface="Times New Roman"/>
              </a:rPr>
              <a:t>142,34:</a:t>
            </a:r>
            <a:r>
              <a:rPr lang="ru-RU" b="1" dirty="0" smtClean="0">
                <a:solidFill>
                  <a:srgbClr val="00A651"/>
                </a:solidFill>
                <a:latin typeface="Calibri"/>
                <a:cs typeface="Times New Roman"/>
              </a:rPr>
              <a:t>            </a:t>
            </a:r>
            <a:endParaRPr lang="ru-RU" b="1" dirty="0">
              <a:solidFill>
                <a:srgbClr val="00A651"/>
              </a:solidFill>
              <a:latin typeface="Calibri"/>
              <a:cs typeface="Times New Roman"/>
            </a:endParaRPr>
          </a:p>
          <a:p>
            <a:pPr>
              <a:defRPr/>
            </a:pPr>
            <a:r>
              <a:rPr lang="ru-RU" b="1" dirty="0">
                <a:solidFill>
                  <a:srgbClr val="00A651"/>
                </a:solidFill>
                <a:latin typeface="Calibri"/>
                <a:cs typeface="Times New Roman"/>
              </a:rPr>
              <a:t>  </a:t>
            </a:r>
            <a:r>
              <a:rPr lang="ru-RU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/>
                <a:cs typeface="Times New Roman"/>
              </a:rPr>
              <a:t>ИМ40 – 142,02</a:t>
            </a:r>
          </a:p>
          <a:p>
            <a:pPr algn="ctr">
              <a:defRPr/>
            </a:pPr>
            <a:r>
              <a:rPr lang="ru-RU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/>
                <a:cs typeface="Times New Roman"/>
              </a:rPr>
              <a:t>ЭК10 – 0,32</a:t>
            </a:r>
            <a:endParaRPr lang="ru-RU" dirty="0">
              <a:solidFill>
                <a:srgbClr val="000000"/>
              </a:solidFill>
              <a:latin typeface="Calibri"/>
              <a:cs typeface="Times New Roman"/>
            </a:endParaRPr>
          </a:p>
        </p:txBody>
      </p:sp>
      <p:sp>
        <p:nvSpPr>
          <p:cNvPr id="26" name="Прямоугольник 14"/>
          <p:cNvSpPr/>
          <p:nvPr/>
        </p:nvSpPr>
        <p:spPr bwMode="auto">
          <a:xfrm>
            <a:off x="5038532" y="5013176"/>
            <a:ext cx="1879200" cy="110072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000000"/>
                </a:solidFill>
                <a:latin typeface="Calibri"/>
                <a:cs typeface="Times New Roman"/>
              </a:rPr>
              <a:t>1094:</a:t>
            </a:r>
            <a:endParaRPr lang="ru-RU" b="1" dirty="0">
              <a:solidFill>
                <a:srgbClr val="000000"/>
              </a:solidFill>
              <a:latin typeface="Calibri"/>
              <a:cs typeface="Times New Roman"/>
            </a:endParaRPr>
          </a:p>
          <a:p>
            <a:pPr algn="ctr">
              <a:defRPr/>
            </a:pPr>
            <a:r>
              <a:rPr lang="ru-RU" b="1" dirty="0" smtClean="0">
                <a:solidFill>
                  <a:srgbClr val="00A651"/>
                </a:solidFill>
                <a:latin typeface="Calibri"/>
                <a:cs typeface="Times New Roman"/>
              </a:rPr>
              <a:t>  </a:t>
            </a:r>
            <a:r>
              <a:rPr lang="ru-RU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/>
                <a:cs typeface="Times New Roman"/>
              </a:rPr>
              <a:t>ИМ40 – </a:t>
            </a:r>
            <a:r>
              <a:rPr lang="ru-RU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/>
                <a:cs typeface="Times New Roman"/>
              </a:rPr>
              <a:t>1069              </a:t>
            </a:r>
            <a:r>
              <a:rPr lang="ru-RU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/>
                <a:cs typeface="Times New Roman"/>
              </a:rPr>
              <a:t>ЭК10 – </a:t>
            </a:r>
            <a:r>
              <a:rPr lang="ru-RU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Calibri"/>
                <a:cs typeface="Times New Roman"/>
              </a:rPr>
              <a:t>25</a:t>
            </a:r>
            <a:endParaRPr lang="ru-RU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"/>
              <a:cs typeface="Times New Roman"/>
            </a:endParaRPr>
          </a:p>
        </p:txBody>
      </p:sp>
      <p:sp>
        <p:nvSpPr>
          <p:cNvPr id="27" name="Прямоугольник 14"/>
          <p:cNvSpPr/>
          <p:nvPr/>
        </p:nvSpPr>
        <p:spPr bwMode="auto">
          <a:xfrm>
            <a:off x="7087964" y="5013176"/>
            <a:ext cx="1879200" cy="110072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accent5">
                    <a:lumMod val="90000"/>
                    <a:lumOff val="10000"/>
                  </a:schemeClr>
                </a:solidFill>
                <a:latin typeface="Calibri"/>
                <a:cs typeface="Times New Roman"/>
              </a:rPr>
              <a:t>130,10</a:t>
            </a:r>
            <a:endParaRPr lang="ru-RU" b="1" dirty="0">
              <a:solidFill>
                <a:schemeClr val="accent5">
                  <a:lumMod val="90000"/>
                  <a:lumOff val="10000"/>
                </a:schemeClr>
              </a:solidFill>
              <a:latin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7485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Контроль классификации и страны происхождения 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 bwMode="auto">
          <a:xfrm>
            <a:off x="201419" y="6601361"/>
            <a:ext cx="1968412" cy="256577"/>
          </a:xfrm>
        </p:spPr>
        <p:txBody>
          <a:bodyPr/>
          <a:lstStyle/>
          <a:p>
            <a:pPr>
              <a:defRPr/>
            </a:pPr>
            <a:fld id="{26E6542A-CDDE-0A4D-9BEA-1CDB85DF59E6}" type="slidenum">
              <a:rPr lang="en-US"/>
              <a:t>16</a:t>
            </a:fld>
            <a:endParaRPr lang="en-US"/>
          </a:p>
        </p:txBody>
      </p:sp>
      <p:graphicFrame>
        <p:nvGraphicFramePr>
          <p:cNvPr id="6" name="Диаграмма 32"/>
          <p:cNvGraphicFramePr>
            <a:graphicFrameLocks/>
          </p:cNvGraphicFramePr>
          <p:nvPr/>
        </p:nvGraphicFramePr>
        <p:xfrm>
          <a:off x="7004646" y="2740251"/>
          <a:ext cx="1916366" cy="2394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Группа 34"/>
          <p:cNvGrpSpPr/>
          <p:nvPr/>
        </p:nvGrpSpPr>
        <p:grpSpPr bwMode="auto">
          <a:xfrm>
            <a:off x="272374" y="1284003"/>
            <a:ext cx="10728961" cy="4765806"/>
            <a:chOff x="272374" y="1284003"/>
            <a:chExt cx="11192832" cy="4765806"/>
          </a:xfrm>
        </p:grpSpPr>
        <p:graphicFrame>
          <p:nvGraphicFramePr>
            <p:cNvPr id="8" name="Диаграмма 50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294493258"/>
                </p:ext>
              </p:extLst>
            </p:nvPr>
          </p:nvGraphicFramePr>
          <p:xfrm>
            <a:off x="2519889" y="2770982"/>
            <a:ext cx="1916366" cy="23945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9" name="Диаграмма 5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798228048"/>
                </p:ext>
              </p:extLst>
            </p:nvPr>
          </p:nvGraphicFramePr>
          <p:xfrm>
            <a:off x="4848678" y="2740251"/>
            <a:ext cx="1916366" cy="23945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10" name="Группа 54"/>
            <p:cNvGrpSpPr/>
            <p:nvPr/>
          </p:nvGrpSpPr>
          <p:grpSpPr bwMode="auto">
            <a:xfrm>
              <a:off x="272374" y="5273259"/>
              <a:ext cx="2269788" cy="776550"/>
              <a:chOff x="1299208" y="7690120"/>
              <a:chExt cx="3315358" cy="1165029"/>
            </a:xfrm>
          </p:grpSpPr>
          <p:sp>
            <p:nvSpPr>
              <p:cNvPr id="11" name="TextBox 86"/>
              <p:cNvSpPr>
                <a:spLocks/>
              </p:cNvSpPr>
              <p:nvPr/>
            </p:nvSpPr>
            <p:spPr bwMode="auto">
              <a:xfrm>
                <a:off x="1299208" y="8120973"/>
                <a:ext cx="3315358" cy="7341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80010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200" i="1" dirty="0">
                    <a:latin typeface="Calibri"/>
                  </a:rPr>
                  <a:t>решений по классификации </a:t>
                </a:r>
              </a:p>
              <a:p>
                <a:pPr algn="ctr" defTabSz="80010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200" i="1" dirty="0">
                    <a:latin typeface="Calibri"/>
                  </a:rPr>
                  <a:t>товаров</a:t>
                </a:r>
              </a:p>
            </p:txBody>
          </p:sp>
          <p:sp>
            <p:nvSpPr>
              <p:cNvPr id="12" name="TextBox 87"/>
              <p:cNvSpPr>
                <a:spLocks/>
              </p:cNvSpPr>
              <p:nvPr/>
            </p:nvSpPr>
            <p:spPr bwMode="auto">
              <a:xfrm>
                <a:off x="1419798" y="7690120"/>
                <a:ext cx="2783962" cy="5079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ru-RU" sz="1600" dirty="0">
                    <a:latin typeface="Calibri"/>
                  </a:rPr>
                  <a:t>Количество </a:t>
                </a:r>
                <a:endParaRPr lang="ru-RU" sz="1600" dirty="0">
                  <a:latin typeface="Calibri"/>
                  <a:ea typeface="Merriweather Bold"/>
                  <a:cs typeface="Open Sans"/>
                </a:endParaRPr>
              </a:p>
            </p:txBody>
          </p:sp>
        </p:grpSp>
        <p:grpSp>
          <p:nvGrpSpPr>
            <p:cNvPr id="13" name="Группа 59"/>
            <p:cNvGrpSpPr/>
            <p:nvPr/>
          </p:nvGrpSpPr>
          <p:grpSpPr bwMode="auto">
            <a:xfrm>
              <a:off x="2542163" y="5273275"/>
              <a:ext cx="2191965" cy="748849"/>
              <a:chOff x="948599" y="7690120"/>
              <a:chExt cx="3769267" cy="1123469"/>
            </a:xfrm>
          </p:grpSpPr>
          <p:sp>
            <p:nvSpPr>
              <p:cNvPr id="14" name="TextBox 84"/>
              <p:cNvSpPr>
                <a:spLocks/>
              </p:cNvSpPr>
              <p:nvPr/>
            </p:nvSpPr>
            <p:spPr bwMode="auto">
              <a:xfrm>
                <a:off x="948599" y="8120972"/>
                <a:ext cx="3769267" cy="6926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ru-RU" sz="1200" i="1" dirty="0">
                    <a:latin typeface="Calibri"/>
                  </a:rPr>
                  <a:t>таможенных платежей</a:t>
                </a:r>
                <a:r>
                  <a:rPr lang="en-US" sz="1200" i="1" dirty="0">
                    <a:latin typeface="Calibri"/>
                  </a:rPr>
                  <a:t>, </a:t>
                </a:r>
                <a:endParaRPr lang="ru-RU" sz="1200" i="1" dirty="0">
                  <a:latin typeface="Calibri"/>
                </a:endParaRPr>
              </a:p>
              <a:p>
                <a:pPr lvl="0" algn="ctr">
                  <a:defRPr/>
                </a:pPr>
                <a:r>
                  <a:rPr lang="ru-RU" sz="1200" i="1" dirty="0">
                    <a:latin typeface="Calibri"/>
                  </a:rPr>
                  <a:t>млн руб.</a:t>
                </a:r>
                <a:endParaRPr dirty="0"/>
              </a:p>
            </p:txBody>
          </p:sp>
          <p:sp>
            <p:nvSpPr>
              <p:cNvPr id="15" name="TextBox 85"/>
              <p:cNvSpPr>
                <a:spLocks/>
              </p:cNvSpPr>
              <p:nvPr/>
            </p:nvSpPr>
            <p:spPr bwMode="auto">
              <a:xfrm>
                <a:off x="1419798" y="7690120"/>
                <a:ext cx="2783963" cy="507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ru-RU" sz="1600">
                    <a:latin typeface="Calibri"/>
                  </a:rPr>
                  <a:t>Доначислено</a:t>
                </a:r>
                <a:endParaRPr lang="ru-RU" sz="1600">
                  <a:latin typeface="Calibri"/>
                  <a:ea typeface="Merriweather Bold"/>
                  <a:cs typeface="Open Sans"/>
                </a:endParaRPr>
              </a:p>
            </p:txBody>
          </p:sp>
        </p:grpSp>
        <p:grpSp>
          <p:nvGrpSpPr>
            <p:cNvPr id="16" name="Группа 60"/>
            <p:cNvGrpSpPr/>
            <p:nvPr/>
          </p:nvGrpSpPr>
          <p:grpSpPr bwMode="auto">
            <a:xfrm>
              <a:off x="5028294" y="5273264"/>
              <a:ext cx="1712322" cy="748849"/>
              <a:chOff x="1299208" y="7690120"/>
              <a:chExt cx="3025142" cy="1123472"/>
            </a:xfrm>
          </p:grpSpPr>
          <p:sp>
            <p:nvSpPr>
              <p:cNvPr id="17" name="TextBox 82"/>
              <p:cNvSpPr>
                <a:spLocks/>
              </p:cNvSpPr>
              <p:nvPr/>
            </p:nvSpPr>
            <p:spPr bwMode="auto">
              <a:xfrm>
                <a:off x="1299208" y="8120973"/>
                <a:ext cx="3025142" cy="6926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ru-RU" sz="1200" i="1">
                    <a:latin typeface="Calibri"/>
                  </a:rPr>
                  <a:t>решений по стране происхождения</a:t>
                </a:r>
                <a:endParaRPr/>
              </a:p>
            </p:txBody>
          </p:sp>
          <p:sp>
            <p:nvSpPr>
              <p:cNvPr id="18" name="TextBox 83"/>
              <p:cNvSpPr>
                <a:spLocks/>
              </p:cNvSpPr>
              <p:nvPr/>
            </p:nvSpPr>
            <p:spPr bwMode="auto">
              <a:xfrm>
                <a:off x="1419797" y="7690120"/>
                <a:ext cx="2783963" cy="5079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ru-RU" sz="1600">
                    <a:latin typeface="Calibri"/>
                  </a:rPr>
                  <a:t>Количество</a:t>
                </a:r>
                <a:endParaRPr lang="ru-RU" sz="1600">
                  <a:latin typeface="Calibri"/>
                  <a:ea typeface="Merriweather Bold"/>
                  <a:cs typeface="Open Sans"/>
                </a:endParaRPr>
              </a:p>
            </p:txBody>
          </p:sp>
        </p:grpSp>
        <p:sp>
          <p:nvSpPr>
            <p:cNvPr id="19" name="TextBox 61"/>
            <p:cNvSpPr>
              <a:spLocks/>
            </p:cNvSpPr>
            <p:nvPr/>
          </p:nvSpPr>
          <p:spPr bwMode="auto">
            <a:xfrm>
              <a:off x="272374" y="1303230"/>
              <a:ext cx="4115979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lang="ru-RU" sz="1600" dirty="0">
                  <a:latin typeface="Calibri"/>
                  <a:ea typeface="Arial"/>
                  <a:cs typeface="Arial"/>
                </a:rPr>
                <a:t>КОНТРОЛЬ </a:t>
              </a:r>
              <a:r>
                <a:rPr lang="ru-RU" sz="1600" dirty="0" smtClean="0">
                  <a:latin typeface="Calibri"/>
                  <a:ea typeface="Arial"/>
                  <a:cs typeface="Arial"/>
                </a:rPr>
                <a:t>КЛАССИФИКАЦИИ</a:t>
              </a:r>
              <a:endParaRPr lang="ru-RU" sz="1600" dirty="0">
                <a:latin typeface="Calibri"/>
                <a:ea typeface="Arial"/>
                <a:cs typeface="Arial"/>
              </a:endParaRPr>
            </a:p>
          </p:txBody>
        </p:sp>
        <p:graphicFrame>
          <p:nvGraphicFramePr>
            <p:cNvPr id="20" name="Диаграмма 62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3564491"/>
                </p:ext>
              </p:extLst>
            </p:nvPr>
          </p:nvGraphicFramePr>
          <p:xfrm>
            <a:off x="7004646" y="2740251"/>
            <a:ext cx="1916366" cy="23945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21" name="Группа 63"/>
            <p:cNvGrpSpPr/>
            <p:nvPr/>
          </p:nvGrpSpPr>
          <p:grpSpPr bwMode="auto">
            <a:xfrm>
              <a:off x="7163998" y="5273276"/>
              <a:ext cx="1952858" cy="748849"/>
              <a:chOff x="1299208" y="7690120"/>
              <a:chExt cx="3025142" cy="1123469"/>
            </a:xfrm>
          </p:grpSpPr>
          <p:sp>
            <p:nvSpPr>
              <p:cNvPr id="22" name="TextBox 80"/>
              <p:cNvSpPr>
                <a:spLocks/>
              </p:cNvSpPr>
              <p:nvPr/>
            </p:nvSpPr>
            <p:spPr bwMode="auto">
              <a:xfrm>
                <a:off x="1299208" y="8120972"/>
                <a:ext cx="3025142" cy="6926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79955">
                  <a:defRPr/>
                </a:pPr>
                <a:r>
                  <a:rPr lang="ru-RU" sz="1200" i="1">
                    <a:latin typeface="Calibri"/>
                  </a:rPr>
                  <a:t>таможенных платежей</a:t>
                </a:r>
                <a:r>
                  <a:rPr lang="en-US" sz="1200" i="1">
                    <a:latin typeface="Calibri"/>
                  </a:rPr>
                  <a:t>, </a:t>
                </a:r>
                <a:endParaRPr lang="ru-RU" sz="1200" i="1">
                  <a:latin typeface="Calibri"/>
                </a:endParaRPr>
              </a:p>
              <a:p>
                <a:pPr algn="ctr" defTabSz="179955">
                  <a:defRPr/>
                </a:pPr>
                <a:r>
                  <a:rPr lang="ru-RU" sz="1200" i="1">
                    <a:latin typeface="Calibri"/>
                  </a:rPr>
                  <a:t>млн руб</a:t>
                </a:r>
                <a:r>
                  <a:rPr lang="ru-RU" sz="1200" i="1">
                    <a:latin typeface="Calibri"/>
                    <a:ea typeface="Roboto Light"/>
                    <a:cs typeface="Open Sans Light"/>
                  </a:rPr>
                  <a:t>.</a:t>
                </a:r>
                <a:endParaRPr lang="ru-RU" sz="1200" i="1" spc="-75">
                  <a:latin typeface="Calibri"/>
                  <a:ea typeface="Roboto Light"/>
                  <a:cs typeface="Open Sans Light"/>
                </a:endParaRPr>
              </a:p>
            </p:txBody>
          </p:sp>
          <p:sp>
            <p:nvSpPr>
              <p:cNvPr id="23" name="TextBox 81"/>
              <p:cNvSpPr>
                <a:spLocks/>
              </p:cNvSpPr>
              <p:nvPr/>
            </p:nvSpPr>
            <p:spPr bwMode="auto">
              <a:xfrm>
                <a:off x="1419797" y="7690120"/>
                <a:ext cx="2783961" cy="507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ru-RU" sz="1600">
                    <a:latin typeface="Calibri"/>
                  </a:rPr>
                  <a:t>Доначислено</a:t>
                </a:r>
                <a:endParaRPr lang="ru-RU" sz="1600">
                  <a:latin typeface="Calibri"/>
                  <a:ea typeface="Merriweather Bold"/>
                  <a:cs typeface="Open Sans"/>
                </a:endParaRPr>
              </a:p>
            </p:txBody>
          </p:sp>
        </p:grpSp>
        <p:sp>
          <p:nvSpPr>
            <p:cNvPr id="24" name="TextBox 64"/>
            <p:cNvSpPr>
              <a:spLocks/>
            </p:cNvSpPr>
            <p:nvPr/>
          </p:nvSpPr>
          <p:spPr bwMode="auto">
            <a:xfrm>
              <a:off x="5405337" y="1284003"/>
              <a:ext cx="6059869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lang="ru-RU" sz="1600" dirty="0">
                  <a:latin typeface="Calibri"/>
                  <a:ea typeface="Arial"/>
                  <a:cs typeface="Arial"/>
                </a:rPr>
                <a:t>КОНТРОЛЬ СТРАНЫ </a:t>
              </a:r>
              <a:r>
                <a:rPr lang="ru-RU" sz="1600" dirty="0" smtClean="0">
                  <a:latin typeface="Calibri"/>
                  <a:ea typeface="Arial"/>
                  <a:cs typeface="Arial"/>
                </a:rPr>
                <a:t>ПРОИСХОЖДЕНИЯ</a:t>
              </a:r>
              <a:endParaRPr lang="ru-RU" sz="1600" dirty="0">
                <a:latin typeface="Calibri"/>
                <a:ea typeface="Arial"/>
                <a:cs typeface="Arial"/>
              </a:endParaRPr>
            </a:p>
          </p:txBody>
        </p:sp>
        <p:graphicFrame>
          <p:nvGraphicFramePr>
            <p:cNvPr id="25" name="Диаграмма 6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958303305"/>
                </p:ext>
              </p:extLst>
            </p:nvPr>
          </p:nvGraphicFramePr>
          <p:xfrm>
            <a:off x="351418" y="2770982"/>
            <a:ext cx="1916366" cy="23945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pSp>
          <p:nvGrpSpPr>
            <p:cNvPr id="26" name="Группа 70"/>
            <p:cNvGrpSpPr/>
            <p:nvPr/>
          </p:nvGrpSpPr>
          <p:grpSpPr bwMode="auto">
            <a:xfrm>
              <a:off x="6666984" y="1624894"/>
              <a:ext cx="1992018" cy="590232"/>
              <a:chOff x="7120245" y="3435659"/>
              <a:chExt cx="1992018" cy="442674"/>
            </a:xfrm>
          </p:grpSpPr>
          <p:grpSp>
            <p:nvGrpSpPr>
              <p:cNvPr id="27" name="Группа 1"/>
              <p:cNvGrpSpPr/>
              <p:nvPr/>
            </p:nvGrpSpPr>
            <p:grpSpPr bwMode="auto">
              <a:xfrm>
                <a:off x="7414474" y="3435659"/>
                <a:ext cx="1697789" cy="442674"/>
                <a:chOff x="13193499" y="6901459"/>
                <a:chExt cx="3396168" cy="885504"/>
              </a:xfrm>
            </p:grpSpPr>
            <p:sp>
              <p:nvSpPr>
                <p:cNvPr id="28" name="TextBox 78"/>
                <p:cNvSpPr>
                  <a:spLocks/>
                </p:cNvSpPr>
                <p:nvPr/>
              </p:nvSpPr>
              <p:spPr bwMode="auto">
                <a:xfrm>
                  <a:off x="13193499" y="6901459"/>
                  <a:ext cx="2948632" cy="46174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defRPr/>
                  </a:pPr>
                  <a:r>
                    <a:rPr lang="ru-RU" sz="1400" b="1" dirty="0">
                      <a:solidFill>
                        <a:schemeClr val="accent1"/>
                      </a:solidFill>
                      <a:latin typeface="Calibri"/>
                      <a:ea typeface="Merriweather Bold"/>
                      <a:cs typeface="Open Sans"/>
                    </a:rPr>
                    <a:t>2019 г. </a:t>
                  </a:r>
                </a:p>
              </p:txBody>
            </p:sp>
            <p:sp>
              <p:nvSpPr>
                <p:cNvPr id="29" name="TextBox 79"/>
                <p:cNvSpPr>
                  <a:spLocks/>
                </p:cNvSpPr>
                <p:nvPr/>
              </p:nvSpPr>
              <p:spPr bwMode="auto">
                <a:xfrm>
                  <a:off x="13193499" y="7325216"/>
                  <a:ext cx="3396168" cy="46174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defRPr/>
                  </a:pPr>
                  <a:r>
                    <a:rPr lang="ru-RU" sz="1400" b="1" dirty="0">
                      <a:solidFill>
                        <a:schemeClr val="accent3"/>
                      </a:solidFill>
                      <a:latin typeface="Calibri"/>
                      <a:ea typeface="Merriweather Bold"/>
                      <a:cs typeface="Open Sans"/>
                    </a:rPr>
                    <a:t>2020 г. </a:t>
                  </a:r>
                </a:p>
              </p:txBody>
            </p:sp>
          </p:grpSp>
          <p:grpSp>
            <p:nvGrpSpPr>
              <p:cNvPr id="30" name="Группа 72"/>
              <p:cNvGrpSpPr/>
              <p:nvPr/>
            </p:nvGrpSpPr>
            <p:grpSpPr bwMode="auto">
              <a:xfrm>
                <a:off x="7120245" y="3689291"/>
                <a:ext cx="147265" cy="147265"/>
                <a:chOff x="11347365" y="3580621"/>
                <a:chExt cx="260398" cy="260398"/>
              </a:xfrm>
            </p:grpSpPr>
            <p:sp>
              <p:nvSpPr>
                <p:cNvPr id="31" name="Овал 76"/>
                <p:cNvSpPr/>
                <p:nvPr/>
              </p:nvSpPr>
              <p:spPr bwMode="auto">
                <a:xfrm>
                  <a:off x="11395570" y="3614801"/>
                  <a:ext cx="192031" cy="19203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 sz="450"/>
                </a:p>
              </p:txBody>
            </p:sp>
            <p:sp>
              <p:nvSpPr>
                <p:cNvPr id="32" name="Овал 77"/>
                <p:cNvSpPr/>
                <p:nvPr/>
              </p:nvSpPr>
              <p:spPr bwMode="auto">
                <a:xfrm>
                  <a:off x="11347365" y="3580621"/>
                  <a:ext cx="260398" cy="260398"/>
                </a:xfrm>
                <a:prstGeom prst="ellipse">
                  <a:avLst/>
                </a:prstGeom>
                <a:noFill/>
                <a:ln w="9525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 sz="450"/>
                </a:p>
              </p:txBody>
            </p:sp>
          </p:grpSp>
          <p:grpSp>
            <p:nvGrpSpPr>
              <p:cNvPr id="33" name="Группа 73"/>
              <p:cNvGrpSpPr/>
              <p:nvPr/>
            </p:nvGrpSpPr>
            <p:grpSpPr bwMode="auto">
              <a:xfrm>
                <a:off x="7120267" y="3477438"/>
                <a:ext cx="139948" cy="127933"/>
                <a:chOff x="11351883" y="3879218"/>
                <a:chExt cx="247459" cy="226215"/>
              </a:xfrm>
            </p:grpSpPr>
            <p:sp>
              <p:nvSpPr>
                <p:cNvPr id="34" name="Овал 74"/>
                <p:cNvSpPr/>
                <p:nvPr/>
              </p:nvSpPr>
              <p:spPr bwMode="auto">
                <a:xfrm>
                  <a:off x="11386044" y="3913403"/>
                  <a:ext cx="192030" cy="19203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 sz="450"/>
                </a:p>
              </p:txBody>
            </p:sp>
            <p:sp>
              <p:nvSpPr>
                <p:cNvPr id="35" name="Овал 75"/>
                <p:cNvSpPr/>
                <p:nvPr/>
              </p:nvSpPr>
              <p:spPr bwMode="auto">
                <a:xfrm>
                  <a:off x="11351883" y="3879218"/>
                  <a:ext cx="247459" cy="226215"/>
                </a:xfrm>
                <a:prstGeom prst="ellipse">
                  <a:avLst/>
                </a:prstGeom>
                <a:noFill/>
                <a:ln w="952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ru-RU" sz="450"/>
                </a:p>
              </p:txBody>
            </p:sp>
          </p:grpSp>
        </p:grpSp>
      </p:grpSp>
      <p:sp>
        <p:nvSpPr>
          <p:cNvPr id="36" name="Овал 76"/>
          <p:cNvSpPr/>
          <p:nvPr/>
        </p:nvSpPr>
        <p:spPr bwMode="auto">
          <a:xfrm>
            <a:off x="6426532" y="2245916"/>
            <a:ext cx="104100" cy="1448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450"/>
          </a:p>
        </p:txBody>
      </p:sp>
      <p:sp>
        <p:nvSpPr>
          <p:cNvPr id="37" name="Овал 75"/>
          <p:cNvSpPr/>
          <p:nvPr/>
        </p:nvSpPr>
        <p:spPr bwMode="auto">
          <a:xfrm>
            <a:off x="6401968" y="2220139"/>
            <a:ext cx="141162" cy="196353"/>
          </a:xfrm>
          <a:prstGeom prst="ellipse">
            <a:avLst/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450"/>
          </a:p>
        </p:txBody>
      </p:sp>
      <p:sp>
        <p:nvSpPr>
          <p:cNvPr id="38" name="TextBox 79"/>
          <p:cNvSpPr>
            <a:spLocks/>
          </p:cNvSpPr>
          <p:nvPr/>
        </p:nvSpPr>
        <p:spPr bwMode="auto">
          <a:xfrm>
            <a:off x="6684004" y="2164427"/>
            <a:ext cx="22084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 dirty="0" smtClean="0">
                <a:solidFill>
                  <a:schemeClr val="accent6"/>
                </a:solidFill>
                <a:latin typeface="Calibri"/>
                <a:ea typeface="Merriweather Bold"/>
                <a:cs typeface="Open Sans"/>
              </a:rPr>
              <a:t>2021 </a:t>
            </a:r>
            <a:r>
              <a:rPr lang="ru-RU" sz="1400" b="1" dirty="0">
                <a:solidFill>
                  <a:schemeClr val="accent6"/>
                </a:solidFill>
                <a:latin typeface="Calibri"/>
                <a:ea typeface="Merriweather Bold"/>
                <a:cs typeface="Open Sans"/>
              </a:rPr>
              <a:t>г</a:t>
            </a:r>
            <a:r>
              <a:rPr lang="ru-RU" sz="1400" b="1" dirty="0" smtClean="0">
                <a:solidFill>
                  <a:schemeClr val="accent6"/>
                </a:solidFill>
                <a:latin typeface="Calibri"/>
                <a:ea typeface="Merriweather Bold"/>
                <a:cs typeface="Open Sans"/>
              </a:rPr>
              <a:t>. (</a:t>
            </a:r>
            <a:r>
              <a:rPr lang="en-US" sz="1400" b="1" dirty="0" smtClean="0">
                <a:solidFill>
                  <a:schemeClr val="accent6"/>
                </a:solidFill>
                <a:latin typeface="Calibri"/>
                <a:ea typeface="Merriweather Bold"/>
                <a:cs typeface="Open Sans"/>
              </a:rPr>
              <a:t>I </a:t>
            </a:r>
            <a:r>
              <a:rPr lang="ru-RU" sz="1400" b="1" dirty="0" smtClean="0">
                <a:solidFill>
                  <a:schemeClr val="accent6"/>
                </a:solidFill>
                <a:latin typeface="Calibri"/>
                <a:ea typeface="Merriweather Bold"/>
                <a:cs typeface="Open Sans"/>
              </a:rPr>
              <a:t>квартал) </a:t>
            </a:r>
            <a:endParaRPr lang="ru-RU" sz="1400" b="1" dirty="0">
              <a:solidFill>
                <a:schemeClr val="accent6"/>
              </a:solidFill>
              <a:latin typeface="Calibri"/>
              <a:ea typeface="Merriweather Bold"/>
              <a:cs typeface="Open Sans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4549217" y="836712"/>
            <a:ext cx="0" cy="5760640"/>
          </a:xfrm>
          <a:prstGeom prst="line">
            <a:avLst/>
          </a:prstGeom>
          <a:ln w="53975">
            <a:solidFill>
              <a:schemeClr val="accent5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244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3539063"/>
              </p:ext>
            </p:extLst>
          </p:nvPr>
        </p:nvGraphicFramePr>
        <p:xfrm>
          <a:off x="533400" y="2490196"/>
          <a:ext cx="6041172" cy="1366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3395182"/>
              </p:ext>
            </p:extLst>
          </p:nvPr>
        </p:nvGraphicFramePr>
        <p:xfrm>
          <a:off x="467544" y="3856862"/>
          <a:ext cx="6630009" cy="1159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2983989"/>
              </p:ext>
            </p:extLst>
          </p:nvPr>
        </p:nvGraphicFramePr>
        <p:xfrm>
          <a:off x="167044" y="5229200"/>
          <a:ext cx="5112569" cy="1057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Результаты применения СУР</a:t>
            </a:r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1"/>
          </p:nvPr>
        </p:nvSpPr>
        <p:spPr bwMode="auto">
          <a:xfrm>
            <a:off x="201419" y="6601361"/>
            <a:ext cx="1968412" cy="256577"/>
          </a:xfrm>
        </p:spPr>
        <p:txBody>
          <a:bodyPr/>
          <a:lstStyle/>
          <a:p>
            <a:pPr>
              <a:defRPr/>
            </a:pPr>
            <a:fld id="{26E6542A-CDDE-0A4D-9BEA-1CDB85DF59E6}" type="slidenum">
              <a:rPr lang="en-US"/>
              <a:t>17</a:t>
            </a:fld>
            <a:endParaRPr lang="en-US"/>
          </a:p>
        </p:txBody>
      </p:sp>
      <p:graphicFrame>
        <p:nvGraphicFramePr>
          <p:cNvPr id="9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6190547"/>
              </p:ext>
            </p:extLst>
          </p:nvPr>
        </p:nvGraphicFramePr>
        <p:xfrm>
          <a:off x="323528" y="825286"/>
          <a:ext cx="4032448" cy="1716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Freeform 9"/>
          <p:cNvSpPr/>
          <p:nvPr/>
        </p:nvSpPr>
        <p:spPr bwMode="auto">
          <a:xfrm>
            <a:off x="6232525" y="2953079"/>
            <a:ext cx="2815640" cy="443015"/>
          </a:xfrm>
          <a:custGeom>
            <a:avLst/>
            <a:gdLst>
              <a:gd name="T0" fmla="*/ 18465 w 18465"/>
              <a:gd name="T1" fmla="*/ 2846 h 2846"/>
              <a:gd name="T2" fmla="*/ 2759 w 18465"/>
              <a:gd name="T3" fmla="*/ 2846 h 2846"/>
              <a:gd name="T4" fmla="*/ 1852 w 18465"/>
              <a:gd name="T5" fmla="*/ 1410 h 2846"/>
              <a:gd name="T6" fmla="*/ 2757 w 18465"/>
              <a:gd name="T7" fmla="*/ 0 h 2846"/>
              <a:gd name="T8" fmla="*/ 2688 w 18465"/>
              <a:gd name="T9" fmla="*/ 0 h 2846"/>
              <a:gd name="T10" fmla="*/ 1794 w 18465"/>
              <a:gd name="T11" fmla="*/ 1394 h 2846"/>
              <a:gd name="T12" fmla="*/ 1783 w 18465"/>
              <a:gd name="T13" fmla="*/ 1412 h 2846"/>
              <a:gd name="T14" fmla="*/ 1794 w 18465"/>
              <a:gd name="T15" fmla="*/ 1425 h 2846"/>
              <a:gd name="T16" fmla="*/ 2689 w 18465"/>
              <a:gd name="T17" fmla="*/ 2846 h 2846"/>
              <a:gd name="T18" fmla="*/ 900 w 18465"/>
              <a:gd name="T19" fmla="*/ 2846 h 2846"/>
              <a:gd name="T20" fmla="*/ 900 w 18465"/>
              <a:gd name="T21" fmla="*/ 2821 h 2846"/>
              <a:gd name="T22" fmla="*/ 448 w 18465"/>
              <a:gd name="T23" fmla="*/ 2116 h 2846"/>
              <a:gd name="T24" fmla="*/ 0 w 18465"/>
              <a:gd name="T25" fmla="*/ 1417 h 2846"/>
              <a:gd name="T26" fmla="*/ 448 w 18465"/>
              <a:gd name="T27" fmla="*/ 719 h 2846"/>
              <a:gd name="T28" fmla="*/ 900 w 18465"/>
              <a:gd name="T29" fmla="*/ 13 h 2846"/>
              <a:gd name="T30" fmla="*/ 900 w 18465"/>
              <a:gd name="T31" fmla="*/ 0 h 2846"/>
              <a:gd name="T32" fmla="*/ 18465 w 18465"/>
              <a:gd name="T33" fmla="*/ 0 h 2846"/>
              <a:gd name="T34" fmla="*/ 18465 w 18465"/>
              <a:gd name="T35" fmla="*/ 2846 h 2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465" h="2846" extrusionOk="0">
                <a:moveTo>
                  <a:pt x="18465" y="2846"/>
                </a:moveTo>
                <a:lnTo>
                  <a:pt x="2759" y="2846"/>
                </a:lnTo>
                <a:lnTo>
                  <a:pt x="1852" y="1410"/>
                </a:lnTo>
                <a:lnTo>
                  <a:pt x="2757" y="0"/>
                </a:lnTo>
                <a:lnTo>
                  <a:pt x="2688" y="0"/>
                </a:lnTo>
                <a:lnTo>
                  <a:pt x="1794" y="1394"/>
                </a:lnTo>
                <a:lnTo>
                  <a:pt x="1783" y="1412"/>
                </a:lnTo>
                <a:lnTo>
                  <a:pt x="1794" y="1425"/>
                </a:lnTo>
                <a:lnTo>
                  <a:pt x="2689" y="2846"/>
                </a:lnTo>
                <a:lnTo>
                  <a:pt x="900" y="2846"/>
                </a:lnTo>
                <a:lnTo>
                  <a:pt x="900" y="2821"/>
                </a:lnTo>
                <a:lnTo>
                  <a:pt x="448" y="2116"/>
                </a:lnTo>
                <a:lnTo>
                  <a:pt x="0" y="1417"/>
                </a:lnTo>
                <a:lnTo>
                  <a:pt x="448" y="719"/>
                </a:lnTo>
                <a:lnTo>
                  <a:pt x="900" y="13"/>
                </a:lnTo>
                <a:lnTo>
                  <a:pt x="900" y="0"/>
                </a:lnTo>
                <a:lnTo>
                  <a:pt x="18465" y="0"/>
                </a:lnTo>
                <a:lnTo>
                  <a:pt x="18465" y="284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45711" tIns="22855" rIns="45711" bIns="22855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 sz="450"/>
          </a:p>
        </p:txBody>
      </p:sp>
      <p:sp>
        <p:nvSpPr>
          <p:cNvPr id="11" name="Freeform 10"/>
          <p:cNvSpPr/>
          <p:nvPr/>
        </p:nvSpPr>
        <p:spPr bwMode="auto">
          <a:xfrm>
            <a:off x="6232525" y="2425626"/>
            <a:ext cx="2815640" cy="434711"/>
          </a:xfrm>
          <a:custGeom>
            <a:avLst/>
            <a:gdLst>
              <a:gd name="T0" fmla="*/ 18467 w 18467"/>
              <a:gd name="T1" fmla="*/ 2824 h 2824"/>
              <a:gd name="T2" fmla="*/ 2746 w 18467"/>
              <a:gd name="T3" fmla="*/ 2824 h 2824"/>
              <a:gd name="T4" fmla="*/ 1854 w 18467"/>
              <a:gd name="T5" fmla="*/ 1410 h 2824"/>
              <a:gd name="T6" fmla="*/ 2759 w 18467"/>
              <a:gd name="T7" fmla="*/ 0 h 2824"/>
              <a:gd name="T8" fmla="*/ 2690 w 18467"/>
              <a:gd name="T9" fmla="*/ 0 h 2824"/>
              <a:gd name="T10" fmla="*/ 1796 w 18467"/>
              <a:gd name="T11" fmla="*/ 1394 h 2824"/>
              <a:gd name="T12" fmla="*/ 1785 w 18467"/>
              <a:gd name="T13" fmla="*/ 1411 h 2824"/>
              <a:gd name="T14" fmla="*/ 1796 w 18467"/>
              <a:gd name="T15" fmla="*/ 1425 h 2824"/>
              <a:gd name="T16" fmla="*/ 2676 w 18467"/>
              <a:gd name="T17" fmla="*/ 2824 h 2824"/>
              <a:gd name="T18" fmla="*/ 902 w 18467"/>
              <a:gd name="T19" fmla="*/ 2824 h 2824"/>
              <a:gd name="T20" fmla="*/ 902 w 18467"/>
              <a:gd name="T21" fmla="*/ 2820 h 2824"/>
              <a:gd name="T22" fmla="*/ 902 w 18467"/>
              <a:gd name="T23" fmla="*/ 2811 h 2824"/>
              <a:gd name="T24" fmla="*/ 450 w 18467"/>
              <a:gd name="T25" fmla="*/ 2105 h 2824"/>
              <a:gd name="T26" fmla="*/ 0 w 18467"/>
              <a:gd name="T27" fmla="*/ 1405 h 2824"/>
              <a:gd name="T28" fmla="*/ 450 w 18467"/>
              <a:gd name="T29" fmla="*/ 706 h 2824"/>
              <a:gd name="T30" fmla="*/ 902 w 18467"/>
              <a:gd name="T31" fmla="*/ 0 h 2824"/>
              <a:gd name="T32" fmla="*/ 18467 w 18467"/>
              <a:gd name="T33" fmla="*/ 0 h 2824"/>
              <a:gd name="T34" fmla="*/ 18467 w 18467"/>
              <a:gd name="T35" fmla="*/ 2824 h 2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467" h="2824" extrusionOk="0">
                <a:moveTo>
                  <a:pt x="18467" y="2824"/>
                </a:moveTo>
                <a:lnTo>
                  <a:pt x="2746" y="2824"/>
                </a:lnTo>
                <a:lnTo>
                  <a:pt x="1854" y="1410"/>
                </a:lnTo>
                <a:lnTo>
                  <a:pt x="2759" y="0"/>
                </a:lnTo>
                <a:lnTo>
                  <a:pt x="2690" y="0"/>
                </a:lnTo>
                <a:lnTo>
                  <a:pt x="1796" y="1394"/>
                </a:lnTo>
                <a:lnTo>
                  <a:pt x="1785" y="1411"/>
                </a:lnTo>
                <a:lnTo>
                  <a:pt x="1796" y="1425"/>
                </a:lnTo>
                <a:lnTo>
                  <a:pt x="2676" y="2824"/>
                </a:lnTo>
                <a:lnTo>
                  <a:pt x="902" y="2824"/>
                </a:lnTo>
                <a:lnTo>
                  <a:pt x="902" y="2820"/>
                </a:lnTo>
                <a:lnTo>
                  <a:pt x="902" y="2811"/>
                </a:lnTo>
                <a:lnTo>
                  <a:pt x="450" y="2105"/>
                </a:lnTo>
                <a:lnTo>
                  <a:pt x="0" y="1405"/>
                </a:lnTo>
                <a:lnTo>
                  <a:pt x="450" y="706"/>
                </a:lnTo>
                <a:lnTo>
                  <a:pt x="902" y="0"/>
                </a:lnTo>
                <a:lnTo>
                  <a:pt x="18467" y="0"/>
                </a:lnTo>
                <a:lnTo>
                  <a:pt x="18467" y="28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45711" tIns="22855" rIns="45711" bIns="22855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 sz="450"/>
          </a:p>
        </p:txBody>
      </p:sp>
      <p:sp>
        <p:nvSpPr>
          <p:cNvPr id="13" name="Freeform 5"/>
          <p:cNvSpPr/>
          <p:nvPr/>
        </p:nvSpPr>
        <p:spPr bwMode="auto">
          <a:xfrm>
            <a:off x="7881703" y="1396639"/>
            <a:ext cx="422810" cy="510183"/>
          </a:xfrm>
          <a:custGeom>
            <a:avLst/>
            <a:gdLst>
              <a:gd name="T0" fmla="*/ 0 w 3729"/>
              <a:gd name="T1" fmla="*/ 0 h 3675"/>
              <a:gd name="T2" fmla="*/ 3729 w 3729"/>
              <a:gd name="T3" fmla="*/ 0 h 3675"/>
              <a:gd name="T4" fmla="*/ 3729 w 3729"/>
              <a:gd name="T5" fmla="*/ 3675 h 3675"/>
              <a:gd name="T6" fmla="*/ 3630 w 3729"/>
              <a:gd name="T7" fmla="*/ 3513 h 3675"/>
              <a:gd name="T8" fmla="*/ 3529 w 3729"/>
              <a:gd name="T9" fmla="*/ 3355 h 3675"/>
              <a:gd name="T10" fmla="*/ 3427 w 3729"/>
              <a:gd name="T11" fmla="*/ 3200 h 3675"/>
              <a:gd name="T12" fmla="*/ 3324 w 3729"/>
              <a:gd name="T13" fmla="*/ 3048 h 3675"/>
              <a:gd name="T14" fmla="*/ 3220 w 3729"/>
              <a:gd name="T15" fmla="*/ 2899 h 3675"/>
              <a:gd name="T16" fmla="*/ 3115 w 3729"/>
              <a:gd name="T17" fmla="*/ 2753 h 3675"/>
              <a:gd name="T18" fmla="*/ 3009 w 3729"/>
              <a:gd name="T19" fmla="*/ 2611 h 3675"/>
              <a:gd name="T20" fmla="*/ 2901 w 3729"/>
              <a:gd name="T21" fmla="*/ 2472 h 3675"/>
              <a:gd name="T22" fmla="*/ 2793 w 3729"/>
              <a:gd name="T23" fmla="*/ 2335 h 3675"/>
              <a:gd name="T24" fmla="*/ 2682 w 3729"/>
              <a:gd name="T25" fmla="*/ 2202 h 3675"/>
              <a:gd name="T26" fmla="*/ 2572 w 3729"/>
              <a:gd name="T27" fmla="*/ 2071 h 3675"/>
              <a:gd name="T28" fmla="*/ 2460 w 3729"/>
              <a:gd name="T29" fmla="*/ 1943 h 3675"/>
              <a:gd name="T30" fmla="*/ 2347 w 3729"/>
              <a:gd name="T31" fmla="*/ 1819 h 3675"/>
              <a:gd name="T32" fmla="*/ 2233 w 3729"/>
              <a:gd name="T33" fmla="*/ 1698 h 3675"/>
              <a:gd name="T34" fmla="*/ 2117 w 3729"/>
              <a:gd name="T35" fmla="*/ 1579 h 3675"/>
              <a:gd name="T36" fmla="*/ 2002 w 3729"/>
              <a:gd name="T37" fmla="*/ 1464 h 3675"/>
              <a:gd name="T38" fmla="*/ 1884 w 3729"/>
              <a:gd name="T39" fmla="*/ 1351 h 3675"/>
              <a:gd name="T40" fmla="*/ 1766 w 3729"/>
              <a:gd name="T41" fmla="*/ 1242 h 3675"/>
              <a:gd name="T42" fmla="*/ 1646 w 3729"/>
              <a:gd name="T43" fmla="*/ 1134 h 3675"/>
              <a:gd name="T44" fmla="*/ 1525 w 3729"/>
              <a:gd name="T45" fmla="*/ 1030 h 3675"/>
              <a:gd name="T46" fmla="*/ 1404 w 3729"/>
              <a:gd name="T47" fmla="*/ 929 h 3675"/>
              <a:gd name="T48" fmla="*/ 1282 w 3729"/>
              <a:gd name="T49" fmla="*/ 831 h 3675"/>
              <a:gd name="T50" fmla="*/ 1158 w 3729"/>
              <a:gd name="T51" fmla="*/ 736 h 3675"/>
              <a:gd name="T52" fmla="*/ 1033 w 3729"/>
              <a:gd name="T53" fmla="*/ 643 h 3675"/>
              <a:gd name="T54" fmla="*/ 907 w 3729"/>
              <a:gd name="T55" fmla="*/ 553 h 3675"/>
              <a:gd name="T56" fmla="*/ 781 w 3729"/>
              <a:gd name="T57" fmla="*/ 466 h 3675"/>
              <a:gd name="T58" fmla="*/ 653 w 3729"/>
              <a:gd name="T59" fmla="*/ 382 h 3675"/>
              <a:gd name="T60" fmla="*/ 524 w 3729"/>
              <a:gd name="T61" fmla="*/ 299 h 3675"/>
              <a:gd name="T62" fmla="*/ 395 w 3729"/>
              <a:gd name="T63" fmla="*/ 221 h 3675"/>
              <a:gd name="T64" fmla="*/ 264 w 3729"/>
              <a:gd name="T65" fmla="*/ 145 h 3675"/>
              <a:gd name="T66" fmla="*/ 132 w 3729"/>
              <a:gd name="T67" fmla="*/ 71 h 3675"/>
              <a:gd name="T68" fmla="*/ 0 w 3729"/>
              <a:gd name="T69" fmla="*/ 0 h 3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729" h="3675" extrusionOk="0">
                <a:moveTo>
                  <a:pt x="0" y="0"/>
                </a:moveTo>
                <a:lnTo>
                  <a:pt x="3729" y="0"/>
                </a:lnTo>
                <a:lnTo>
                  <a:pt x="3729" y="3675"/>
                </a:lnTo>
                <a:lnTo>
                  <a:pt x="3630" y="3513"/>
                </a:lnTo>
                <a:lnTo>
                  <a:pt x="3529" y="3355"/>
                </a:lnTo>
                <a:lnTo>
                  <a:pt x="3427" y="3200"/>
                </a:lnTo>
                <a:lnTo>
                  <a:pt x="3324" y="3048"/>
                </a:lnTo>
                <a:lnTo>
                  <a:pt x="3220" y="2899"/>
                </a:lnTo>
                <a:lnTo>
                  <a:pt x="3115" y="2753"/>
                </a:lnTo>
                <a:lnTo>
                  <a:pt x="3009" y="2611"/>
                </a:lnTo>
                <a:lnTo>
                  <a:pt x="2901" y="2472"/>
                </a:lnTo>
                <a:lnTo>
                  <a:pt x="2793" y="2335"/>
                </a:lnTo>
                <a:lnTo>
                  <a:pt x="2682" y="2202"/>
                </a:lnTo>
                <a:lnTo>
                  <a:pt x="2572" y="2071"/>
                </a:lnTo>
                <a:lnTo>
                  <a:pt x="2460" y="1943"/>
                </a:lnTo>
                <a:lnTo>
                  <a:pt x="2347" y="1819"/>
                </a:lnTo>
                <a:lnTo>
                  <a:pt x="2233" y="1698"/>
                </a:lnTo>
                <a:lnTo>
                  <a:pt x="2117" y="1579"/>
                </a:lnTo>
                <a:lnTo>
                  <a:pt x="2002" y="1464"/>
                </a:lnTo>
                <a:lnTo>
                  <a:pt x="1884" y="1351"/>
                </a:lnTo>
                <a:lnTo>
                  <a:pt x="1766" y="1242"/>
                </a:lnTo>
                <a:lnTo>
                  <a:pt x="1646" y="1134"/>
                </a:lnTo>
                <a:lnTo>
                  <a:pt x="1525" y="1030"/>
                </a:lnTo>
                <a:lnTo>
                  <a:pt x="1404" y="929"/>
                </a:lnTo>
                <a:lnTo>
                  <a:pt x="1282" y="831"/>
                </a:lnTo>
                <a:lnTo>
                  <a:pt x="1158" y="736"/>
                </a:lnTo>
                <a:lnTo>
                  <a:pt x="1033" y="643"/>
                </a:lnTo>
                <a:lnTo>
                  <a:pt x="907" y="553"/>
                </a:lnTo>
                <a:lnTo>
                  <a:pt x="781" y="466"/>
                </a:lnTo>
                <a:lnTo>
                  <a:pt x="653" y="382"/>
                </a:lnTo>
                <a:lnTo>
                  <a:pt x="524" y="299"/>
                </a:lnTo>
                <a:lnTo>
                  <a:pt x="395" y="221"/>
                </a:lnTo>
                <a:lnTo>
                  <a:pt x="264" y="145"/>
                </a:lnTo>
                <a:lnTo>
                  <a:pt x="132" y="71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45711" tIns="22855" rIns="45711" bIns="22855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 sz="450"/>
          </a:p>
        </p:txBody>
      </p:sp>
      <p:sp>
        <p:nvSpPr>
          <p:cNvPr id="15" name="TextBox 165"/>
          <p:cNvSpPr>
            <a:spLocks/>
          </p:cNvSpPr>
          <p:nvPr/>
        </p:nvSpPr>
        <p:spPr bwMode="auto">
          <a:xfrm>
            <a:off x="5321340" y="1069791"/>
            <a:ext cx="14523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79955">
              <a:defRPr/>
            </a:pPr>
            <a:r>
              <a:rPr lang="ru-RU" sz="1200">
                <a:solidFill>
                  <a:schemeClr val="bg1"/>
                </a:solidFill>
                <a:latin typeface="Calibri"/>
                <a:ea typeface="Arial"/>
                <a:cs typeface="Arial"/>
              </a:rPr>
              <a:t>11 месяцев 2020 г.</a:t>
            </a:r>
            <a:endParaRPr lang="ru-RU" sz="1200" spc="-75">
              <a:solidFill>
                <a:schemeClr val="bg1"/>
              </a:solidFill>
              <a:latin typeface="Calibri"/>
              <a:ea typeface="Arial"/>
              <a:cs typeface="Arial"/>
            </a:endParaRPr>
          </a:p>
        </p:txBody>
      </p:sp>
      <p:sp>
        <p:nvSpPr>
          <p:cNvPr id="16" name="TextBox 166"/>
          <p:cNvSpPr>
            <a:spLocks/>
          </p:cNvSpPr>
          <p:nvPr/>
        </p:nvSpPr>
        <p:spPr bwMode="auto">
          <a:xfrm>
            <a:off x="4924066" y="2381372"/>
            <a:ext cx="3555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ru-RU" sz="1100" b="1">
              <a:solidFill>
                <a:schemeClr val="bg2"/>
              </a:solidFill>
              <a:ea typeface="Roboto Black"/>
              <a:cs typeface="Open Sans"/>
            </a:endParaRPr>
          </a:p>
        </p:txBody>
      </p:sp>
      <p:sp>
        <p:nvSpPr>
          <p:cNvPr id="17" name="TextBox 167"/>
          <p:cNvSpPr>
            <a:spLocks/>
          </p:cNvSpPr>
          <p:nvPr/>
        </p:nvSpPr>
        <p:spPr bwMode="auto">
          <a:xfrm>
            <a:off x="6574572" y="2512177"/>
            <a:ext cx="15358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79955">
              <a:defRPr/>
            </a:pPr>
            <a:r>
              <a:rPr lang="ru-RU" sz="1200" b="1" dirty="0">
                <a:latin typeface="Calibri"/>
                <a:ea typeface="Arial"/>
                <a:cs typeface="Arial"/>
              </a:rPr>
              <a:t>2019 г.</a:t>
            </a:r>
            <a:endParaRPr lang="ru-RU" sz="1200" b="1" spc="-75" dirty="0">
              <a:solidFill>
                <a:schemeClr val="bg1">
                  <a:lumMod val="10000"/>
                </a:schemeClr>
              </a:solidFill>
              <a:latin typeface="Calibri"/>
              <a:ea typeface="Arial"/>
              <a:cs typeface="Arial"/>
            </a:endParaRPr>
          </a:p>
        </p:txBody>
      </p:sp>
      <p:sp>
        <p:nvSpPr>
          <p:cNvPr id="18" name="TextBox 22"/>
          <p:cNvSpPr>
            <a:spLocks/>
          </p:cNvSpPr>
          <p:nvPr/>
        </p:nvSpPr>
        <p:spPr bwMode="auto">
          <a:xfrm>
            <a:off x="6574572" y="3071698"/>
            <a:ext cx="15358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79955">
              <a:defRPr/>
            </a:pPr>
            <a:r>
              <a:rPr lang="ru-RU" sz="1200" b="1" dirty="0">
                <a:latin typeface="Calibri"/>
                <a:ea typeface="Arial"/>
                <a:cs typeface="Arial"/>
              </a:rPr>
              <a:t>2020 г.</a:t>
            </a:r>
            <a:endParaRPr lang="ru-RU" sz="1200" b="1" spc="-75" dirty="0">
              <a:solidFill>
                <a:schemeClr val="bg1">
                  <a:lumMod val="10000"/>
                </a:schemeClr>
              </a:solidFill>
              <a:latin typeface="Calibri"/>
              <a:ea typeface="Arial"/>
              <a:cs typeface="Arial"/>
            </a:endParaRPr>
          </a:p>
        </p:txBody>
      </p:sp>
      <p:sp>
        <p:nvSpPr>
          <p:cNvPr id="19" name="Freeform 10"/>
          <p:cNvSpPr/>
          <p:nvPr/>
        </p:nvSpPr>
        <p:spPr bwMode="auto">
          <a:xfrm>
            <a:off x="6242702" y="3501008"/>
            <a:ext cx="2815640" cy="434711"/>
          </a:xfrm>
          <a:custGeom>
            <a:avLst/>
            <a:gdLst>
              <a:gd name="T0" fmla="*/ 18467 w 18467"/>
              <a:gd name="T1" fmla="*/ 2824 h 2824"/>
              <a:gd name="T2" fmla="*/ 2746 w 18467"/>
              <a:gd name="T3" fmla="*/ 2824 h 2824"/>
              <a:gd name="T4" fmla="*/ 1854 w 18467"/>
              <a:gd name="T5" fmla="*/ 1410 h 2824"/>
              <a:gd name="T6" fmla="*/ 2759 w 18467"/>
              <a:gd name="T7" fmla="*/ 0 h 2824"/>
              <a:gd name="T8" fmla="*/ 2690 w 18467"/>
              <a:gd name="T9" fmla="*/ 0 h 2824"/>
              <a:gd name="T10" fmla="*/ 1796 w 18467"/>
              <a:gd name="T11" fmla="*/ 1394 h 2824"/>
              <a:gd name="T12" fmla="*/ 1785 w 18467"/>
              <a:gd name="T13" fmla="*/ 1411 h 2824"/>
              <a:gd name="T14" fmla="*/ 1796 w 18467"/>
              <a:gd name="T15" fmla="*/ 1425 h 2824"/>
              <a:gd name="T16" fmla="*/ 2676 w 18467"/>
              <a:gd name="T17" fmla="*/ 2824 h 2824"/>
              <a:gd name="T18" fmla="*/ 902 w 18467"/>
              <a:gd name="T19" fmla="*/ 2824 h 2824"/>
              <a:gd name="T20" fmla="*/ 902 w 18467"/>
              <a:gd name="T21" fmla="*/ 2820 h 2824"/>
              <a:gd name="T22" fmla="*/ 902 w 18467"/>
              <a:gd name="T23" fmla="*/ 2811 h 2824"/>
              <a:gd name="T24" fmla="*/ 450 w 18467"/>
              <a:gd name="T25" fmla="*/ 2105 h 2824"/>
              <a:gd name="T26" fmla="*/ 0 w 18467"/>
              <a:gd name="T27" fmla="*/ 1405 h 2824"/>
              <a:gd name="T28" fmla="*/ 450 w 18467"/>
              <a:gd name="T29" fmla="*/ 706 h 2824"/>
              <a:gd name="T30" fmla="*/ 902 w 18467"/>
              <a:gd name="T31" fmla="*/ 0 h 2824"/>
              <a:gd name="T32" fmla="*/ 18467 w 18467"/>
              <a:gd name="T33" fmla="*/ 0 h 2824"/>
              <a:gd name="T34" fmla="*/ 18467 w 18467"/>
              <a:gd name="T35" fmla="*/ 2824 h 2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467" h="2824" extrusionOk="0">
                <a:moveTo>
                  <a:pt x="18467" y="2824"/>
                </a:moveTo>
                <a:lnTo>
                  <a:pt x="2746" y="2824"/>
                </a:lnTo>
                <a:lnTo>
                  <a:pt x="1854" y="1410"/>
                </a:lnTo>
                <a:lnTo>
                  <a:pt x="2759" y="0"/>
                </a:lnTo>
                <a:lnTo>
                  <a:pt x="2690" y="0"/>
                </a:lnTo>
                <a:lnTo>
                  <a:pt x="1796" y="1394"/>
                </a:lnTo>
                <a:lnTo>
                  <a:pt x="1785" y="1411"/>
                </a:lnTo>
                <a:lnTo>
                  <a:pt x="1796" y="1425"/>
                </a:lnTo>
                <a:lnTo>
                  <a:pt x="2676" y="2824"/>
                </a:lnTo>
                <a:lnTo>
                  <a:pt x="902" y="2824"/>
                </a:lnTo>
                <a:lnTo>
                  <a:pt x="902" y="2820"/>
                </a:lnTo>
                <a:lnTo>
                  <a:pt x="902" y="2811"/>
                </a:lnTo>
                <a:lnTo>
                  <a:pt x="450" y="2105"/>
                </a:lnTo>
                <a:lnTo>
                  <a:pt x="0" y="1405"/>
                </a:lnTo>
                <a:lnTo>
                  <a:pt x="450" y="706"/>
                </a:lnTo>
                <a:lnTo>
                  <a:pt x="902" y="0"/>
                </a:lnTo>
                <a:lnTo>
                  <a:pt x="18467" y="0"/>
                </a:lnTo>
                <a:lnTo>
                  <a:pt x="18467" y="2824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45711" tIns="22855" rIns="45711" bIns="22855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 sz="450"/>
          </a:p>
        </p:txBody>
      </p:sp>
      <p:sp>
        <p:nvSpPr>
          <p:cNvPr id="21" name="TextBox 22"/>
          <p:cNvSpPr>
            <a:spLocks/>
          </p:cNvSpPr>
          <p:nvPr/>
        </p:nvSpPr>
        <p:spPr bwMode="auto">
          <a:xfrm>
            <a:off x="6574572" y="3579863"/>
            <a:ext cx="15358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79955">
              <a:defRPr/>
            </a:pPr>
            <a:r>
              <a:rPr lang="ru-RU" sz="1200" b="1" dirty="0" smtClean="0">
                <a:latin typeface="Calibri"/>
                <a:ea typeface="Arial"/>
                <a:cs typeface="Arial"/>
              </a:rPr>
              <a:t>1 квартал 2021 </a:t>
            </a:r>
            <a:r>
              <a:rPr lang="ru-RU" sz="1200" b="1" dirty="0">
                <a:latin typeface="Calibri"/>
                <a:ea typeface="Arial"/>
                <a:cs typeface="Arial"/>
              </a:rPr>
              <a:t>г.</a:t>
            </a:r>
            <a:endParaRPr lang="ru-RU" sz="1200" b="1" spc="-75" dirty="0">
              <a:solidFill>
                <a:schemeClr val="bg1">
                  <a:lumMod val="10000"/>
                </a:schemeClr>
              </a:solidFill>
              <a:latin typeface="Calibri"/>
              <a:ea typeface="Arial"/>
              <a:cs typeface="Arial"/>
            </a:endParaRPr>
          </a:p>
        </p:txBody>
      </p:sp>
      <p:pic>
        <p:nvPicPr>
          <p:cNvPr id="14" name="Рисунок 162"/>
          <p:cNvPicPr>
            <a:picLocks noChangeAspect="1"/>
          </p:cNvPicPr>
          <p:nvPr/>
        </p:nvPicPr>
        <p:blipFill>
          <a:blip r:embed="rId6"/>
          <a:srcRect r="12331"/>
          <a:stretch/>
        </p:blipFill>
        <p:spPr bwMode="auto">
          <a:xfrm>
            <a:off x="5915092" y="1772816"/>
            <a:ext cx="3143250" cy="465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78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Соблюдение запретов и ограничени</a:t>
            </a:r>
            <a:r>
              <a:rPr lang="ru-RU" sz="2400" dirty="0"/>
              <a:t>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E6542A-CDDE-0A4D-9BEA-1CDB85DF59E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18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628301003"/>
              </p:ext>
            </p:extLst>
          </p:nvPr>
        </p:nvGraphicFramePr>
        <p:xfrm>
          <a:off x="107504" y="2306435"/>
          <a:ext cx="9036496" cy="1296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061229632"/>
              </p:ext>
            </p:extLst>
          </p:nvPr>
        </p:nvGraphicFramePr>
        <p:xfrm>
          <a:off x="-540568" y="1187817"/>
          <a:ext cx="7236296" cy="115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Овал 74"/>
          <p:cNvSpPr/>
          <p:nvPr/>
        </p:nvSpPr>
        <p:spPr bwMode="auto">
          <a:xfrm>
            <a:off x="7106343" y="1818955"/>
            <a:ext cx="104100" cy="1448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ru-RU" sz="450" kern="0">
              <a:solidFill>
                <a:srgbClr val="FFFFFF"/>
              </a:solidFill>
            </a:endParaRPr>
          </a:p>
        </p:txBody>
      </p:sp>
      <p:sp>
        <p:nvSpPr>
          <p:cNvPr id="27" name="Овал 75"/>
          <p:cNvSpPr/>
          <p:nvPr/>
        </p:nvSpPr>
        <p:spPr bwMode="auto">
          <a:xfrm>
            <a:off x="7080798" y="1793178"/>
            <a:ext cx="141162" cy="196353"/>
          </a:xfrm>
          <a:prstGeom prst="ellipse">
            <a:avLst/>
          </a:prstGeom>
          <a:noFill/>
          <a:ln w="95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ru-RU" sz="450" kern="0">
              <a:solidFill>
                <a:srgbClr val="FFFFFF"/>
              </a:solidFill>
            </a:endParaRPr>
          </a:p>
        </p:txBody>
      </p:sp>
      <p:sp>
        <p:nvSpPr>
          <p:cNvPr id="28" name="Овал 74"/>
          <p:cNvSpPr/>
          <p:nvPr/>
        </p:nvSpPr>
        <p:spPr bwMode="auto">
          <a:xfrm>
            <a:off x="7101189" y="1530923"/>
            <a:ext cx="104100" cy="144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ru-RU" sz="450" kern="0">
              <a:solidFill>
                <a:srgbClr val="FFFFFF"/>
              </a:solidFill>
            </a:endParaRPr>
          </a:p>
        </p:txBody>
      </p:sp>
      <p:sp>
        <p:nvSpPr>
          <p:cNvPr id="29" name="Овал 75"/>
          <p:cNvSpPr/>
          <p:nvPr/>
        </p:nvSpPr>
        <p:spPr bwMode="auto">
          <a:xfrm>
            <a:off x="7075644" y="1505146"/>
            <a:ext cx="141162" cy="196353"/>
          </a:xfrm>
          <a:prstGeom prst="ellipse">
            <a:avLst/>
          </a:pr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ru-RU" sz="450" kern="0">
              <a:solidFill>
                <a:srgbClr val="FFFFFF"/>
              </a:solidFill>
            </a:endParaRPr>
          </a:p>
        </p:txBody>
      </p:sp>
      <p:sp>
        <p:nvSpPr>
          <p:cNvPr id="30" name="Овал 74"/>
          <p:cNvSpPr/>
          <p:nvPr/>
        </p:nvSpPr>
        <p:spPr bwMode="auto">
          <a:xfrm>
            <a:off x="7089672" y="1242891"/>
            <a:ext cx="104100" cy="144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ru-RU" sz="450" kern="0">
              <a:solidFill>
                <a:srgbClr val="FFFFFF"/>
              </a:solidFill>
            </a:endParaRPr>
          </a:p>
        </p:txBody>
      </p:sp>
      <p:sp>
        <p:nvSpPr>
          <p:cNvPr id="31" name="Овал 75"/>
          <p:cNvSpPr/>
          <p:nvPr/>
        </p:nvSpPr>
        <p:spPr bwMode="auto">
          <a:xfrm>
            <a:off x="7064127" y="1217114"/>
            <a:ext cx="141162" cy="196353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ru-RU" sz="450" kern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05696" y="1137295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ru-RU" sz="16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34" charset="0"/>
              </a:rPr>
              <a:t>2019 г.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309245" y="1425327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ru-RU" sz="1600" b="1" kern="0" dirty="0">
                <a:solidFill>
                  <a:schemeClr val="accent3">
                    <a:lumMod val="75000"/>
                  </a:schemeClr>
                </a:solidFill>
                <a:latin typeface="Calibri" pitchFamily="34" charset="0"/>
              </a:rPr>
              <a:t>2020 г.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326496" y="1713359"/>
            <a:ext cx="18258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ru-RU" sz="1600" b="1" kern="0" dirty="0" smtClean="0">
                <a:solidFill>
                  <a:schemeClr val="accent6"/>
                </a:solidFill>
                <a:latin typeface="Calibri" pitchFamily="34" charset="0"/>
              </a:rPr>
              <a:t>2021 </a:t>
            </a:r>
            <a:r>
              <a:rPr lang="ru-RU" sz="1600" b="1" kern="0" dirty="0">
                <a:solidFill>
                  <a:schemeClr val="accent6"/>
                </a:solidFill>
                <a:latin typeface="Calibri" pitchFamily="34" charset="0"/>
              </a:rPr>
              <a:t>г</a:t>
            </a:r>
            <a:r>
              <a:rPr lang="ru-RU" sz="1600" b="1" kern="0" dirty="0" smtClean="0">
                <a:solidFill>
                  <a:schemeClr val="accent6"/>
                </a:solidFill>
                <a:latin typeface="Calibri" pitchFamily="34" charset="0"/>
              </a:rPr>
              <a:t>. (</a:t>
            </a:r>
            <a:r>
              <a:rPr lang="en-US" sz="1600" b="1" kern="0" dirty="0" smtClean="0">
                <a:solidFill>
                  <a:schemeClr val="accent6"/>
                </a:solidFill>
                <a:latin typeface="Calibri" pitchFamily="34" charset="0"/>
              </a:rPr>
              <a:t>I</a:t>
            </a:r>
            <a:r>
              <a:rPr lang="ru-RU" sz="1600" b="1" kern="0" dirty="0" smtClean="0">
                <a:solidFill>
                  <a:schemeClr val="accent6"/>
                </a:solidFill>
                <a:latin typeface="Calibri" pitchFamily="34" charset="0"/>
              </a:rPr>
              <a:t> квартал)</a:t>
            </a:r>
            <a:endParaRPr lang="ru-RU" sz="1600" b="1" kern="0" dirty="0">
              <a:solidFill>
                <a:schemeClr val="accent6"/>
              </a:solidFill>
              <a:latin typeface="Calibri" pitchFamily="34" charset="0"/>
            </a:endParaRPr>
          </a:p>
        </p:txBody>
      </p:sp>
      <p:graphicFrame>
        <p:nvGraphicFramePr>
          <p:cNvPr id="38" name="Диаграмма 37"/>
          <p:cNvGraphicFramePr/>
          <p:nvPr>
            <p:extLst>
              <p:ext uri="{D42A27DB-BD31-4B8C-83A1-F6EECF244321}">
                <p14:modId xmlns:p14="http://schemas.microsoft.com/office/powerpoint/2010/main" val="2602917093"/>
              </p:ext>
            </p:extLst>
          </p:nvPr>
        </p:nvGraphicFramePr>
        <p:xfrm>
          <a:off x="467544" y="3573016"/>
          <a:ext cx="8172400" cy="1296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0" name="Диаграмма 39"/>
          <p:cNvGraphicFramePr/>
          <p:nvPr>
            <p:extLst>
              <p:ext uri="{D42A27DB-BD31-4B8C-83A1-F6EECF244321}">
                <p14:modId xmlns:p14="http://schemas.microsoft.com/office/powerpoint/2010/main" val="2767949418"/>
              </p:ext>
            </p:extLst>
          </p:nvPr>
        </p:nvGraphicFramePr>
        <p:xfrm>
          <a:off x="4788024" y="4898723"/>
          <a:ext cx="4355976" cy="1296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3318546448"/>
              </p:ext>
            </p:extLst>
          </p:nvPr>
        </p:nvGraphicFramePr>
        <p:xfrm>
          <a:off x="0" y="4869160"/>
          <a:ext cx="4355976" cy="1296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4124897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1958541"/>
              </p:ext>
            </p:extLst>
          </p:nvPr>
        </p:nvGraphicFramePr>
        <p:xfrm>
          <a:off x="251520" y="1340768"/>
          <a:ext cx="8497639" cy="1634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8393718"/>
              </p:ext>
            </p:extLst>
          </p:nvPr>
        </p:nvGraphicFramePr>
        <p:xfrm>
          <a:off x="179512" y="2924944"/>
          <a:ext cx="8602739" cy="1646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Валютный контроль</a:t>
            </a:r>
          </a:p>
        </p:txBody>
      </p:sp>
      <p:sp>
        <p:nvSpPr>
          <p:cNvPr id="9" name="Номер слайда 3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26E6542A-CDDE-0A4D-9BEA-1CDB85DF59E6}" type="slidenum">
              <a:rPr lang="en-US"/>
              <a:t>19</a:t>
            </a:fld>
            <a:endParaRPr lang="en-US"/>
          </a:p>
        </p:txBody>
      </p:sp>
      <p:sp>
        <p:nvSpPr>
          <p:cNvPr id="2" name="Прямоугольник 1"/>
          <p:cNvSpPr/>
          <p:nvPr/>
        </p:nvSpPr>
        <p:spPr>
          <a:xfrm>
            <a:off x="0" y="1844824"/>
            <a:ext cx="223224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   </a:t>
            </a:r>
            <a:r>
              <a:rPr lang="ru-RU" sz="1100" b="1" dirty="0" smtClean="0">
                <a:solidFill>
                  <a:schemeClr val="tx1"/>
                </a:solidFill>
              </a:rPr>
              <a:t>2019 г. – 85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   2020 г. – 84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   2021 г. – 12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95536" y="1412776"/>
            <a:ext cx="1584176" cy="432047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Calibri"/>
                <a:cs typeface="Times New Roman"/>
              </a:rPr>
              <a:t>Проверки</a:t>
            </a:r>
            <a:endParaRPr sz="1600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395536" y="2924944"/>
            <a:ext cx="1584176" cy="4320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Calibri"/>
                <a:cs typeface="Times New Roman"/>
              </a:rPr>
              <a:t>ДАП</a:t>
            </a:r>
            <a:endParaRPr sz="1600" dirty="0"/>
          </a:p>
        </p:txBody>
      </p:sp>
      <p:sp>
        <p:nvSpPr>
          <p:cNvPr id="3" name="AutoShape 4" descr="data:image/png;base64,iVBORw0KGgoAAAANSUhEUgAAAb4AAABYCAYAAACK55LCAAAc0UlEQVR4Xu2debQcRdmH37lRRBYDAtEAkYhAZFFABIK4sAoRFAT8iIhwFAXCGgjwHY3J9BwjJGxBBBPUYJQlElFAEIISIoLssqiAgAhJCPgBgkCQBOXOd542Nfbt6aW6Z+69c29+9U9O7nRXVT+1/KreequqYiXClClTNuru7h7W3d29eonX9YoIiIAIiIAIlCbQ1dVVN7MXhwwZ8tzEiRP/r2hEFZ8Xpk2btuayZcvGdnd3H16pVHb2eUfPiIAIiIAIiEAfEHjNzK40s9nVavWWSqWCKGaGTOELgmAtMzvVzE4wszXyItPvIiACIiACItCPBB4ys8nVavWqLAFMFL4gCBC58WY2wcwQPwUREAEREAERGCgE7qvX65Nqtdr1SRluEr56vV6p1WpTzey0gfKFyqcIiIAIiIAIxAg8Y2b7BEHwQJxMk/BVq9XzKpXKiUIoAiIgAiIgAgOcwOtdXV27Tp48+a7od/QQviAIMG9OH+AfquyLgAiIgAiIgCPwwpAhQ0ZPmjTpCfeHhvAFQbCVmTElHCJeIiACIiACIjCICNwSBMEuTcJXrVavrlQq+w2iD9WniIAIiIAIiIAjMCYIgnn8J5zxrZjt/VF8REAEREAERGAwEqjX63fVarXRUeHDi/N/B+PH6ptEQAREQAREoF6v11dZZZUNJk6c+Kyb8f3ZzEYJjQiIgAiIgAgMVgL1en1crVabWTn99NPXeeONN14YrB+q7xIBERABERCBFQTmBkFwcCUIgm3M7H5hEQEREAEREIHBTMCt8yF8e5vZDYP5Y/VtIiACIiACImBmC4MgGFmpVqv/U6lUrhASERABERABERjkBF4JgmCohG+Ql7I+TwREQAREoEFAwqfKIAIiIAIisFIRkPCtVMWtjxUBERABEZDwqQ6IgAiIgAisVAQkfCtVcetjRUAEREAEJHyqAyIgAiIgAisVAQnfSlXc+lgREAEREAEJn+qACIiACIjASkVAwrdSFbc+VgREQAREoHeE78Mf/rB96lOfstdff92+/e1v2xtvvNGE+n3ve58dcsgh9tOf/tT+/GcuhugZjj32WHvllVfskksuafrNJ3730rvf/W77yle+YkOGNF8qf8MNN9jdd98dPrrxxhvbF77whdT87LrrrrbzzjvbBRdcYP/4xz/Cdz74wQ/atttua+9617tslVVWsZdfftkeeeQR++1vf5v4zfEPWWuttYzvfMtb3tL0jcQzd+7cxt/XX399O+KII6yrq6vpWb6BbyG8/e1vt0984hO26aab2jve8Y5G3PV63a644gp79NFHw+eOPPJIGz58eGYT+N3vfmcPP/ywV7rt5h3NWNm6ss4669hHPvIR4/011ljD/v3vf9tzzz1nDzzwgN1///0Gk6Twzne+0z72sY+F76222mr2z3/+055++umwrnzyk5/04nbTTTeVqlPR/FAfKffvfve79tprrzVldccdd7S99trLLr30UvvrX/9qRx11VNjmfvzjH/d4doMNNrAvfelLdt1114XfHg++7SmLy1NPPeVdp2BTtEzLtM+0NNZee20bN25cWJ7kJRqK1Jl4m+zu7g77rAcffNBoO//6178y25fv+yNGjLAddtjB3vOe99jqq69uy5Yts4ULF4ZpPPPMM4lpFOlbkiIowzseT9E4qKf0cfC75pprekS33nrr2Ve/+tWw/l5//fWZXD1+7B3hQ2hogJtsson9/Oc/tz/+sfl+2/e///128MEH21VXXWV/+MMfmvJ68sknh5XoBz/4QdNvPvG7lz7wgQ/YAQccYD/84Q9t0aJF4Z9pwMcff3xYcVzFz8oPAgH0SqViF154ob3wwn8usjj66KPtrrvusscffzys5FtttZXts88+RicQ73ySCmPUqFE2duzYUOAQOhfGjx8fdrbf+973Gn/L48WDCCidH+L3i1/8wp588skwXyNHjrTDDz88FEcn9PH8fOMb3wjzTScaDT7pRp9vB+943vLykFRXYPu5z33OnnjiCVuwYIE9//zzoYhtvfXWtssuu4R//8lPftIkfu9973vt85//fNixUDcoa0Rzs802s9GjR4ci9OabbzaymMaNB8rUqST20Xoa/f24446zt73tbTZ9+nSj0z3hhBPCTjFab3g+r/x92lNRLqRblg3vxsu0DMu0dxjA7rHHHnbZZZfZX/7ylwbSonXGxf+zn/3M/vSnP4Xtb/PNN7f9998/7POuvvrqzD7Y930n0vQzDIAQgd122y3sX+k/k/rXIn1LUibL8C7SbtP61C9+8YvhgJF+f8mSJY0oGQRSB2l/L774ooe2ZT7SfuFjNEUDpAP9zGc+Y3/7299szpw5Tbko05kRiW/8LkFXyc8777xwRlZU+JhhMTtiVkeICl8SWjpNOsmzzjorFK+swEgboYwXclnh22abbWy//fazX/7yl3bvvfc2ks7r+LI6qbxyin9fq7yLNsKkTpKZLjNpZmnUw/jMznG/8cYb7c4772wkiTDyHg2LgRJikhfKdO5F6hSDK+o89ZfBpAuM/pnF3XrrrXbzzTeHfy4jfD7tqQyXvhK+LJZpdZdZBd997rnnNsq4TJ2JC5crGwZcW2yxhZ1xxhmZlp9W3mcQjkgwG0QMXnrppR5VtUjfUqTNFam7afyz4kDUEXra7sUXXxxmjZn7oYce2mOiktcuc35vv/BhIsLUNnXq1NDcyQj77LPP7tFoyVReh5o24/ON3334mDFjjEowZcqURgdYZMb38Y9/PJwhYEqiAPKEb99997XtttsurIzMMrICo06E4pxzzrGlS5c2Hi0rfIwC4fOjH/0onL250JfC1yrvIo3QPRuvK7vvvrt99KMftVmzZoUNKB7oNCZMmGDLly+373znO42fKWtM2oglM0KfUEb4itQpOlA60ltuucV+85vfNLLErAJTO0sJbkBXRvh82lMZLn0lfFksk/oYBO6kk04KLTXz5s1r8CxTZ9KEC3P4TjvtlNsHtPq+a9e33367/frXv+5RXYv0LUXaXJG6m9bH58WBbmy//fZ25ZVXhkstDP4w8Z5//vleS0ge7bb9wodaMx3H1Oca7bXXXmv33Xdfj/yUFT7f+F1irCOuu+66ITQXfIWP94DOehCjbTqJLOGjQ8XUiH0dsWdNKSvQoTE7/Na3vtXjsbLCx3ojs2waNA27P4SvFd5prIrWFcqAMmbEnRYwsxNvdNCBOXvYsGHhez6zvTKde9E6RRrHHHOMrbnmmuGsD7FmPfmUU04JzbGY61ygbVAHGXRFQ9bAx6c9leFShk00zz6mzjyWSfUGQWDdF0ZuyYJ0y9SZNOFyZrkzzzyz1IzP9338Fr7+9a+H69YXXXRRjzIv0rf4Cl8e73g8Sfx94mCpxg3isMjsvffe4dIN/XCbQnuFj06DhsTaCOsSq666qp122mlhA2UWEg1FOzPeLRK/SwvTFc4o0Q7CR/joQL785S+HDiKIHTOINOHjWUwnjGRY46KQWKDNC5hQWReId1Rlhe+tb31raJZldMRgg/WLvl7jK8s7i1XRujJx4sSwzCm3tICJGUtA1MzMe5g5Z8yYkVd0jd+LzPiK1KloBlg7PvDAAxvtCosClgXWKJ2zEs8j5lglEHMEMm/g49ueynDpbeHzYRmtN4899ljYNrFI0DfNnz+/RxmXqTNx4WNAQll9+tOfDmfnzNJ96rVbIyz6PnEze2WdFwtbNBTpW3yEz4d3nvAViQNnHsqKZQqWy+Lr1t4NNPnB9gqfM7Ux+iCzBBbO8V7Cnh4157lKk/UBLG5GnVuKxE+8gKZC33PPPcZ6jgs+wofHHCMNtwDu0o7O+Fw8Ll4K6bbbbgsrfNQBIu0bGa1hUsPbMhqyhC8eFx085i4XaASYbTAVxEMrzi156ZblHWWHYwb1htlqtEMvUldYP5g0aZItXry4sUaQxN+ZtmbPnh0OzBg9I2KYRjGR+oYiwudTp5LSpR4z62MgyayPtT03A4yuXzKzO+yww0JnK+o76z58F1YFZgDx8vdpT2W58B0+bHzbf3zw48Myqd4wGGTAEG2fZetMWr3EKY/Bb5653Pd9tw6bxgrrxDe/+c0ePxfpW3yEz4d3nvAViYNZ36mnnhr24W4i5dsmPZ5rr/AxPaXjxbHDBdZMmAnFHQmKjuKJr0j8PM9CKR0G3lXRGVie8OH9yXvYl51nVpLwRQEPHTo0HO3x3LPPPhs6R2SJn6vMUecEF1/ZGR/v822Yppi54FHLvxtttFGfeHWW5Y1XL50Ps2vWU1kXxmEDNoSidQXh47uzZnxuLTY6SJs8eXJoNpo5c6ZH2/nPIz6dO553ZepUNBOs5332s5811nMw1aXNKPD0Y92YsqDzoA6ynQgrQFz4fNtTGS5F2Ph4dUfrgC/L6DsMpGDDbIzBFUsxUXN2mToTn/HRSdP+2GLCdqI0j3ZXrq2+7/pEynnatGmN6lK0b8kTPl/eWcJXNI4999wzrOdMluDKWnzUiuHdQJMfbJ/wsQeD2R1uvUzdXcDrCJNhfPZWtDMrGj/p04HiBBB3NMkTPt7Di5OO03nS5Qmf+163sJ1nk3bmq/hWBuJpRfjYHkGjo6K4/YZ95dxSlne046OS46bPFgIaM51T0bpCh87siDWWtMBaJB0h63luv9WJJ54YikXcbJTVyHyFr5U6RfqOC3UXJsz8Xn31Va/2n1T+RdpTGS69KXy+LJPqzZZbbmkHHXRQ00C8TJ1JW+PDZMkaJeWTNfhq9X3qxNe+9rVwrTJqCizat+QJny/vLOErEgd7Kd3E46GHHgpN+GlberwaQPND7RM+zIJMZbMCDibO7bZoZ1Y0fvKBaz8igKNJNGQJH6YQOsS4IPkKn/suFmWj5tU4F+eVx+w46qbeivBh/sLmz+g2aj7tK+ErwztpH6dzPEH4MH8WrSuwpaGlOSKxropzCCN/TJ0u4BiEg1B8e0mrwtdqnXLpf+hDHwpnLPHDDfIaf1L5F2lPZbj0lvAVYZlWb9jDiwmXJQJnKi5TZ9KEi2/H6sLgGW/ytNDq+ywhkc4dd9xhv/rVrxrJFO1bsoSvCO804Ssah3PuYfCOxzITJ76V9hzftpFX91N+b4/wMfJghEMlYjNtfN8UU1amrmXNV2Xip3MjT8xA4zv9s4QPUJg4OVEmGnyFzz0X30sXjYsRIQKFSTRpo3vZGZ/bQ4cbMCMlF/pC+Mryjgufm9kQH3WJUFT4Ntxww8YJEEmbiJ17/uWXXx6uh7lAR4V3H2szUWeoVoWv1Trl0scMzFYhty7p2+jj5V+0PZXh0lvCV4RlWr1JKv8ydSZNuBBVN+PLMpv7vE9Z44iF2TTerzJAZGAf3dRdpm/JEr4ivNOEr0gcfA/WmOgWDVc2nPAV94fwbQOx59ojfOyoZ1E9ab2KBNkAS0Vg3cV5MBbpzIrGT+HjtszoPWlzZ5bwMftiZBE/IioufGwgxtOTb2bmQJqYUTB1/v3vf7fvf//7qdsZ3LpnfL+dK5yywod5gLVGZpHRrRS9LXyt8HbC59b4EG+8LTmyyB2vVaSuOIaOMRv5mX1j9sV8ikck5YYTktv4HW0UbgGegQNOStRZ1sfwlmRvFh1R9GACH1Onb51KasTUVdbp3KZfnG98RTlt4FO0PRFPUS69JXxFWKbVG9oIbQzLCI4uZetMknARN45TmBuxGiUdx+jS832fzdsMVpjVYdZkLRzxxqqB93bUzb9M35IlfEV4pwmfbxwMGOjDWG5gNh5d03OHAqT1mQUFsD3CR2ePFyFu4GnHybAwjzsx5k46IToSdzZm9Lgu9wGs8+AdxYyoaPx4vdE54Q2U5FlF5cSmT8fGuZoEd64fM4SkI4DYysCI262d0dlTwd2ZmIzG+HYqOqOVtIVYTGx0pL7BrRVmndXJrJYNrKzFIBY0hmhwZ+DFG0n0GbadsOk9ej4ov+ely3ous9eivFn7pZxo0ATWrWggnD2IUHFggAtF6kr0mygb3KL5Btb8MJsiHHiNRuOPlwXCgJUCbjhrMQjiPfaiRo+44r00bmXqVFKd4DQeNvRSv0ib8zbjpvG8uhQv/6Ltya0VF+Hiw8a3/ZdlmVVvSJsBIeb06CCxSJ1JahuujrEmFT1EIqmMfN9n0MNxeZi62SNMGjiL0M9ED2go27ck5a1of9iOOKjrmNWx0EVPniJuBoDsqeZ7fY6DzGkT7RG+vIan3/9LADdjKmz0FI40PtVqtWkRXixFQAREIImA+hbveiHh80bVpgdVOdsEUtGIgAj0IKC+xbtCSPi8UbXpQVXONoFUNCIgAhK+cnVAwleOW/m3OI0AUydrAHmBU2fYEhG3d+e9p99FQARWPgLqW7zLXMLnjUoPioAIiIAIDAYCEr7BUIr6BhEQAREQAW8CEj5vVHpQBERABERgMBCQ8A2GUtQ3iIAIiIAIeBOQ8Hmj0oMiIAIiIAKDgYCEbzCUor5BBERABETAm4CEzxuVHhQBERABERgMBCR8g6EU+/Ib3Bl+3F4RPYCXyy/HjRtnd999d3hGajxw8DRnTnLOJAfQcjlqNBx55JE2fPjwzE9xd3JlnR9K+ly4yvmUXGfCOYfxwHmXv//97xt/5v4vzubk2zjImrMbuZCWc085ADh6Kn48bc4Y5YxW7hQkf+5y04033rhxFm3SQcUcJsyB3BdccEHj3kTfuKPf02reOQ+XS5rJu7uXsGjZpdUJF8+xxx4bnrt7ySWXNKIuysenzPuyHSitAU1Awjegi68fMp924r27EombA+IHOZNNLilG9LjrMO9map73ufUg6S4/hyTvRgf33KhRo4yT3znMfMGCBfb888+Ht4lw8j2HkvN3TvB34hePl0OsuR2d++0QOHedVVb6CDz3qHFAd/TOQN+4W807B4tzsDlXP22++ebhZc0czJ50hZNP2eWx5mYWhI97Dn3KJ4lPXhr90BSU5MAlIOEbuGXXPzlP64COOOIIY9Z37rnnNmY9Lof8ndswLr300vD0da5xmjNnTuYH9IXwcb0LsxFOfCdv8fvOmKVyFxqn53BjBCHt+7kgltPzuQmbexbTnnPXC3HHHSFL+BygeNz8vZW8O+Fz8bsrX7iNPj4T9ym7PFEqInxpfPLS6J/WoFQHKAEJ3wAtuH7LdlIHRCfM1URc9zNv3rymvHGlExeoTp06NTR3Mps6++yzM6/X6Qvh41op7uabNWtWj+td3AcwI5swYUJ4xRTXUWUJH7M+rt5y10hlXYLKTJJrkTAR+ghfPG7y0Ure48LHNUXcNcjdlcx4o8Gn7PJEqYjwcc9cEp+8NPqtQSjhgUhAwjcQS60/85zUAXHpL2tkdJxclBkPrP1xpx33aG2xxRahaZG7AbnfLi30hfBx2zr3fDHTSQvccs03n3POObZ06dLUmZybHWIuZM0sidO6664b3inGuiFmX0TFR/jicZPXVvIeFz7upuOuvTPPPLNpxudTdnmi5Ct8WXzy0ujPNqG0BxwBCd+AK7J+znC0A3rsscfCy4XHjBkTOkfMnz+/KXfDhg0LnV5weOEZLoTl8taFCxcatyn3p/BxCDiXrCI+aQFTJ8LD+tSSJUtShW/s2LG22WabhY47L7/8ctNzzB5xtmF2THrMNH2FLx43eW0l7074uEyZm8IxpXI/JBczR4Nv2eWJko/w5fHJS6Ofm4WSH1gEJHwDq7z6P7euA4rmBGcWHEDefPPNpgzutttuYQd/0UUXhWt7BBxd8NJjPZBZVFLwmfHF30PEEB5CXkfJWtKkSZNs8eLFdvHFF6eCdSbF2bNnh2Idj3fo0KG23Xbbhd9466232s0335yY/o477hg6wDjnH8cla8aXFnereY9/LI4nmGhx5IkG37JLqhPxNBg0ZDm35PFJSyNa5v3fOpSDAUJAwjdACqpjshnt+B999NHQS5MZA6KGKdO587sM49SC5+NZZ53V+AZc+VnLiTqNxD/QR/ha9epE+NiKkDXj23fffUNhc8Id74BxBmHrwz333BNuaXAhymnRokV2zDHH2MMPP9zwnMwSPhdHWtz83kre3YyPWRam3r322ss23XTTJm9b37LLG2Tkzfh8+OSl0TENRBkZCAQkfAOhlDopj0kd0JZbbmkHHXRQk5Cxl47ZHa7zdLYujBgxIjT7xWcB0e/sC+GjY8f0ytpWWjjkkENCcWcdkH1uvh1w9DmcefDiRGBZ2yP4zPiyyr2VvMfX+DB5Ik6vvvpqYxBQpOzymOQJnw+fvDQ6qY0oLx1PQMLX8UXUYRlM64COP/54GzJkSGhqdNsCMO1hwsoK559/vr300ktNj/SF8LF/jU43am6MZoR9bqeccko4m8XUSfDtgN1zmIERzrlz59ojjzzSiL5V4Wsl73HhI1PsK0Scp0yZEuaxSNnlMckSPl8+eWl0WDNRdjqbgISvs8un83KX5aaPCfPyyy+3xx9/PNycTYeHCE6fPr1pjxxeoHvuuWe4JsbaWDz0hfBtuOGGxv5DvDCTNm9jjo1+Uxnh4x1MnG5ju/vOVoWvlbzHhY8Bi5vxzZw5s3DZ5YlSlvD58slLo/NainLUwQQkfB1cOB2ZtbQOCEeM8ePHG+t+OLrgHn/YYYf1cPiIfhCno9AhssbGNoj+ED7SdOuN9957b7hJHWcJji1jXQ/Py9tuu63hsFJG+DBtMqNkO0c0tCp8reQ9KnyUGw48eHcyK+X0maJllydKWcLnyycvjY5sLMpUpxKQ8HVqyXRqvth0zb4vZjBR0x355e8jR460adOmhWtY22+/vc2YMSMUt6TAhm+2Q2DuRHCigS0PTz31VNgZx0PWuY1uPTErn/H4cOzYYYcdQk9T1vyWLVsWbmhnQz4bzaPBN153fiUzSY4Diwe8QNmozcZ49+2+cUfjKpL3JG7uW9lqAm8CG9qLlB3nhabVCeI77rjjwiPLcH5yoSgfnzLv1DajfHUcAQlfxxWJMiQCIiACItCbBCR8vUlXcYuACIiACHQcAQlfxxWJMiQCIiACItCbBCR8vUlXcYuACIiACHQcAQlfxxWJMiQCIiACItCbBCR8vUlXcYuACIiACHQcAQlfxxWJMiQCIiACItCbBCR8vUlXcYuACIiACHQcAQlfxxWJMiQCIiACItCbBCR8vUlXcYuACIiACHQcAQlfxxWJMiQCIiACItCbBBrCN7pSqdzRmykpbhEQAREQARHoAAIPBkGwTSUIgpFm9mQHZEhZEAEREAEREIFeI1Cv16+p1Wr7V0ghCIIlZrZ+r6WmiEVABERABESg/wnUgiAIQuGrVqszK5XKUf2fJ+VABERABERABHqHQL1e36lWq90ZCl+tVtu9Xq/f1DtJKVYREAEREAER6HcCi4Ig2IhchMK3wtz5gJlt3e9ZUwZEQAREQAREoM0E6vX6uFqtNjMufHub2Q1tTkvRiYAIiIAIiEC/EqjX609WKpVNgiDo7iF8K2Z9c8xsbL/mUImLgAiIgAiIQBsJVCqVvavV6o0uyoapc4XwrWpmC8xsdBvTVFQiIAIiIAIi0C8EKpXKodVq9bJo4j2Ejx/OOOOMtZcvXz7XzPbol1wqUREQAREQARFoD4GTgiA4Lx5Vk/CtmPl1mdmFZnZ0e9JWLCIgAiIgAiLQZwReqVQqB1Sr1flJKSYKn3uwVqvtU6/XZ5jZiD7LrhISAREQAREQgfIErjOzcUEQPJ0WRabwrZj9rWZmJ5vZgWa2Tfm86E0REAEREAER6BUCS+v1+vyurq5Z1Wr12rwUcoUvGsHpp5++3vLly7ft6uoabmbD6vX66nkJ6HcREAEREAERaCeBSqVSN7MXzey5er2+OAiC24vEX0j4ikSsZ0VABERABESgEwn8P1fGhv1S5U1ZAAAAAElFTkSuQmCC"/>
          <p:cNvSpPr>
            <a:spLocks noChangeAspect="1" noChangeArrowheads="1"/>
          </p:cNvSpPr>
          <p:nvPr/>
        </p:nvSpPr>
        <p:spPr bwMode="auto">
          <a:xfrm>
            <a:off x="155575" y="-388938"/>
            <a:ext cx="4238625" cy="81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6" descr="data:image/png;base64,iVBORw0KGgoAAAANSUhEUgAAAb4AAABYCAYAAACK55LCAAAc0UlEQVR4Xu2debQcRdmH37lRRBYDAtEAkYhAZFFABIK4sAoRFAT8iIhwFAXCGgjwHY3J9BwjJGxBBBPUYJQlElFAEIISIoLssqiAgAhJCPgBgkCQBOXOd542Nfbt6aW6Z+69c29+9U9O7nRXVT+1/KreequqYiXClClTNuru7h7W3d29eonX9YoIiIAIiIAIlCbQ1dVVN7MXhwwZ8tzEiRP/r2hEFZ8Xpk2btuayZcvGdnd3H16pVHb2eUfPiIAIiIAIiEAfEHjNzK40s9nVavWWSqWCKGaGTOELgmAtMzvVzE4wszXyItPvIiACIiACItCPBB4ys8nVavWqLAFMFL4gCBC58WY2wcwQPwUREAEREAERGCgE7qvX65Nqtdr1SRluEr56vV6p1WpTzey0gfKFyqcIiIAIiIAIxAg8Y2b7BEHwQJxMk/BVq9XzKpXKiUIoAiIgAiIgAgOcwOtdXV27Tp48+a7od/QQviAIMG9OH+AfquyLgAiIgAiIgCPwwpAhQ0ZPmjTpCfeHhvAFQbCVmTElHCJeIiACIiACIjCICNwSBMEuTcJXrVavrlQq+w2iD9WniIAIiIAIiIAjMCYIgnn8J5zxrZjt/VF8REAEREAERGAwEqjX63fVarXRUeHDi/N/B+PH6ptEQAREQAREoF6v11dZZZUNJk6c+Kyb8f3ZzEYJjQiIgAiIgAgMVgL1en1crVabWTn99NPXeeONN14YrB+q7xIBERABERCBFQTmBkFwcCUIgm3M7H5hEQEREAEREIHBTMCt8yF8e5vZDYP5Y/VtIiACIiACImBmC4MgGFmpVqv/U6lUrhASERABERABERjkBF4JgmCohG+Ql7I+TwREQAREoEFAwqfKIAIiIAIisFIRkPCtVMWtjxUBERABEZDwqQ6IgAiIgAisVAQkfCtVcetjRUAEREAEJHyqAyIgAiIgAisVAQnfSlXc+lgREAEREAEJn+qACIiACIjASkVAwrdSFbc+VgREQAREoHeE78Mf/rB96lOfstdff92+/e1v2xtvvNGE+n3ve58dcsgh9tOf/tT+/GcuhugZjj32WHvllVfskksuafrNJ3730rvf/W77yle+YkOGNF8qf8MNN9jdd98dPrrxxhvbF77whdT87LrrrrbzzjvbBRdcYP/4xz/Cdz74wQ/atttua+9617tslVVWsZdfftkeeeQR++1vf5v4zfEPWWuttYzvfMtb3tL0jcQzd+7cxt/XX399O+KII6yrq6vpWb6BbyG8/e1vt0984hO26aab2jve8Y5G3PV63a644gp79NFHw+eOPPJIGz58eGYT+N3vfmcPP/ywV7rt5h3NWNm6ss4669hHPvIR4/011ljD/v3vf9tzzz1nDzzwgN1///0Gk6Twzne+0z72sY+F76222mr2z3/+055++umwrnzyk5/04nbTTTeVqlPR/FAfKffvfve79tprrzVldccdd7S99trLLr30UvvrX/9qRx11VNjmfvzjH/d4doMNNrAvfelLdt1114XfHg++7SmLy1NPPeVdp2BTtEzLtM+0NNZee20bN25cWJ7kJRqK1Jl4m+zu7g77rAcffNBoO//6178y25fv+yNGjLAddtjB3vOe99jqq69uy5Yts4ULF4ZpPPPMM4lpFOlbkiIowzseT9E4qKf0cfC75pprekS33nrr2Ve/+tWw/l5//fWZXD1+7B3hQ2hogJtsson9/Oc/tz/+sfl+2/e///128MEH21VXXWV/+MMfmvJ68sknh5XoBz/4QdNvPvG7lz7wgQ/YAQccYD/84Q9t0aJF4Z9pwMcff3xYcVzFz8oPAgH0SqViF154ob3wwn8usjj66KPtrrvusscffzys5FtttZXts88+RicQ73ySCmPUqFE2duzYUOAQOhfGjx8fdrbf+973Gn/L48WDCCidH+L3i1/8wp588skwXyNHjrTDDz88FEcn9PH8fOMb3wjzTScaDT7pRp9vB+943vLykFRXYPu5z33OnnjiCVuwYIE9//zzoYhtvfXWtssuu4R//8lPftIkfu9973vt85//fNixUDcoa0Rzs802s9GjR4ci9OabbzaymMaNB8rUqST20Xoa/f24446zt73tbTZ9+nSj0z3hhBPCTjFab3g+r/x92lNRLqRblg3vxsu0DMu0dxjA7rHHHnbZZZfZX/7ylwbSonXGxf+zn/3M/vSnP4Xtb/PNN7f9998/7POuvvrqzD7Y930n0vQzDIAQgd122y3sX+k/k/rXIn1LUibL8C7SbtP61C9+8YvhgJF+f8mSJY0oGQRSB2l/L774ooe2ZT7SfuFjNEUDpAP9zGc+Y3/7299szpw5Tbko05kRiW/8LkFXyc8777xwRlZU+JhhMTtiVkeICl8SWjpNOsmzzjorFK+swEgboYwXclnh22abbWy//fazX/7yl3bvvfc2ks7r+LI6qbxyin9fq7yLNsKkTpKZLjNpZmnUw/jMznG/8cYb7c4772wkiTDyHg2LgRJikhfKdO5F6hSDK+o89ZfBpAuM/pnF3XrrrXbzzTeHfy4jfD7tqQyXvhK+LJZpdZdZBd997rnnNsq4TJ2JC5crGwZcW2yxhZ1xxhmZlp9W3mcQjkgwG0QMXnrppR5VtUjfUqTNFam7afyz4kDUEXra7sUXXxxmjZn7oYce2mOiktcuc35vv/BhIsLUNnXq1NDcyQj77LPP7tFoyVReh5o24/ON3334mDFjjEowZcqURgdYZMb38Y9/PJwhYEqiAPKEb99997XtttsurIzMMrICo06E4pxzzrGlS5c2Hi0rfIwC4fOjH/0onL250JfC1yrvIo3QPRuvK7vvvrt99KMftVmzZoUNKB7oNCZMmGDLly+373znO42fKWtM2oglM0KfUEb4itQpOlA60ltuucV+85vfNLLErAJTO0sJbkBXRvh82lMZLn0lfFksk/oYBO6kk04KLTXz5s1r8CxTZ9KEC3P4TjvtlNsHtPq+a9e33367/frXv+5RXYv0LUXaXJG6m9bH58WBbmy//fZ25ZVXhkstDP4w8Z5//vleS0ge7bb9wodaMx3H1Oca7bXXXmv33Xdfj/yUFT7f+F1irCOuu+66ITQXfIWP94DOehCjbTqJLOGjQ8XUiH0dsWdNKSvQoTE7/Na3vtXjsbLCx3ojs2waNA27P4SvFd5prIrWFcqAMmbEnRYwsxNvdNCBOXvYsGHhez6zvTKde9E6RRrHHHOMrbnmmuGsD7FmPfmUU04JzbGY61ygbVAHGXRFQ9bAx6c9leFShk00zz6mzjyWSfUGQWDdF0ZuyYJ0y9SZNOFyZrkzzzyz1IzP9338Fr7+9a+H69YXXXRRjzIv0rf4Cl8e73g8Sfx94mCpxg3isMjsvffe4dIN/XCbQnuFj06DhsTaCOsSq666qp122mlhA2UWEg1FOzPeLRK/SwvTFc4o0Q7CR/joQL785S+HDiKIHTOINOHjWUwnjGRY46KQWKDNC5hQWReId1Rlhe+tb31raJZldMRgg/WLvl7jK8s7i1XRujJx4sSwzCm3tICJGUtA1MzMe5g5Z8yYkVd0jd+LzPiK1KloBlg7PvDAAxvtCosClgXWKJ2zEs8j5lglEHMEMm/g49ueynDpbeHzYRmtN4899ljYNrFI0DfNnz+/RxmXqTNx4WNAQll9+tOfDmfnzNJ96rVbIyz6PnEze2WdFwtbNBTpW3yEz4d3nvAViQNnHsqKZQqWy+Lr1t4NNPnB9gqfM7Ux+iCzBBbO8V7Cnh4157lKk/UBLG5GnVuKxE+8gKZC33PPPcZ6jgs+wofHHCMNtwDu0o7O+Fw8Ll4K6bbbbgsrfNQBIu0bGa1hUsPbMhqyhC8eFx085i4XaASYbTAVxEMrzi156ZblHWWHYwb1htlqtEMvUldYP5g0aZItXry4sUaQxN+ZtmbPnh0OzBg9I2KYRjGR+oYiwudTp5LSpR4z62MgyayPtT03A4yuXzKzO+yww0JnK+o76z58F1YFZgDx8vdpT2W58B0+bHzbf3zw48Myqd4wGGTAEG2fZetMWr3EKY/Bb5653Pd9tw6bxgrrxDe/+c0ePxfpW3yEz4d3nvAViYNZ36mnnhr24W4i5dsmPZ5rr/AxPaXjxbHDBdZMmAnFHQmKjuKJr0j8PM9CKR0G3lXRGVie8OH9yXvYl51nVpLwRQEPHTo0HO3x3LPPPhs6R2SJn6vMUecEF1/ZGR/v822Yppi54FHLvxtttFGfeHWW5Y1XL50Ps2vWU1kXxmEDNoSidQXh47uzZnxuLTY6SJs8eXJoNpo5c6ZH2/nPIz6dO553ZepUNBOs5332s5811nMw1aXNKPD0Y92YsqDzoA6ynQgrQFz4fNtTGS5F2Ph4dUfrgC/L6DsMpGDDbIzBFUsxUXN2mToTn/HRSdP+2GLCdqI0j3ZXrq2+7/pEynnatGmN6lK0b8kTPl/eWcJXNI4999wzrOdMluDKWnzUiuHdQJMfbJ/wsQeD2R1uvUzdXcDrCJNhfPZWtDMrGj/p04HiBBB3NMkTPt7Di5OO03nS5Qmf+163sJ1nk3bmq/hWBuJpRfjYHkGjo6K4/YZ95dxSlne046OS46bPFgIaM51T0bpCh87siDWWtMBaJB0h63luv9WJJ54YikXcbJTVyHyFr5U6RfqOC3UXJsz8Xn31Va/2n1T+RdpTGS69KXy+LJPqzZZbbmkHHXRQ00C8TJ1JW+PDZMkaJeWTNfhq9X3qxNe+9rVwrTJqCizat+QJny/vLOErEgd7Kd3E46GHHgpN+GlberwaQPND7RM+zIJMZbMCDibO7bZoZ1Y0fvKBaz8igKNJNGQJH6YQOsS4IPkKn/suFmWj5tU4F+eVx+w46qbeivBh/sLmz+g2aj7tK+ErwztpH6dzPEH4MH8WrSuwpaGlOSKxropzCCN/TJ0u4BiEg1B8e0mrwtdqnXLpf+hDHwpnLPHDDfIaf1L5F2lPZbj0lvAVYZlWb9jDiwmXJQJnKi5TZ9KEi2/H6sLgGW/ytNDq+ywhkc4dd9xhv/rVrxrJFO1bsoSvCO804Ssah3PuYfCOxzITJ76V9hzftpFX91N+b4/wMfJghEMlYjNtfN8UU1amrmXNV2Xip3MjT8xA4zv9s4QPUJg4OVEmGnyFzz0X30sXjYsRIQKFSTRpo3vZGZ/bQ4cbMCMlF/pC+Mryjgufm9kQH3WJUFT4Ntxww8YJEEmbiJ17/uWXXx6uh7lAR4V3H2szUWeoVoWv1Trl0scMzFYhty7p2+jj5V+0PZXh0lvCV4RlWr1JKv8ydSZNuBBVN+PLMpv7vE9Z44iF2TTerzJAZGAf3dRdpm/JEr4ivNOEr0gcfA/WmOgWDVc2nPAV94fwbQOx59ojfOyoZ1E9ab2KBNkAS0Vg3cV5MBbpzIrGT+HjtszoPWlzZ5bwMftiZBE/IioufGwgxtOTb2bmQJqYUTB1/v3vf7fvf//7qdsZ3LpnfL+dK5yywod5gLVGZpHRrRS9LXyt8HbC59b4EG+8LTmyyB2vVaSuOIaOMRv5mX1j9sV8ikck5YYTktv4HW0UbgGegQNOStRZ1sfwlmRvFh1R9GACH1Onb51KasTUVdbp3KZfnG98RTlt4FO0PRFPUS69JXxFWKbVG9oIbQzLCI4uZetMknARN45TmBuxGiUdx+jS832fzdsMVpjVYdZkLRzxxqqB93bUzb9M35IlfEV4pwmfbxwMGOjDWG5gNh5d03OHAqT1mQUFsD3CR2ePFyFu4GnHybAwjzsx5k46IToSdzZm9Lgu9wGs8+AdxYyoaPx4vdE54Q2U5FlF5cSmT8fGuZoEd64fM4SkI4DYysCI262d0dlTwd2ZmIzG+HYqOqOVtIVYTGx0pL7BrRVmndXJrJYNrKzFIBY0hmhwZ+DFG0n0GbadsOk9ej4ov+ely3ous9eivFn7pZxo0ATWrWggnD2IUHFggAtF6kr0mygb3KL5Btb8MJsiHHiNRuOPlwXCgJUCbjhrMQjiPfaiRo+44r00bmXqVFKd4DQeNvRSv0ib8zbjpvG8uhQv/6Ltya0VF+Hiw8a3/ZdlmVVvSJsBIeb06CCxSJ1JahuujrEmFT1EIqmMfN9n0MNxeZi62SNMGjiL0M9ED2go27ck5a1of9iOOKjrmNWx0EVPniJuBoDsqeZ7fY6DzGkT7RG+vIan3/9LADdjKmz0FI40PtVqtWkRXixFQAREIImA+hbveiHh80bVpgdVOdsEUtGIgAj0IKC+xbtCSPi8UbXpQVXONoFUNCIgAhK+cnVAwleOW/m3OI0AUydrAHmBU2fYEhG3d+e9p99FQARWPgLqW7zLXMLnjUoPioAIiIAIDAYCEr7BUIr6BhEQAREQAW8CEj5vVHpQBERABERgMBCQ8A2GUtQ3iIAIiIAIeBOQ8Hmj0oMiIAIiIAKDgYCEbzCUor5BBERABETAm4CEzxuVHhQBERABERgMBCR8g6EU+/Ib3Bl+3F4RPYCXyy/HjRtnd999d3hGajxw8DRnTnLOJAfQcjlqNBx55JE2fPjwzE9xd3JlnR9K+ly4yvmUXGfCOYfxwHmXv//97xt/5v4vzubk2zjImrMbuZCWc085ADh6Kn48bc4Y5YxW7hQkf+5y04033rhxFm3SQcUcJsyB3BdccEHj3kTfuKPf02reOQ+XS5rJu7uXsGjZpdUJF8+xxx4bnrt7ySWXNKIuysenzPuyHSitAU1Awjegi68fMp924r27EombA+IHOZNNLilG9LjrMO9map73ufUg6S4/hyTvRgf33KhRo4yT3znMfMGCBfb888+Ht4lw8j2HkvN3TvB34hePl0OsuR2d++0QOHedVVb6CDz3qHFAd/TOQN+4W807B4tzsDlXP22++ebhZc0czJ50hZNP2eWx5mYWhI97Dn3KJ4lPXhr90BSU5MAlIOEbuGXXPzlP64COOOIIY9Z37rnnNmY9Lof8ndswLr300vD0da5xmjNnTuYH9IXwcb0LsxFOfCdv8fvOmKVyFxqn53BjBCHt+7kgltPzuQmbexbTnnPXC3HHHSFL+BygeNz8vZW8O+Fz8bsrX7iNPj4T9ym7PFEqInxpfPLS6J/WoFQHKAEJ3wAtuH7LdlIHRCfM1URc9zNv3rymvHGlExeoTp06NTR3Mps6++yzM6/X6Qvh41op7uabNWtWj+td3AcwI5swYUJ4xRTXUWUJH7M+rt5y10hlXYLKTJJrkTAR+ghfPG7y0Ure48LHNUXcNcjdlcx4o8Gn7PJEqYjwcc9cEp+8NPqtQSjhgUhAwjcQS60/85zUAXHpL2tkdJxclBkPrP1xpx33aG2xxRahaZG7AbnfLi30hfBx2zr3fDHTSQvccs03n3POObZ06dLUmZybHWIuZM0sidO6664b3inGuiFmX0TFR/jicZPXVvIeFz7upuOuvTPPPLNpxudTdnmi5Ct8WXzy0ujPNqG0BxwBCd+AK7J+znC0A3rsscfCy4XHjBkTOkfMnz+/KXfDhg0LnV5weOEZLoTl8taFCxcatyn3p/BxCDiXrCI+aQFTJ8LD+tSSJUtShW/s2LG22WabhY47L7/8ctNzzB5xtmF2THrMNH2FLx43eW0l7074uEyZm8IxpXI/JBczR4Nv2eWJko/w5fHJS6Ofm4WSH1gEJHwDq7z6P7euA4rmBGcWHEDefPPNpgzutttuYQd/0UUXhWt7BBxd8NJjPZBZVFLwmfHF30PEEB5CXkfJWtKkSZNs8eLFdvHFF6eCdSbF2bNnh2Idj3fo0KG23Xbbhd9466232s0335yY/o477hg6wDjnH8cla8aXFnereY9/LI4nmGhx5IkG37JLqhPxNBg0ZDm35PFJSyNa5v3fOpSDAUJAwjdACqpjshnt+B999NHQS5MZA6KGKdO587sM49SC5+NZZ53V+AZc+VnLiTqNxD/QR/ha9epE+NiKkDXj23fffUNhc8Id74BxBmHrwz333BNuaXAhymnRokV2zDHH2MMPP9zwnMwSPhdHWtz83kre3YyPWRam3r322ss23XTTJm9b37LLG2Tkzfh8+OSl0TENRBkZCAQkfAOhlDopj0kd0JZbbmkHHXRQk5Cxl47ZHa7zdLYujBgxIjT7xWcB0e/sC+GjY8f0ytpWWjjkkENCcWcdkH1uvh1w9DmcefDiRGBZ2yP4zPiyyr2VvMfX+DB5Ik6vvvpqYxBQpOzymOQJnw+fvDQ6qY0oLx1PQMLX8UXUYRlM64COP/54GzJkSGhqdNsCMO1hwsoK559/vr300ktNj/SF8LF/jU43am6MZoR9bqeccko4m8XUSfDtgN1zmIERzrlz59ojjzzSiL5V4Wsl73HhI1PsK0Scp0yZEuaxSNnlMckSPl8+eWl0WDNRdjqbgISvs8un83KX5aaPCfPyyy+3xx9/PNycTYeHCE6fPr1pjxxeoHvuuWe4JsbaWDz0hfBtuOGGxv5DvDCTNm9jjo1+Uxnh4x1MnG5ju/vOVoWvlbzHhY8Bi5vxzZw5s3DZ5YlSlvD58slLo/NainLUwQQkfB1cOB2ZtbQOCEeM8ePHG+t+OLrgHn/YYYf1cPiIfhCno9AhssbGNoj+ED7SdOuN9957b7hJHWcJji1jXQ/Py9tuu63hsFJG+DBtMqNkO0c0tCp8reQ9KnyUGw48eHcyK+X0maJllydKWcLnyycvjY5sLMpUpxKQ8HVqyXRqvth0zb4vZjBR0x355e8jR460adOmhWtY22+/vc2YMSMUt6TAhm+2Q2DuRHCigS0PTz31VNgZx0PWuY1uPTErn/H4cOzYYYcdQk9T1vyWLVsWbmhnQz4bzaPBN153fiUzSY4Diwe8QNmozcZ49+2+cUfjKpL3JG7uW9lqAm8CG9qLlB3nhabVCeI77rjjwiPLcH5yoSgfnzLv1DajfHUcAQlfxxWJMiQCIiACItCbBCR8vUlXcYuACIiACHQcAQlfxxWJMiQCIiACItCbBCR8vUlXcYuACIiACHQcAQlfxxWJMiQCIiACItCbBCR8vUlXcYuACIiACHQcAQlfxxWJMiQCIiACItCbBCR8vUlXcYuACIiACHQcAQlfxxWJMiQCIiACItCbBCR8vUlXcYuACIiACHQcAQlfxxWJMiQCIiACItCbBBrCN7pSqdzRmykpbhEQAREQARHoAAIPBkGwTSUIgpFm9mQHZEhZEAEREAEREIFeI1Cv16+p1Wr7V0ghCIIlZrZ+r6WmiEVABERABESg/wnUgiAIQuGrVqszK5XKUf2fJ+VABERABERABHqHQL1e36lWq90ZCl+tVtu9Xq/f1DtJKVYREAEREAER6HcCi4Ig2IhchMK3wtz5gJlt3e9ZUwZEQAREQAREoM0E6vX6uFqtNjMufHub2Q1tTkvRiYAIiIAIiEC/EqjX609WKpVNgiDo7iF8K2Z9c8xsbL/mUImLgAiIgAiIQBsJVCqVvavV6o0uyoapc4XwrWpmC8xsdBvTVFQiIAIiIAIi0C8EKpXKodVq9bJo4j2Ejx/OOOOMtZcvXz7XzPbol1wqUREQAREQARFoD4GTgiA4Lx5Vk/CtmPl1mdmFZnZ0e9JWLCIgAiIgAiLQZwReqVQqB1Sr1flJKSYKn3uwVqvtU6/XZ5jZiD7LrhISAREQAREQgfIErjOzcUEQPJ0WRabwrZj9rWZmJ5vZgWa2Tfm86E0REAEREAER6BUCS+v1+vyurq5Z1Wr12rwUcoUvGsHpp5++3vLly7ft6uoabmbD6vX66nkJ6HcREAEREAERaCeBSqVSN7MXzey5er2+OAiC24vEX0j4ikSsZ0VABERABESgEwn8P1fGhv1S5U1ZAAAAAElFTkSuQmCC"/>
          <p:cNvSpPr>
            <a:spLocks noChangeAspect="1" noChangeArrowheads="1"/>
          </p:cNvSpPr>
          <p:nvPr/>
        </p:nvSpPr>
        <p:spPr bwMode="auto">
          <a:xfrm>
            <a:off x="307975" y="-236538"/>
            <a:ext cx="4238625" cy="81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8" descr="data:image/png;base64,iVBORw0KGgoAAAANSUhEUgAAAb4AAABkCAYAAAD5X1UUAAAZuUlEQVR4Xu2debhV0//HP7tuRYYMIUO+FYmbKYoIoUFFVPI1ROahUpLp+aru2Sf83BQhJDKnEiVTZSgqQ4MpokkeUxlKGUKG7v497/VY59l33z2f073nnv1e/9179l7Da332eq/1WZMhMUNpaWm9TZs27WxZVn3DMOrGjIavkQAJkAAJkEBoApZlbSwqKvqxdu3a62644YZfQ79oe9AI+9LkyZNrLlu27JiysrLTRaSHiOwZ9l0+RwIkQAIkQAJbgMCXIjKlRo0azwwdOnS+YRhWmDQChc+yLGPYsGHnWpY1TEQahYmUz5AACZAACZBAJRNYLiI3mqY5NShdX+FLp9PtLMsqFZGWQRHxdxIgARIgARKoagKWZb1lGMb1pmm+7ZUXT+EzTfNUEZkoIpy/q+qaZPokQAIkQAJRCPxiGEaPVCo1y+2lCsIH12Y6nR4M16ZhGIGu0Cg54bMkQAIkQAIkUEkENhuGcXUqlRrtTK+CsJmm2UlEZlRSxpgMCZAACZAACWwRApZl/V2zZs12JSUl8+wJlBO+VCq1n2EYC0Wk3hbJBSMlARIgARIggcol8ENRUVHLIUOGfK2TLSd8pmm+IyKtKzdPTI0ESIAESIAEthwBy7JeTqfT8GaqkBG+VCp1lmEYWMzCQAIkQAIkQAKFRqCzaZozywmfaZpfiMh/Cq2kLA8JkAAJkAAJiMiHpmm2yAgfF7TQKEiABEiABBJAoIVpmh8qV2cqlbrTMIyrElBoFpEESIAESCC5BP5nmmapEj7TNJeJSLPksmDJSYAESIAECp2AZVkL0ul0a8M0zR1EZEOhF5jlIwESIAESSDyBf4qLi7eC8B0qIh8kHgcBkAAJkAAJJIHA7hC+biLybBJKyzKSAAmQAAkknkALI5VK/dcwjKcSj4IASIAESIAECp6AYRgdKXwFX80sIAmQAAmQgCZA4aMtkAAJkAAJJIoAhS9R1c3CkgAJkAAJUPhoAyRAAiRAAokiQOFLVHWzsCRAAiRAAhQ+2gAJkAAJkECiCFD4ElXdLCwJkAAJkACFjzZAAiRAAiSQKAIUvkRVNwtLAiRAAiRA4aMNkAAJkAAJJIoAhS9R1c3CkgAJkAAJUPhoAyRAAiRAAokiQOFLVHWzsCRAAiRAAhQ+2gAJkAAJkECiCFQb4dtjjz3k4osvlho1aqgKKisrk/Xr18tHH30kb731lvrbLbRs2VK6dOkif/zxh9x1113y119/uT630047ybHHHiv77LOP1K1bV37//Xf55ptvZOHChfLFF1+od/DbOeecI08//bQsW7YsE8+OO+4offr0Uc++9tpr6v9h89ukSRPp1atXhTidmdx2223lqquukrfffltef/11ueyyy2T33Xf3NVZwQX6C0jjhhBOkTZs2cs8998hPP/3kmn97QijnjBkzfNMO4rnnnnuq+ly8eLE899xz5eLaZZdd5NJLL5UPP/xQpk+fXoGlV17AA3EahiFz5syRuXPneuaxWbNm0rNnTykqKpJJkybJ8uXLXZ/1qnP9cL9+/eSXX36RJ554IvO+s+698nvwwQdLixYtZLfddpPatWvLzz//LEuXLlX5drPTMLYcxUaRr5133lmOPvpoZduwsX/++Ud++OEHxf6DDz4Qy7LKcYnKI+rz9sSi5A32dNFFF2XaB3s8L774orz33nvqX1HidDMIt+8a9Q87xvf2999/Z14L+u70g85v26v98EpHxxOnbDvssIPAhvEdOANscfLkya7fRRhb9G0gqvjHaiN8+++/v5x55pny7LPPKrGrU6eOoOHo1KmTEiGIkVu45JJLlOjtu+++MnXqVPn4448rPNa4cWM5++yz5csvv1RCsW7dOtUI7LffftK6dWu57777ZPPmzeLMg44IotG+fXt58skn5bPPPlP/DptfrzidmYSBQvgWLFggM2fOrFCGIUOGKIEeP358hd/80oBYQGQgFvfee68qu1v+o9hpWJ7nnXeeEuVx48bJ6tWrM0mgI4A4wB2dm7CM9HOob3zIt99+u/z555+uWb/88stlu+22k2222UaJOMTcLQSlPWjQICV8KIMOQe/o56644gpVnytXrlQN5oEHHignn3yyqsfHH3+8QnbC2HIUG4X4n3HGGbJq1SrVmVq7dq3q9B1yyCFy/PHHq/+jU2AXv6CyOXlEfV4XOmregtJBvFHj9LOHKVOmyJIlS5SdHXDAAdKtWzfVtkybNi2yHbh927o8YdLJpmxgctZZZymBg9DpMHDgQNX5f+CBB2K3q1HajMp+ttoKnwbVtWtXOeyww1QFffvtt+X4YSQ2YMAAJQannnqqfPfddzJx4sRyz+BDR48HDewjjzziOXL0EwOMMpDWHXfckXnf60N05jfMB4u0t4TwYfSMkSNGHAi5EL4oPDGyw0gZI+uHH35Y5QEjhHPPPVf1nvXoOSwj/RxE7IgjjpCXXnpJ3n333Qrf1F577aVGhkgDnZaqEj63jx0dMHS4RowYoRoeHcLYchQb3X777ZXdgz2+D+fIDj16iPDLL78s8+fPD92Y50L44uQtyEbixBlG+PQz6EAUFxfLrbfemhmtB+VJvxtG+PzSyaZsup6dnU8/4Qtri5UtZlHSq/bCh1Ff9+7d5fnnn1euGXuA67Jt27ZSWlqq3J3oyY4cOVKNAHU47rjjBK4+fPzo4foFN0OG0V199dUVRmJeRu/MbzYfhz2vcUZ8KDt69p9//rkSnFwIXxSeyD/qpVWrVvLMM8/Ip59+KhgFYRR29913R25ANMunnnpKTjrpJFXPbj1W9M7hAcBoBgKYT8J3yimnyOGHH65GuxiB6RDGlr2Ez81G27VrJ8ccc4w89NBDSvycAR6Aa665Ro2YR48eXanCFydvQd9RnDijCF/Hjh3lqKOOKldvQXmKI3xu6WRTNniq0PmDd2Tjxo2ZIvsJX1hbjCJElf1stRc+3WOBiwF+dnvAaOK3335TbiP0xtAre+GFF+T999/PPAY336677qp6al7zhPphN0OG4WCOBA2VdhP69byd+c3m48hG+OrXr69EBp0FCASMORfCF4Un8r/11lurUfmmTZvUyAKua2cnJiwju/A1aNBAdXruv/9++f777zOottpqK9Wgw8UIoUV+80X4IDZwwWIEgA4a5tt0CGPLXnbnZqNIB/OwsHuvgKkFMLU3ikF1kYsRX5y8BeUrTpxRhE+752+77bbIHbYoIz63dLIpG9pEeBhuueWWcsX1E76wtljZYhYlvWovfPBPo+KwcAWLA3SAmKGC4C6DSwsN3vXXX6/m8R577LHMc4MHD1ZuzjFjxgRys39cK1askIMOOkg6d+6s4p81a1a5970+RGd+gz5Yv15hXOFDA4uFABgJQOzQ88+V8EXhqfMPtyQ4wt0Gd7RzlBaWkV34EA/mRBctWqQWyOiAOVuMBjGKgU3kg/ChPuA+wmgZNgXht3fiwtqyU/j8bBT1hIVMqH+vAFcnOmp2N1hQXeRC+OLkLShfceIMI3xYlIS5WUxhvPHGG2pRlV9H2S3OMMLnl042ZcNUB+Yp0XG3By/hi2KLgQ1qFT5QbYWvXr16yiWEBnvevHkye/bschhPPPFE9dvYsWNVY4qAxQFYlYW5OAzra9asKXARwtUDl09Q0B+X/TksZoHLDItf7MH5IXrl1xknRp0YgUGgIahr1qxR0eZyju/II49UIyu9GEezchvxOZmgsUQnwy1E5anjwKjvuuuuUwtsdEfFjWVQXuzChwVPvXv3VitfMWLRo6crr7xSLUaBFwC2EFb4/GwDC3PcFrcE5Rcjrv79+2ceg/C/+eabqvG021MYW3Y2tn42irndoUOHytdff52ZW3Urn3ahPfroo8oeEdy+Aee7dh5Rn4+bNz/hixunGxOv8sCm0GGxT5dk822HTSfbst14440qz5geCCN8UWwxqD2tyt+rnfBpWFjujWXX6NFjlaczwH2GlZ9YJKAD5vLQq7ZP2JeUlKh44BILCvaPC8vfMU+Enh6EFQ2p3VXqNFyv/Do/WIgHFn1gVNKwYUMV71dffZUz4UNcffv2VW4+vQLNT/j0KtogNvr3KDz1Ox06dFDuYnRGIH4YjdlXYwb15p2NPj5iCJ+eT9VlaNSokZx//vmiV8pFET4vDtms6rQzRccIIwfUBRZpYaGVFr+wtmwXJuTXz0YhfPB0+I349HyjvfMYVBe5GPHFyVtQvuLE6Sd82oZgr+jA4Htt2rRpuZXj2Xzb+t0w6cQtm16k4jZw8BrxRbHFsG1GVTxX7YQvTEOMPT0Y3WG5MQxHBwgJXHz2HincYRhxYAFMUHD7uJo3b672g0Vd/eZsrJ3lQp6uvfZalVeseMzViA8LfLCKEw2eXuSTS+GLwhMMsPdIC/Enn3yitqzYV3Q6G3O3To6X8NWqVUvN56FjglEL6gnbJDDih6jkk/DpMujFC3qeM4ote7Fys1E0YHD1Yk7KK2DPKjp3mAfU+9OCBCYXwhcnb0H5ihNnGOHTz8AVibL/+uuvmc6EV57CfNtO4fNLJ27Z0NE6/fTTK2xlQFpuwhfVFoPa06r8vSCFD248uPP8AlYNbtiwQW1zwCZi53JeP6N3ihTcVRipwQWol4UHfYhBwoffISKID3nNhfDBLYuGzLlnJ5fCF4Unyqgn6zHKwxwtOiYQJAgz6icb4cO7evsIOg8XXHCBWtTyyiuvqHjzUfi03WChDzpTUWzZj5XTRrGyFZ0gu3vbbvOY90HHS3cawtgrnsmF8MXJW9D3FifOKMKHZ+E2R6fy5ptvDrTboG/bS/jc0olbNrwHrwi8YvaV7l7CF9UWq1LYgtIuOOGD6wEfHwRj1KhRFfYnwaUG1xrmBDHEh6FiVRT83Jjz8gteH5dewj9hwgS1GTlOY+0UU+yHQzkQH1x3uRA+5AsuTudm/1wKXxSecA1hVIHTaF599VXFTe+xg6tSzzsENWrORlm7Ou3xwY2KQwlwOs2PP/6Yt8Kn6wJ7EHHaSBRb9rM7p41qzlhEY990rVm62XQYu86F8MXJW5CNxIkzivCh46tHfHraxCtPYb5tL+FzSydO2TBCxTYsuNXdDktwjviitqtBwlPVvxec8MGVhUUNbn5rwNZGh/kNvZJJL/aAqw0LC/Ab9pJhbxv25sBNhs3EXoaM+RkYCuZUsNAlTAPh1YOGYcP9hzmDvffeW831YIFLLoQPvTr08LHFwx5yKXyINwxPzOHBxQm3D0bK9jk9vRkYq29xiklQo+YnfPgNC1rAFAs0UJc6VOWID3WL1bSwU4yq0BDBJQlXJ4T5wQcfVHO8UW05io3qOW9s8scIEwuX0DnAojHkDQttnIvGguoiF8KH+omat6B8xYkzrPDh+8dCILgO4U3Rxxm6zfGF/bbdhM8rnThl03z1N+Ysq1P44rSrVS1ufulXG+GDCOkzLe1H6zgLh4YDG6KxPQEC5haw4R3LxuFC1GdTomIxGoQfG4tiIA5Y7Yk9f/oYMr88IG9YPDF8+HC1gjBsftG4XXjhhWpRBwLmnpA2Gnw0PHoTM47XgjFi/svZGOE9bNXAO25n6+nzEtGzdzuyDatfsZEd7sYwZ3U6507dGAfxPPTQQ5WbGVsNnKerYLEA9hiCv159aT+n1Z6ePS+aOUbu9tV12MKAUT7mezHi1QFLs5EO9nY6Dz/QzwTVo32VqF1Qg/ILoUNjiVEvtpXAQwF7RaOJETA6AnFsOYqNIr9IH9tJ0AnAnB/2U4I7XMI42MAZovKI+rw9vSh5C0pHxxslTje7djuHVTPDt6nP9cW72XzbUdKJWja4sNGxDxsw34wFd3Ha1bBpVPZz1Ub4KhsM0yMBEiCBQiSALQzoXGHfYVBIpVIVFu4FvVMdfqfwVYdaYh5JgARIIEcEKHwCD1tHI5VK/dcwjPI7GHMEmdGQAAmQAAnkDwEKH4Uvf6yROSEBEiCBSiCAU5Lg6sScZFDAcWjYVuN2y0nQu/n8O0d8+Vw7zBsJkAAJkEDOCVD4co6UEZIACZAACeQzAQpfPtcO80YCJEACJJBzAhS+nCNlhCRAAiRAAvlMgMKXz7XDvJEACZAACeScAIUv50gZIQmQAAmQQD4ToPDlc+0wb6EJ6GPZcAC3PisRL+POsT59+sjChQvVJbfOgBvGu3Tpok6nx5mhuDfRGXCMHW6NwKWfXgFHwU2dOlX93KRJk8zxeva86HdxTmKbNm3Ugdk4Ig63YOPCXL/gvKoJz4bJO55r0KCBuqYL58A6w4wZMxSbOFxCVw4fJIE8I0Dhy7MKYXbiEfA6pBgC0759+8xt887YIQgQPVzXBOFyO8s06ABknJOKy4z1Adh+z0PgcH0Nzmb1uhJoyJAh6szH8ePH+8IIk3dEgHNpe/TooQ48x0XECPr2dzdBxe9h445XW3yLBKqWAIWvavkz9RwR8BIbHBaNUR8uny0rKyuXmr6BGgKDA7NxS8LEiRMr5ChXwocRI0Z3uLoJIRvhC5t3pKPF/84771R3HgYJX5S4c1R9jIYEKpUAha9ScTOxLUXATZxw6wHuHMNNAzNnzqyQNG6laNu2rZSWlip3Jy5mHTlyZIVLOXMlfLjjDrdg4NYDuGazEb6weUehO3furNyiuCBVX5TsN+KLEveWqk/GSwJbkgCFb0vSZdyVRsBNnODixFVTuHdx3bp1FfKCuT9cAYWrj4qLiwX3AOKKIlxFZQ+5EL769eurK5Bw/RFcqxCXbIQvbN5RDlz2i/RxDZcOfsIXJe5Kq2AmRAI5JEDhyyFMRlV1BOzitGLFCjWvhZEO5rBmzZpVIWO4iw8NPBa84BncRYe5OlxWi8s5cyl8mM/D4hiMQCF2uOQ1G+GLkneUo1+/fmoRDe4pDBK+qHFXXY0zZRKIT4DCF58d38wjAlr47FnCBcKTJk1Sl/s6g751fuzYsWpuDwELOnABKOYDN27cmHkl2xGfvpEewoM8ud14b89f0OKWKHmH6OKg4UWLFqnDhoOEL0rceVT9zAoJRCJA4YuEiw/nKwG7OC1fvlyt0uzatasSNbgynQtbBgwYIHXq1JERI0ZkioRtBpiHg0DMnz8/J8KHVZR9+/ZVN79PmzZNxZmt8EXJO27ORvpIe/HixYHCFyXufLUF5osEgghQ+III8fdqQcBtVNa8eXPp2bNnBSHDvjyM7pYsWSJTpkzJlK9hw4bKJbl69WoZN25cToQPC2awihMuTsztZSt8UfOO9Lt166bmOdeuXesrfFHjrhaGwUySgAsBCh/NoiAIeLkj+/fvrzZuY3O6XtHYqVMngfvRL2AhyIYNG9QjcV2dcGti5Dl58mRZunRpJrlsRnxR837aaadJ06ZN1WpVe3Bb3BI17oIwHBYikQQofIms9sIrtJc4wXUJF+aECRNk5cqVauP4oEGDlAiOGjUqI4aaCFaBdujQQWbPni3z5s3LSvjwMlycOE3GHuIKX9S8FxUVqbJiZDt9+nRf4Ysad+FZEEuUJAIUviTVdgGX1Uv46tWrJwMHDhTM+2GhS+PGjaV3795K1CBuzlC3bl0lFuvXr1fuwWxGfHBtwsWJLRO5EL4oeYerFts5WrRoocqhR686H84RX5S4NZcCNicWrcAJUPgKvIKTUjxsCO/Vq5caXdndiig//t+oUSMZPny4WljSqlUrGTNmjBI3t9C9e3e1HQLuTmwD8Isb70NYcWQZRpUI+txQLChxOwINWxmwkX306NEqfmfAtgocWQYXqT107NgxdN6xKhWCi+0aq1atqpAGOgRYyDJnzhyZO3euRIlbc0mKbbGchUeAwld4dcoSkQAJkAAJ+BCg8NE8SIAESIAEEkWAwpeo6mZhSYAESIAEKHy0ARIgARIggUQRoPAlqrpZWBIgARIgAQofbYAESIAESCBRBCh8iapuFpYESIAESIDCRxsgARIgARJIFAEKX6Kqm4UlARIgARKg8NEGSIAESIAEEkWAwpeo6mZhSYAESIAEKHy0ARIgARIggUQRoPAlqrpZWBIgARIgAQofbYAESIAESCBRBCh8iapuFpYESIAESEAJn2max4vI68RBAiRAAiRAAgkg0ALCt7+ILE1AYVlEEiABEiABEtgdwreDiGwgCxIgARIgARIocAL/FBcXb2WgkKZpLhORZgVeYBaPBEiABEggwQQsy1qQTqdba+ErFZEbEsyDRScBEiABEih8Av8zTbNUCV8qlWptGMY7hV9mlpAESIAESCCJBCzLskRkv3Q6/ZkSvn/F733DMFokEQjLTAIkQAIkUNgELMt6OZ1Od0IpM8Jnmib+MaOwi87SkQAJkAAJJJGAZVmHpNPpj8oJH/4wTfMNEWmbRCgsMwmQAAmQQGESsCzruXQ63U2XLjPiwz9uuummfTZv3jxfROoXZvFZKhIgARIggYQRWFOrVq2WgwcP/tZV+PDPYcOGHVlWVoaTXLZOGBwWlwRIgARIoIAIWJb1a82aNY8qKSn5xF6sciM+/YNpmieKyLMisn0BMWBRSIAESIAEkkNgTY0aNXqUlJQscBbZVfj+dXs227x58zQRwZFmDCRAAiRAAiRQLQhYlvVB7dq1T7a7NwNHfLaRH0Z8aREZWC1Ky0ySAAmQAAkkmcAfInKHiPyfaZq/e4HwHPHZXzBNsxGm/0TkdBGpm2SqLDsJkAAJkEDeEdgoIo9blnVLOp1eE5S7UMJnGwHWNQyja1lZWXfDMA4XkX2DEuDvJEACJEACJLAFCKwQkXcMw5iSSqVeiBJ/JOFzi3jYsGHNy8rKdomSKJ8lARIgARIggZgEvvv3YoWYr4v8P9un9NFcuCfCAAAAAElFTkSuQmCC"/>
          <p:cNvSpPr>
            <a:spLocks noChangeAspect="1" noChangeArrowheads="1"/>
          </p:cNvSpPr>
          <p:nvPr/>
        </p:nvSpPr>
        <p:spPr bwMode="auto">
          <a:xfrm>
            <a:off x="155575" y="-449263"/>
            <a:ext cx="423862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24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4070523"/>
              </p:ext>
            </p:extLst>
          </p:nvPr>
        </p:nvGraphicFramePr>
        <p:xfrm>
          <a:off x="251520" y="4725144"/>
          <a:ext cx="8602739" cy="1646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Прямоугольник 24"/>
          <p:cNvSpPr/>
          <p:nvPr/>
        </p:nvSpPr>
        <p:spPr bwMode="auto">
          <a:xfrm>
            <a:off x="467544" y="4941168"/>
            <a:ext cx="1584176" cy="43204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Calibri"/>
                <a:cs typeface="Times New Roman"/>
              </a:rPr>
              <a:t>КУСП</a:t>
            </a:r>
            <a:endParaRPr sz="1600" dirty="0"/>
          </a:p>
        </p:txBody>
      </p:sp>
      <p:sp>
        <p:nvSpPr>
          <p:cNvPr id="14" name="Прямоугольник 4"/>
          <p:cNvSpPr/>
          <p:nvPr/>
        </p:nvSpPr>
        <p:spPr bwMode="auto">
          <a:xfrm>
            <a:off x="179512" y="1052736"/>
            <a:ext cx="8351743" cy="365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32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00" b="0" i="0" u="none" strike="noStrike" cap="none" spc="0" dirty="0" smtClean="0">
                <a:ln>
                  <a:noFill/>
                </a:ln>
                <a:latin typeface="Calibri"/>
                <a:ea typeface="Calibri"/>
                <a:cs typeface="Calibri"/>
              </a:rPr>
              <a:t>ЗАКРЕПЛЕНО 628 УЧАСТНИКОВ ВЭД</a:t>
            </a:r>
            <a:endParaRPr lang="ru-RU" sz="2000" b="0" i="0" u="none" strike="noStrike" cap="none" spc="0" dirty="0">
              <a:ln>
                <a:noFill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19017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Основная информация</a:t>
            </a: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26E6542A-CDDE-0A4D-9BEA-1CDB85DF59E6}" type="slidenum">
              <a:rPr lang="en-US"/>
              <a:t>2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6329645" y="1046298"/>
            <a:ext cx="2441309" cy="3274022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sp>
        <p:nvSpPr>
          <p:cNvPr id="7" name="Прямоугольник 7"/>
          <p:cNvSpPr/>
          <p:nvPr/>
        </p:nvSpPr>
        <p:spPr bwMode="auto">
          <a:xfrm>
            <a:off x="148008" y="3350225"/>
            <a:ext cx="3806761" cy="2268249"/>
          </a:xfrm>
          <a:prstGeom prst="rect">
            <a:avLst/>
          </a:prstGeom>
        </p:spPr>
        <p:txBody>
          <a:bodyPr wrap="square" lIns="73655" tIns="36827" rIns="73655" bIns="36827">
            <a:spAutoFit/>
          </a:bodyPr>
          <a:lstStyle/>
          <a:p>
            <a:pPr>
              <a:defRPr/>
            </a:pPr>
            <a:r>
              <a:rPr lang="ru-RU">
                <a:latin typeface="Book Antiqua"/>
              </a:rPr>
              <a:t>Штатная численность </a:t>
            </a:r>
            <a:r>
              <a:rPr lang="ru-RU" b="1">
                <a:latin typeface="Book Antiqua"/>
              </a:rPr>
              <a:t>таможни</a:t>
            </a:r>
            <a:r>
              <a:rPr lang="ru-RU">
                <a:latin typeface="Book Antiqua"/>
              </a:rPr>
              <a:t> - </a:t>
            </a:r>
            <a:r>
              <a:rPr lang="ru-RU" b="1">
                <a:latin typeface="Book Antiqua"/>
              </a:rPr>
              <a:t>219</a:t>
            </a:r>
            <a:r>
              <a:rPr lang="ru-RU">
                <a:latin typeface="Book Antiqua"/>
              </a:rPr>
              <a:t> единиц из них:</a:t>
            </a:r>
            <a:endParaRPr/>
          </a:p>
          <a:p>
            <a:pPr>
              <a:defRPr/>
            </a:pPr>
            <a:r>
              <a:rPr lang="ru-RU" b="1">
                <a:latin typeface="Book Antiqua"/>
              </a:rPr>
              <a:t>115</a:t>
            </a:r>
            <a:r>
              <a:rPr lang="ru-RU">
                <a:latin typeface="Book Antiqua"/>
              </a:rPr>
              <a:t> единиц – </a:t>
            </a:r>
            <a:r>
              <a:rPr lang="ru-RU" b="1">
                <a:latin typeface="Book Antiqua"/>
              </a:rPr>
              <a:t>Уральский ЦЭД</a:t>
            </a:r>
            <a:r>
              <a:rPr lang="ru-RU">
                <a:latin typeface="Book Antiqua"/>
              </a:rPr>
              <a:t>. </a:t>
            </a:r>
          </a:p>
          <a:p>
            <a:pPr>
              <a:defRPr/>
            </a:pPr>
            <a:r>
              <a:rPr lang="ru-RU">
                <a:latin typeface="Book Antiqua"/>
              </a:rPr>
              <a:t>В структуре таможни: </a:t>
            </a:r>
            <a:endParaRPr/>
          </a:p>
          <a:p>
            <a:pPr>
              <a:defRPr/>
            </a:pPr>
            <a:r>
              <a:rPr lang="ru-RU">
                <a:latin typeface="Book Antiqua"/>
              </a:rPr>
              <a:t>- руководство, </a:t>
            </a:r>
          </a:p>
          <a:p>
            <a:pPr>
              <a:defRPr/>
            </a:pPr>
            <a:r>
              <a:rPr lang="ru-RU">
                <a:latin typeface="Book Antiqua"/>
              </a:rPr>
              <a:t>- 13 подразделений, </a:t>
            </a:r>
          </a:p>
          <a:p>
            <a:pPr>
              <a:defRPr/>
            </a:pPr>
            <a:r>
              <a:rPr lang="ru-RU">
                <a:latin typeface="Book Antiqua"/>
              </a:rPr>
              <a:t>- 7 отдельных должностей,</a:t>
            </a:r>
            <a:br>
              <a:rPr lang="ru-RU">
                <a:latin typeface="Book Antiqua"/>
              </a:rPr>
            </a:br>
            <a:r>
              <a:rPr lang="ru-RU">
                <a:latin typeface="Book Antiqua"/>
              </a:rPr>
              <a:t>- ЦЭД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 l="-206" t="14111" r="6349" b="15485"/>
          <a:stretch/>
        </p:blipFill>
        <p:spPr bwMode="auto">
          <a:xfrm>
            <a:off x="6329645" y="4744767"/>
            <a:ext cx="2814355" cy="183800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12"/>
          <p:cNvSpPr/>
          <p:nvPr/>
        </p:nvSpPr>
        <p:spPr bwMode="auto">
          <a:xfrm>
            <a:off x="148009" y="1046298"/>
            <a:ext cx="5813404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>
                <a:latin typeface="Calibri"/>
              </a:rPr>
              <a:t>Уральская электронная таможня создана с 10.07.2018 </a:t>
            </a:r>
            <a:r>
              <a:rPr lang="ru-RU" sz="1400" i="1">
                <a:latin typeface="Calibri"/>
              </a:rPr>
              <a:t>(приказ ФТС России от 07.06.2018 № 902).</a:t>
            </a:r>
          </a:p>
          <a:p>
            <a:pPr>
              <a:defRPr/>
            </a:pPr>
            <a:r>
              <a:rPr lang="ru-RU">
                <a:latin typeface="Calibri"/>
              </a:rPr>
              <a:t>На первом этапе штат таможни составлял 19 ед.</a:t>
            </a:r>
          </a:p>
          <a:p>
            <a:pPr>
              <a:defRPr/>
            </a:pPr>
            <a:r>
              <a:rPr lang="ru-RU" b="1">
                <a:latin typeface="Calibri"/>
              </a:rPr>
              <a:t>С 25.10.2018 </a:t>
            </a:r>
            <a:r>
              <a:rPr lang="ru-RU">
                <a:latin typeface="Calibri"/>
              </a:rPr>
              <a:t>Екатеринбургский таможенный пост (ЦЭД) переподчинен Уральской таможне и переименован в </a:t>
            </a:r>
            <a:r>
              <a:rPr lang="ru-RU" b="1">
                <a:latin typeface="Calibri"/>
              </a:rPr>
              <a:t>Уральский таможенный пост (центр электронного декларирования)</a:t>
            </a:r>
            <a:r>
              <a:rPr lang="ru-RU" sz="1400" i="1">
                <a:latin typeface="Calibri"/>
              </a:rPr>
              <a:t> (приказ ФТС России от 13.07.2018 № 1110).</a:t>
            </a:r>
          </a:p>
        </p:txBody>
      </p:sp>
      <p:grpSp>
        <p:nvGrpSpPr>
          <p:cNvPr id="10" name="Схема 13"/>
          <p:cNvGrpSpPr/>
          <p:nvPr/>
        </p:nvGrpSpPr>
        <p:grpSpPr bwMode="auto">
          <a:xfrm>
            <a:off x="3633592" y="3314194"/>
            <a:ext cx="4342408" cy="2362428"/>
            <a:chOff x="0" y="0"/>
            <a:chExt cx="4342408" cy="2362428"/>
          </a:xfrm>
        </p:grpSpPr>
        <p:sp>
          <p:nvSpPr>
            <p:cNvPr id="11" name="Прямоугольник 10"/>
            <p:cNvSpPr/>
            <p:nvPr/>
          </p:nvSpPr>
          <p:spPr bwMode="auto">
            <a:xfrm>
              <a:off x="220701" y="0"/>
              <a:ext cx="1729497" cy="1128969"/>
            </a:xfrm>
            <a:prstGeom prst="rect">
              <a:avLst/>
            </a:prstGeom>
            <a:blipFill>
              <a:blip r:embed="rId4"/>
              <a:stretch/>
            </a:blipFill>
            <a:ln w="1270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2">
              <a:srgbClr val="000000"/>
            </a:lnRef>
            <a:fillRef idx="1">
              <a:srgbClr val="000000"/>
            </a:fillRef>
            <a:effectRef idx="0">
              <a:srgbClr val="000000"/>
            </a:effectRef>
            <a:fontRef idx="minor"/>
          </p:style>
        </p:sp>
        <p:sp>
          <p:nvSpPr>
            <p:cNvPr id="12" name="Прямоугольник 11"/>
            <p:cNvSpPr/>
            <p:nvPr/>
          </p:nvSpPr>
          <p:spPr bwMode="auto">
            <a:xfrm>
              <a:off x="1750866" y="891101"/>
              <a:ext cx="2226325" cy="1471223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rgbClr val="000000"/>
            </a:lnRef>
            <a:fillRef idx="0">
              <a:srgbClr val="000000"/>
            </a:fillRef>
            <a:effectRef idx="0">
              <a:srgbClr val="000000"/>
            </a:effectRef>
            <a:fontRef idx="minor"/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800" dirty="0">
                  <a:latin typeface="Calibri"/>
                </a:rPr>
                <a:t>Укомплектованность </a:t>
              </a:r>
              <a:endParaRPr dirty="0"/>
            </a:p>
            <a:p>
              <a:pPr lvl="0" algn="ctr" defTabSz="8001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800" dirty="0">
                  <a:latin typeface="Calibri"/>
                </a:rPr>
                <a:t>на </a:t>
              </a:r>
              <a:r>
                <a:rPr lang="ru-RU" sz="1800" dirty="0" smtClean="0">
                  <a:latin typeface="Calibri"/>
                </a:rPr>
                <a:t>31.03.2021 </a:t>
              </a:r>
            </a:p>
            <a:p>
              <a:pPr lvl="0" algn="ctr" defTabSz="8001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dirty="0" smtClean="0">
                  <a:latin typeface="Calibri"/>
                </a:rPr>
                <a:t> </a:t>
              </a:r>
              <a:r>
                <a:rPr lang="ru-RU" sz="3200" b="1" dirty="0">
                  <a:latin typeface="Calibri"/>
                </a:rPr>
                <a:t>96,8%</a:t>
              </a:r>
              <a:endParaRPr lang="ru-RU" sz="3200" dirty="0">
                <a:latin typeface="Calibri"/>
              </a:endParaRPr>
            </a:p>
          </p:txBody>
        </p:sp>
        <p:sp>
          <p:nvSpPr>
            <p:cNvPr id="13" name="Половина рамки 12"/>
            <p:cNvSpPr/>
            <p:nvPr/>
          </p:nvSpPr>
          <p:spPr bwMode="auto">
            <a:xfrm>
              <a:off x="1695197" y="891532"/>
              <a:ext cx="444744" cy="444859"/>
            </a:xfrm>
            <a:prstGeom prst="halfFrame">
              <a:avLst>
                <a:gd name="adj1" fmla="val 25770"/>
                <a:gd name="adj2" fmla="val 25770"/>
              </a:avLst>
            </a:prstGeom>
            <a:solidFill>
              <a:srgbClr val="339933"/>
            </a:solidFill>
            <a:ln w="1270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2">
              <a:srgbClr val="000000"/>
            </a:lnRef>
            <a:fillRef idx="1">
              <a:srgbClr val="000000"/>
            </a:fillRef>
            <a:effectRef idx="0">
              <a:srgbClr val="000000"/>
            </a:effectRef>
            <a:fontRef idx="minor">
              <a:schemeClr val="lt1"/>
            </a:fontRef>
          </p:style>
        </p:sp>
        <p:sp>
          <p:nvSpPr>
            <p:cNvPr id="14" name="Половина рамки 13"/>
            <p:cNvSpPr/>
            <p:nvPr/>
          </p:nvSpPr>
          <p:spPr bwMode="auto">
            <a:xfrm rot="5400000">
              <a:off x="3521428" y="891590"/>
              <a:ext cx="444859" cy="444744"/>
            </a:xfrm>
            <a:prstGeom prst="halfFrame">
              <a:avLst>
                <a:gd name="adj1" fmla="val 25770"/>
                <a:gd name="adj2" fmla="val 25770"/>
              </a:avLst>
            </a:prstGeom>
            <a:solidFill>
              <a:srgbClr val="339933"/>
            </a:solidFill>
            <a:ln w="1270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2">
              <a:srgbClr val="000000"/>
            </a:lnRef>
            <a:fillRef idx="1">
              <a:srgbClr val="000000"/>
            </a:fillRef>
            <a:effectRef idx="0">
              <a:srgbClr val="000000"/>
            </a:effectRef>
            <a:fontRef idx="minor">
              <a:schemeClr val="lt1"/>
            </a:fontRef>
          </p:style>
        </p:sp>
        <p:sp>
          <p:nvSpPr>
            <p:cNvPr id="15" name="Половина рамки 14"/>
            <p:cNvSpPr/>
            <p:nvPr/>
          </p:nvSpPr>
          <p:spPr bwMode="auto">
            <a:xfrm rot="16199998">
              <a:off x="1705080" y="1894448"/>
              <a:ext cx="444859" cy="444744"/>
            </a:xfrm>
            <a:prstGeom prst="halfFrame">
              <a:avLst>
                <a:gd name="adj1" fmla="val 25770"/>
                <a:gd name="adj2" fmla="val 25770"/>
              </a:avLst>
            </a:prstGeom>
            <a:solidFill>
              <a:srgbClr val="339933"/>
            </a:solidFill>
            <a:ln w="1270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2">
              <a:srgbClr val="000000"/>
            </a:lnRef>
            <a:fillRef idx="1">
              <a:srgbClr val="000000"/>
            </a:fillRef>
            <a:effectRef idx="0">
              <a:srgbClr val="000000"/>
            </a:effectRef>
            <a:fontRef idx="minor">
              <a:schemeClr val="lt1"/>
            </a:fontRef>
          </p:style>
        </p:sp>
        <p:sp>
          <p:nvSpPr>
            <p:cNvPr id="16" name="Половина рамки 15"/>
            <p:cNvSpPr/>
            <p:nvPr/>
          </p:nvSpPr>
          <p:spPr bwMode="auto">
            <a:xfrm rot="10800000">
              <a:off x="3521485" y="1917256"/>
              <a:ext cx="444744" cy="444859"/>
            </a:xfrm>
            <a:prstGeom prst="halfFrame">
              <a:avLst>
                <a:gd name="adj1" fmla="val 25770"/>
                <a:gd name="adj2" fmla="val 25770"/>
              </a:avLst>
            </a:prstGeom>
            <a:solidFill>
              <a:srgbClr val="339933"/>
            </a:solidFill>
            <a:ln w="1270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2">
              <a:srgbClr val="000000"/>
            </a:lnRef>
            <a:fillRef idx="1">
              <a:srgbClr val="000000"/>
            </a:fillRef>
            <a:effectRef idx="0">
              <a:srgbClr val="000000"/>
            </a:effectRef>
            <a:fontRef idx="minor">
              <a:schemeClr val="lt1"/>
            </a:fontRef>
          </p:style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" name="Рисунок 1036"/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10396" t="715" r="23724" b="313"/>
          <a:stretch/>
        </p:blipFill>
        <p:spPr bwMode="auto">
          <a:xfrm rot="10800000">
            <a:off x="5776532" y="2038265"/>
            <a:ext cx="3346464" cy="4232127"/>
          </a:xfrm>
          <a:prstGeom prst="rect">
            <a:avLst/>
          </a:prstGeom>
        </p:spPr>
      </p:pic>
      <p:grpSp>
        <p:nvGrpSpPr>
          <p:cNvPr id="4" name="Группа 1"/>
          <p:cNvGrpSpPr/>
          <p:nvPr/>
        </p:nvGrpSpPr>
        <p:grpSpPr bwMode="auto">
          <a:xfrm>
            <a:off x="3275856" y="962413"/>
            <a:ext cx="6761721" cy="1291876"/>
            <a:chOff x="2971800" y="620506"/>
            <a:chExt cx="18399030" cy="1938142"/>
          </a:xfrm>
        </p:grpSpPr>
        <p:sp>
          <p:nvSpPr>
            <p:cNvPr id="5" name="TextBox 34"/>
            <p:cNvSpPr>
              <a:spLocks/>
            </p:cNvSpPr>
            <p:nvPr/>
          </p:nvSpPr>
          <p:spPr bwMode="auto">
            <a:xfrm>
              <a:off x="2971800" y="1150331"/>
              <a:ext cx="18399030" cy="140831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endParaRPr lang="en-US" sz="1100" dirty="0">
                <a:solidFill>
                  <a:schemeClr val="accent3"/>
                </a:solidFill>
                <a:latin typeface="Calibri"/>
                <a:ea typeface="Arial"/>
                <a:cs typeface="Arial"/>
              </a:endParaRPr>
            </a:p>
            <a:p>
              <a:pPr>
                <a:defRPr/>
              </a:pPr>
              <a:endParaRPr lang="ru-RU" sz="1100" dirty="0">
                <a:solidFill>
                  <a:schemeClr val="accent3"/>
                </a:solidFill>
                <a:latin typeface="Calibri"/>
                <a:ea typeface="Arial"/>
                <a:cs typeface="Arial"/>
              </a:endParaRPr>
            </a:p>
            <a:p>
              <a:pPr>
                <a:defRPr/>
              </a:pPr>
              <a:endParaRPr lang="ru-RU" sz="1100" dirty="0">
                <a:solidFill>
                  <a:schemeClr val="accent3"/>
                </a:solidFill>
                <a:latin typeface="Calibri"/>
                <a:ea typeface="Arial"/>
                <a:cs typeface="Arial"/>
              </a:endParaRPr>
            </a:p>
            <a:p>
              <a:pPr>
                <a:defRPr/>
              </a:pPr>
              <a:r>
                <a:rPr lang="ru-RU" sz="1100" b="1" dirty="0">
                  <a:solidFill>
                    <a:schemeClr val="accent3"/>
                  </a:solidFill>
                  <a:latin typeface="Calibri"/>
                  <a:ea typeface="Arial"/>
                  <a:cs typeface="Arial"/>
                </a:rPr>
                <a:t>62% </a:t>
              </a:r>
              <a:r>
                <a:rPr lang="ru-RU" sz="1100" b="1" dirty="0" smtClean="0">
                  <a:solidFill>
                    <a:schemeClr val="accent3"/>
                  </a:solidFill>
                  <a:latin typeface="Calibri"/>
                  <a:ea typeface="Arial"/>
                  <a:cs typeface="Arial"/>
                </a:rPr>
                <a:t>КОНТРАБАНДООБРАЗУЮЩИЕ</a:t>
              </a:r>
            </a:p>
            <a:p>
              <a:pPr>
                <a:defRPr/>
              </a:pPr>
              <a:r>
                <a:rPr lang="ru-RU" sz="1100" b="1" dirty="0" smtClean="0">
                  <a:solidFill>
                    <a:schemeClr val="accent3"/>
                  </a:solidFill>
                  <a:latin typeface="Calibri"/>
                  <a:ea typeface="Arial"/>
                  <a:cs typeface="Arial"/>
                </a:rPr>
                <a:t> </a:t>
              </a:r>
              <a:r>
                <a:rPr lang="ru-RU" sz="1100" b="1" dirty="0">
                  <a:solidFill>
                    <a:schemeClr val="accent3"/>
                  </a:solidFill>
                  <a:latin typeface="Calibri"/>
                  <a:ea typeface="Arial"/>
                  <a:cs typeface="Arial"/>
                </a:rPr>
                <a:t>СОСТАВЫ </a:t>
              </a:r>
            </a:p>
          </p:txBody>
        </p:sp>
        <p:sp>
          <p:nvSpPr>
            <p:cNvPr id="6" name="TextBox 26"/>
            <p:cNvSpPr>
              <a:spLocks/>
            </p:cNvSpPr>
            <p:nvPr/>
          </p:nvSpPr>
          <p:spPr bwMode="auto">
            <a:xfrm>
              <a:off x="2971800" y="620506"/>
              <a:ext cx="12344400" cy="12467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lang="ru-RU" sz="1600" dirty="0">
                  <a:latin typeface="Calibri"/>
                  <a:ea typeface="Arial"/>
                  <a:cs typeface="Arial"/>
                </a:rPr>
                <a:t>ДИНАМИКА ВОЗБУЖДЕНИЯ </a:t>
              </a:r>
              <a:endParaRPr dirty="0"/>
            </a:p>
            <a:p>
              <a:pPr>
                <a:defRPr/>
              </a:pPr>
              <a:r>
                <a:rPr lang="ru-RU" sz="1600" dirty="0">
                  <a:latin typeface="Calibri"/>
                  <a:ea typeface="Arial"/>
                  <a:cs typeface="Arial"/>
                </a:rPr>
                <a:t>ДЕЛ ОБ АДМИНИСТРАТИВНЫХ </a:t>
              </a:r>
              <a:endParaRPr dirty="0"/>
            </a:p>
            <a:p>
              <a:pPr>
                <a:defRPr/>
              </a:pPr>
              <a:r>
                <a:rPr lang="ru-RU" sz="1600" dirty="0">
                  <a:latin typeface="Calibri"/>
                  <a:ea typeface="Arial"/>
                  <a:cs typeface="Arial"/>
                </a:rPr>
                <a:t>ПРАВОНАРУШЕНИЯХ</a:t>
              </a:r>
            </a:p>
          </p:txBody>
        </p:sp>
      </p:grpSp>
      <p:sp>
        <p:nvSpPr>
          <p:cNvPr id="7" name="TextBox 23"/>
          <p:cNvSpPr>
            <a:spLocks/>
          </p:cNvSpPr>
          <p:nvPr/>
        </p:nvSpPr>
        <p:spPr bwMode="auto">
          <a:xfrm>
            <a:off x="5877764" y="1497886"/>
            <a:ext cx="3144001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endParaRPr lang="ru-RU" sz="2000" b="1">
              <a:latin typeface="Calibri"/>
              <a:ea typeface="Arial"/>
              <a:cs typeface="Arial"/>
            </a:endParaRPr>
          </a:p>
          <a:p>
            <a:pPr>
              <a:defRPr/>
            </a:pPr>
            <a:endParaRPr lang="ru-RU" sz="2000" b="1">
              <a:latin typeface="Calibri"/>
              <a:ea typeface="Arial"/>
              <a:cs typeface="Arial"/>
            </a:endParaRPr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21"/>
          </p:nvPr>
        </p:nvSpPr>
        <p:spPr bwMode="auto"/>
        <p:txBody>
          <a:bodyPr/>
          <a:lstStyle/>
          <a:p>
            <a:pPr>
              <a:defRPr/>
            </a:pPr>
            <a:fld id="{26E6542A-CDDE-0A4D-9BEA-1CDB85DF59E6}" type="slidenum">
              <a:rPr lang="en-US"/>
              <a:t>20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Результаты правоохранительной деятельности </a:t>
            </a:r>
            <a:endParaRPr lang="en-US"/>
          </a:p>
        </p:txBody>
      </p:sp>
      <p:sp>
        <p:nvSpPr>
          <p:cNvPr id="10" name="TextBox 35"/>
          <p:cNvSpPr>
            <a:spLocks/>
          </p:cNvSpPr>
          <p:nvPr/>
        </p:nvSpPr>
        <p:spPr bwMode="auto">
          <a:xfrm>
            <a:off x="0" y="1023182"/>
            <a:ext cx="422275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ru-RU" sz="1600" dirty="0">
                <a:latin typeface="Calibri"/>
                <a:ea typeface="Arial"/>
                <a:cs typeface="Arial"/>
              </a:rPr>
              <a:t>РЕГИСТРАЦИЯ </a:t>
            </a:r>
            <a:endParaRPr dirty="0"/>
          </a:p>
          <a:p>
            <a:pPr>
              <a:defRPr/>
            </a:pPr>
            <a:r>
              <a:rPr lang="ru-RU" sz="1600" dirty="0">
                <a:latin typeface="Calibri"/>
                <a:ea typeface="Arial"/>
                <a:cs typeface="Arial"/>
              </a:rPr>
              <a:t>СООБЩЕНИЙ  О ПРЕСТУПЛЕНИЯХ</a:t>
            </a:r>
          </a:p>
        </p:txBody>
      </p:sp>
      <p:graphicFrame>
        <p:nvGraphicFramePr>
          <p:cNvPr id="15" name="Диаграмма 3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6922390"/>
              </p:ext>
            </p:extLst>
          </p:nvPr>
        </p:nvGraphicFramePr>
        <p:xfrm>
          <a:off x="3099615" y="2205772"/>
          <a:ext cx="2450444" cy="3731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Диаграмма 4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3931856"/>
              </p:ext>
            </p:extLst>
          </p:nvPr>
        </p:nvGraphicFramePr>
        <p:xfrm>
          <a:off x="323528" y="3212976"/>
          <a:ext cx="2465476" cy="2778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7" name="Прямая соединительная линия 16"/>
          <p:cNvCxnSpPr/>
          <p:nvPr/>
        </p:nvCxnSpPr>
        <p:spPr bwMode="auto">
          <a:xfrm>
            <a:off x="3131840" y="836712"/>
            <a:ext cx="0" cy="5760640"/>
          </a:xfrm>
          <a:prstGeom prst="line">
            <a:avLst/>
          </a:prstGeom>
          <a:ln w="53975">
            <a:solidFill>
              <a:schemeClr val="accent5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07504" y="1643325"/>
            <a:ext cx="2952328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05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Times New Roman"/>
              </a:rPr>
              <a:t>8 </a:t>
            </a:r>
            <a:r>
              <a:rPr lang="ru-RU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Times New Roman"/>
              </a:rPr>
              <a:t>КУСП по ст. 180 УК РФ</a:t>
            </a:r>
          </a:p>
          <a:p>
            <a:pPr lvl="0">
              <a:defRPr/>
            </a:pPr>
            <a:r>
              <a:rPr 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Times New Roman"/>
              </a:rPr>
              <a:t>6 </a:t>
            </a:r>
            <a:r>
              <a:rPr lang="ru-RU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Times New Roman"/>
              </a:rPr>
              <a:t>КУСП по ст. 193 УК РФ</a:t>
            </a:r>
          </a:p>
          <a:p>
            <a:pPr lvl="0">
              <a:defRPr/>
            </a:pPr>
            <a:r>
              <a:rPr lang="ru-RU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Times New Roman"/>
              </a:rPr>
              <a:t>4 КУСП по ст. 193.1 УК РФ</a:t>
            </a:r>
          </a:p>
          <a:p>
            <a:pPr lvl="0">
              <a:defRPr/>
            </a:pPr>
            <a:r>
              <a:rPr lang="ru-RU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Times New Roman"/>
              </a:rPr>
              <a:t>3 КУСП по ст. 226.1 УК РФ</a:t>
            </a:r>
          </a:p>
          <a:p>
            <a:pPr lvl="0">
              <a:defRPr/>
            </a:pPr>
            <a:r>
              <a:rPr lang="ru-RU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Times New Roman"/>
              </a:rPr>
              <a:t>1 КУСП по ст. 173.2 УК РФ</a:t>
            </a:r>
          </a:p>
          <a:p>
            <a:pPr lvl="0">
              <a:defRPr/>
            </a:pPr>
            <a:endParaRPr lang="ru-RU" sz="1050" b="1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Times New Roman"/>
            </a:endParaRPr>
          </a:p>
          <a:p>
            <a:pPr lvl="0" algn="just">
              <a:defRPr/>
            </a:pPr>
            <a:r>
              <a:rPr lang="ru-RU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Times New Roman"/>
              </a:rPr>
              <a:t>По 19 - решение об отказе в возбуждении уголовного дела, </a:t>
            </a:r>
          </a:p>
          <a:p>
            <a:pPr lvl="0" algn="just">
              <a:defRPr/>
            </a:pPr>
            <a:r>
              <a:rPr lang="ru-RU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Times New Roman"/>
              </a:rPr>
              <a:t>3 сообщения о преступлении на </a:t>
            </a:r>
            <a:r>
              <a:rPr lang="ru-RU" sz="105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Times New Roman"/>
              </a:rPr>
              <a:t>рассмотрении</a:t>
            </a:r>
            <a:endParaRPr lang="ru-RU" sz="1050" b="1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7807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Исполнение постановлений по дЕЛАМ ОБ АП</a:t>
            </a: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26E6542A-CDDE-0A4D-9BEA-1CDB85DF59E6}" type="slidenum">
              <a:rPr lang="en-US"/>
              <a:t>21</a:t>
            </a:fld>
            <a:endParaRPr lang="en-US"/>
          </a:p>
        </p:txBody>
      </p:sp>
      <p:sp>
        <p:nvSpPr>
          <p:cNvPr id="6" name="TextBox 24"/>
          <p:cNvSpPr>
            <a:spLocks/>
          </p:cNvSpPr>
          <p:nvPr/>
        </p:nvSpPr>
        <p:spPr bwMode="auto">
          <a:xfrm>
            <a:off x="4085867" y="1541512"/>
            <a:ext cx="3182323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ru-RU" sz="1600">
                <a:latin typeface="Calibri"/>
                <a:ea typeface="Arial"/>
                <a:cs typeface="Arial"/>
              </a:rPr>
              <a:t>ИСПОЛНЕНО ПОСТАНОВЛЕНИЙ ПО ДЕЛАМ АП</a:t>
            </a:r>
            <a:endParaRPr lang="ru-RU" sz="1600" spc="-75">
              <a:solidFill>
                <a:schemeClr val="bg1">
                  <a:lumMod val="10000"/>
                </a:schemeClr>
              </a:solidFill>
              <a:latin typeface="Calibri"/>
              <a:ea typeface="Arial"/>
              <a:cs typeface="Arial"/>
            </a:endParaRPr>
          </a:p>
          <a:p>
            <a:pPr>
              <a:defRPr/>
            </a:pPr>
            <a:endParaRPr lang="ru-RU" sz="1600">
              <a:latin typeface="Calibri"/>
              <a:ea typeface="Arial"/>
              <a:cs typeface="Arial"/>
            </a:endParaRPr>
          </a:p>
        </p:txBody>
      </p:sp>
      <p:sp>
        <p:nvSpPr>
          <p:cNvPr id="7" name="TextBox 19"/>
          <p:cNvSpPr>
            <a:spLocks/>
          </p:cNvSpPr>
          <p:nvPr/>
        </p:nvSpPr>
        <p:spPr bwMode="auto">
          <a:xfrm>
            <a:off x="6276434" y="2780928"/>
            <a:ext cx="27479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defRPr/>
            </a:pPr>
            <a:r>
              <a:rPr lang="ru-RU" sz="1600" b="1" dirty="0">
                <a:solidFill>
                  <a:schemeClr val="accent3"/>
                </a:solidFill>
                <a:latin typeface="Calibri"/>
                <a:ea typeface="Roboto Light"/>
                <a:cs typeface="Times New Roman"/>
              </a:rPr>
              <a:t>Возбуждено 5 дел об АП по ч.1 ст.20.25 КоАП </a:t>
            </a:r>
            <a:r>
              <a:rPr lang="ru-RU" sz="1600" b="1" dirty="0" smtClean="0">
                <a:solidFill>
                  <a:schemeClr val="accent3"/>
                </a:solidFill>
                <a:latin typeface="Calibri"/>
                <a:ea typeface="Roboto Light"/>
                <a:cs typeface="Times New Roman"/>
              </a:rPr>
              <a:t>РФ 2020</a:t>
            </a:r>
            <a:endParaRPr lang="ru-RU" sz="1600" b="1" dirty="0">
              <a:solidFill>
                <a:schemeClr val="accent3"/>
              </a:solidFill>
              <a:latin typeface="Calibri"/>
              <a:ea typeface="Roboto Light"/>
              <a:cs typeface="Times New Roman"/>
            </a:endParaRPr>
          </a:p>
        </p:txBody>
      </p:sp>
      <p:grpSp>
        <p:nvGrpSpPr>
          <p:cNvPr id="8" name="Рисунок 931"/>
          <p:cNvGrpSpPr/>
          <p:nvPr/>
        </p:nvGrpSpPr>
        <p:grpSpPr bwMode="auto">
          <a:xfrm>
            <a:off x="7306422" y="4096024"/>
            <a:ext cx="1049331" cy="1029196"/>
            <a:chOff x="4951617" y="2401522"/>
            <a:chExt cx="2286908" cy="2054560"/>
          </a:xfrm>
        </p:grpSpPr>
        <p:sp>
          <p:nvSpPr>
            <p:cNvPr id="9" name="Полилиния 21"/>
            <p:cNvSpPr/>
            <p:nvPr/>
          </p:nvSpPr>
          <p:spPr bwMode="auto">
            <a:xfrm>
              <a:off x="6927056" y="4152900"/>
              <a:ext cx="311469" cy="303182"/>
            </a:xfrm>
            <a:custGeom>
              <a:avLst/>
              <a:gdLst>
                <a:gd name="connsiteX0" fmla="*/ 272129 w 311469"/>
                <a:gd name="connsiteY0" fmla="*/ 111728 h 303182"/>
                <a:gd name="connsiteX1" fmla="*/ 286798 w 311469"/>
                <a:gd name="connsiteY1" fmla="*/ 263843 h 303182"/>
                <a:gd name="connsiteX2" fmla="*/ 134684 w 311469"/>
                <a:gd name="connsiteY2" fmla="*/ 278511 h 303182"/>
                <a:gd name="connsiteX3" fmla="*/ 0 w 311469"/>
                <a:gd name="connsiteY3" fmla="*/ 167069 h 303182"/>
                <a:gd name="connsiteX4" fmla="*/ 137446 w 311469"/>
                <a:gd name="connsiteY4" fmla="*/ 0 h 303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1469" h="303182" extrusionOk="0">
                  <a:moveTo>
                    <a:pt x="272129" y="111728"/>
                  </a:moveTo>
                  <a:cubicBezTo>
                    <a:pt x="318183" y="149685"/>
                    <a:pt x="324755" y="217789"/>
                    <a:pt x="286798" y="263843"/>
                  </a:cubicBezTo>
                  <a:cubicBezTo>
                    <a:pt x="248841" y="309896"/>
                    <a:pt x="180737" y="316468"/>
                    <a:pt x="134684" y="278511"/>
                  </a:cubicBezTo>
                  <a:lnTo>
                    <a:pt x="0" y="167069"/>
                  </a:lnTo>
                  <a:lnTo>
                    <a:pt x="137446" y="0"/>
                  </a:lnTo>
                  <a:close/>
                </a:path>
              </a:pathLst>
            </a:custGeom>
            <a:solidFill>
              <a:srgbClr val="0096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10" name="Полилиния 26"/>
            <p:cNvSpPr/>
            <p:nvPr/>
          </p:nvSpPr>
          <p:spPr bwMode="auto">
            <a:xfrm>
              <a:off x="6807993" y="4054887"/>
              <a:ext cx="256508" cy="265080"/>
            </a:xfrm>
            <a:custGeom>
              <a:avLst/>
              <a:gdLst>
                <a:gd name="connsiteX0" fmla="*/ 256508 w 256508"/>
                <a:gd name="connsiteY0" fmla="*/ 98393 h 265080"/>
                <a:gd name="connsiteX1" fmla="*/ 119063 w 256508"/>
                <a:gd name="connsiteY1" fmla="*/ 265081 h 265080"/>
                <a:gd name="connsiteX2" fmla="*/ 119063 w 256508"/>
                <a:gd name="connsiteY2" fmla="*/ 265081 h 265080"/>
                <a:gd name="connsiteX3" fmla="*/ 0 w 256508"/>
                <a:gd name="connsiteY3" fmla="*/ 166783 h 265080"/>
                <a:gd name="connsiteX4" fmla="*/ 137446 w 256508"/>
                <a:gd name="connsiteY4" fmla="*/ 0 h 265080"/>
                <a:gd name="connsiteX5" fmla="*/ 256508 w 256508"/>
                <a:gd name="connsiteY5" fmla="*/ 98393 h 265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6508" h="265080" extrusionOk="0">
                  <a:moveTo>
                    <a:pt x="256508" y="98393"/>
                  </a:moveTo>
                  <a:lnTo>
                    <a:pt x="119063" y="265081"/>
                  </a:lnTo>
                  <a:lnTo>
                    <a:pt x="119063" y="265081"/>
                  </a:lnTo>
                  <a:lnTo>
                    <a:pt x="0" y="166783"/>
                  </a:lnTo>
                  <a:lnTo>
                    <a:pt x="137446" y="0"/>
                  </a:lnTo>
                  <a:lnTo>
                    <a:pt x="256508" y="98393"/>
                  </a:lnTo>
                  <a:close/>
                </a:path>
              </a:pathLst>
            </a:custGeom>
            <a:solidFill>
              <a:srgbClr val="FFDF4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11" name="Полилиния 27"/>
            <p:cNvSpPr/>
            <p:nvPr/>
          </p:nvSpPr>
          <p:spPr bwMode="auto">
            <a:xfrm>
              <a:off x="4953335" y="2401522"/>
              <a:ext cx="1605836" cy="1606101"/>
            </a:xfrm>
            <a:custGeom>
              <a:avLst/>
              <a:gdLst>
                <a:gd name="connsiteX0" fmla="*/ 1602246 w 1605836"/>
                <a:gd name="connsiteY0" fmla="*/ 727916 h 1606101"/>
                <a:gd name="connsiteX1" fmla="*/ 878184 w 1605836"/>
                <a:gd name="connsiteY1" fmla="*/ 1602511 h 1606101"/>
                <a:gd name="connsiteX2" fmla="*/ 3589 w 1605836"/>
                <a:gd name="connsiteY2" fmla="*/ 878440 h 1606101"/>
                <a:gd name="connsiteX3" fmla="*/ 725946 w 1605836"/>
                <a:gd name="connsiteY3" fmla="*/ 4016 h 1606101"/>
                <a:gd name="connsiteX4" fmla="*/ 1601560 w 1605836"/>
                <a:gd name="connsiteY4" fmla="*/ 720696 h 1606101"/>
                <a:gd name="connsiteX5" fmla="*/ 1602246 w 1605836"/>
                <a:gd name="connsiteY5" fmla="*/ 727916 h 1606101"/>
                <a:gd name="connsiteX6" fmla="*/ 1449275 w 1605836"/>
                <a:gd name="connsiteY6" fmla="*/ 1068911 h 1606101"/>
                <a:gd name="connsiteX7" fmla="*/ 1067141 w 1605836"/>
                <a:gd name="connsiteY7" fmla="*/ 160379 h 1606101"/>
                <a:gd name="connsiteX8" fmla="*/ 158609 w 1605836"/>
                <a:gd name="connsiteY8" fmla="*/ 542512 h 1606101"/>
                <a:gd name="connsiteX9" fmla="*/ 540742 w 1605836"/>
                <a:gd name="connsiteY9" fmla="*/ 1451045 h 1606101"/>
                <a:gd name="connsiteX10" fmla="*/ 1014744 w 1605836"/>
                <a:gd name="connsiteY10" fmla="*/ 1470009 h 1606101"/>
                <a:gd name="connsiteX11" fmla="*/ 1158476 w 1605836"/>
                <a:gd name="connsiteY11" fmla="*/ 1405811 h 1606101"/>
                <a:gd name="connsiteX12" fmla="*/ 1449275 w 1605836"/>
                <a:gd name="connsiteY12" fmla="*/ 1068911 h 1606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05836" h="1606101" extrusionOk="0">
                  <a:moveTo>
                    <a:pt x="1602246" y="727916"/>
                  </a:moveTo>
                  <a:cubicBezTo>
                    <a:pt x="1643813" y="1169372"/>
                    <a:pt x="1319639" y="1560944"/>
                    <a:pt x="878184" y="1602511"/>
                  </a:cubicBezTo>
                  <a:cubicBezTo>
                    <a:pt x="436729" y="1644078"/>
                    <a:pt x="45156" y="1319905"/>
                    <a:pt x="3589" y="878440"/>
                  </a:cubicBezTo>
                  <a:cubicBezTo>
                    <a:pt x="-37911" y="437651"/>
                    <a:pt x="285243" y="46460"/>
                    <a:pt x="725946" y="4016"/>
                  </a:cubicBezTo>
                  <a:cubicBezTo>
                    <a:pt x="1165649" y="-39875"/>
                    <a:pt x="1557669" y="280994"/>
                    <a:pt x="1601560" y="720696"/>
                  </a:cubicBezTo>
                  <a:cubicBezTo>
                    <a:pt x="1601799" y="723097"/>
                    <a:pt x="1602027" y="725506"/>
                    <a:pt x="1602246" y="727916"/>
                  </a:cubicBezTo>
                  <a:close/>
                  <a:moveTo>
                    <a:pt x="1449275" y="1068911"/>
                  </a:moveTo>
                  <a:cubicBezTo>
                    <a:pt x="1594636" y="712505"/>
                    <a:pt x="1423548" y="305740"/>
                    <a:pt x="1067141" y="160379"/>
                  </a:cubicBezTo>
                  <a:cubicBezTo>
                    <a:pt x="710735" y="15018"/>
                    <a:pt x="303970" y="186096"/>
                    <a:pt x="158609" y="542512"/>
                  </a:cubicBezTo>
                  <a:cubicBezTo>
                    <a:pt x="13247" y="898919"/>
                    <a:pt x="184326" y="1305684"/>
                    <a:pt x="540742" y="1451045"/>
                  </a:cubicBezTo>
                  <a:cubicBezTo>
                    <a:pt x="691666" y="1512595"/>
                    <a:pt x="859382" y="1519310"/>
                    <a:pt x="1014744" y="1470009"/>
                  </a:cubicBezTo>
                  <a:cubicBezTo>
                    <a:pt x="1064970" y="1454226"/>
                    <a:pt x="1113204" y="1432680"/>
                    <a:pt x="1158476" y="1405811"/>
                  </a:cubicBezTo>
                  <a:cubicBezTo>
                    <a:pt x="1289474" y="1328125"/>
                    <a:pt x="1391563" y="1209853"/>
                    <a:pt x="1449275" y="1068911"/>
                  </a:cubicBezTo>
                  <a:close/>
                </a:path>
              </a:pathLst>
            </a:custGeom>
            <a:solidFill>
              <a:srgbClr val="0096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12" name="Полилиния 28"/>
            <p:cNvSpPr/>
            <p:nvPr/>
          </p:nvSpPr>
          <p:spPr bwMode="auto">
            <a:xfrm>
              <a:off x="5057246" y="2506812"/>
              <a:ext cx="1397119" cy="1397380"/>
            </a:xfrm>
            <a:custGeom>
              <a:avLst/>
              <a:gdLst>
                <a:gd name="connsiteX0" fmla="*/ 1393846 w 1397119"/>
                <a:gd name="connsiteY0" fmla="*/ 632532 h 1397380"/>
                <a:gd name="connsiteX1" fmla="*/ 1054566 w 1397119"/>
                <a:gd name="connsiteY1" fmla="*/ 1300520 h 1397380"/>
                <a:gd name="connsiteX2" fmla="*/ 910833 w 1397119"/>
                <a:gd name="connsiteY2" fmla="*/ 1364719 h 1397380"/>
                <a:gd name="connsiteX3" fmla="*/ 465254 w 1397119"/>
                <a:gd name="connsiteY3" fmla="*/ 1356813 h 1397380"/>
                <a:gd name="connsiteX4" fmla="*/ 40315 w 1397119"/>
                <a:gd name="connsiteY4" fmla="*/ 465254 h 1397380"/>
                <a:gd name="connsiteX5" fmla="*/ 931874 w 1397119"/>
                <a:gd name="connsiteY5" fmla="*/ 40315 h 1397380"/>
                <a:gd name="connsiteX6" fmla="*/ 1393846 w 1397119"/>
                <a:gd name="connsiteY6" fmla="*/ 632913 h 1397380"/>
                <a:gd name="connsiteX7" fmla="*/ 477922 w 1397119"/>
                <a:gd name="connsiteY7" fmla="*/ 345925 h 1397380"/>
                <a:gd name="connsiteX8" fmla="*/ 493533 w 1397119"/>
                <a:gd name="connsiteY8" fmla="*/ 274744 h 1397380"/>
                <a:gd name="connsiteX9" fmla="*/ 486495 w 1397119"/>
                <a:gd name="connsiteY9" fmla="*/ 266010 h 1397380"/>
                <a:gd name="connsiteX10" fmla="*/ 449728 w 1397119"/>
                <a:gd name="connsiteY10" fmla="*/ 250770 h 1397380"/>
                <a:gd name="connsiteX11" fmla="*/ 422582 w 1397119"/>
                <a:gd name="connsiteY11" fmla="*/ 258580 h 1397380"/>
                <a:gd name="connsiteX12" fmla="*/ 207603 w 1397119"/>
                <a:gd name="connsiteY12" fmla="*/ 530519 h 1397380"/>
                <a:gd name="connsiteX13" fmla="*/ 239416 w 1397119"/>
                <a:gd name="connsiteY13" fmla="*/ 596432 h 1397380"/>
                <a:gd name="connsiteX14" fmla="*/ 305329 w 1397119"/>
                <a:gd name="connsiteY14" fmla="*/ 564619 h 1397380"/>
                <a:gd name="connsiteX15" fmla="*/ 477922 w 1397119"/>
                <a:gd name="connsiteY15" fmla="*/ 345925 h 1397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97119" h="1397380" extrusionOk="0">
                  <a:moveTo>
                    <a:pt x="1393846" y="632532"/>
                  </a:moveTo>
                  <a:cubicBezTo>
                    <a:pt x="1420011" y="902175"/>
                    <a:pt x="1287738" y="1162598"/>
                    <a:pt x="1054566" y="1300520"/>
                  </a:cubicBezTo>
                  <a:cubicBezTo>
                    <a:pt x="1009293" y="1327390"/>
                    <a:pt x="961059" y="1348936"/>
                    <a:pt x="910833" y="1364719"/>
                  </a:cubicBezTo>
                  <a:cubicBezTo>
                    <a:pt x="765434" y="1410829"/>
                    <a:pt x="608929" y="1408048"/>
                    <a:pt x="465254" y="1356813"/>
                  </a:cubicBezTo>
                  <a:cubicBezTo>
                    <a:pt x="101713" y="1227959"/>
                    <a:pt x="-88539" y="828795"/>
                    <a:pt x="40315" y="465254"/>
                  </a:cubicBezTo>
                  <a:cubicBezTo>
                    <a:pt x="169169" y="101713"/>
                    <a:pt x="568333" y="-88539"/>
                    <a:pt x="931874" y="40315"/>
                  </a:cubicBezTo>
                  <a:cubicBezTo>
                    <a:pt x="1188068" y="131117"/>
                    <a:pt x="1368290" y="362317"/>
                    <a:pt x="1393846" y="632913"/>
                  </a:cubicBezTo>
                  <a:close/>
                  <a:moveTo>
                    <a:pt x="477922" y="345925"/>
                  </a:moveTo>
                  <a:cubicBezTo>
                    <a:pt x="501887" y="330580"/>
                    <a:pt x="508878" y="298709"/>
                    <a:pt x="493533" y="274744"/>
                  </a:cubicBezTo>
                  <a:cubicBezTo>
                    <a:pt x="491514" y="271582"/>
                    <a:pt x="489152" y="268658"/>
                    <a:pt x="486495" y="266010"/>
                  </a:cubicBezTo>
                  <a:cubicBezTo>
                    <a:pt x="476722" y="256294"/>
                    <a:pt x="463511" y="250817"/>
                    <a:pt x="449728" y="250770"/>
                  </a:cubicBezTo>
                  <a:cubicBezTo>
                    <a:pt x="440127" y="250760"/>
                    <a:pt x="430716" y="253475"/>
                    <a:pt x="422582" y="258580"/>
                  </a:cubicBezTo>
                  <a:cubicBezTo>
                    <a:pt x="321979" y="322026"/>
                    <a:pt x="246112" y="417991"/>
                    <a:pt x="207603" y="530519"/>
                  </a:cubicBezTo>
                  <a:cubicBezTo>
                    <a:pt x="198182" y="557503"/>
                    <a:pt x="212432" y="587012"/>
                    <a:pt x="239416" y="596432"/>
                  </a:cubicBezTo>
                  <a:cubicBezTo>
                    <a:pt x="266400" y="605852"/>
                    <a:pt x="295909" y="591603"/>
                    <a:pt x="305329" y="564619"/>
                  </a:cubicBezTo>
                  <a:cubicBezTo>
                    <a:pt x="336085" y="474093"/>
                    <a:pt x="397017" y="396883"/>
                    <a:pt x="477922" y="345925"/>
                  </a:cubicBezTo>
                  <a:close/>
                </a:path>
              </a:pathLst>
            </a:custGeom>
            <a:solidFill>
              <a:srgbClr val="FFF7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13" name="Полилиния 29"/>
            <p:cNvSpPr/>
            <p:nvPr/>
          </p:nvSpPr>
          <p:spPr bwMode="auto">
            <a:xfrm>
              <a:off x="6297358" y="3633977"/>
              <a:ext cx="647890" cy="587597"/>
            </a:xfrm>
            <a:custGeom>
              <a:avLst/>
              <a:gdLst>
                <a:gd name="connsiteX0" fmla="*/ 190 w 647890"/>
                <a:gd name="connsiteY0" fmla="*/ 165830 h 587597"/>
                <a:gd name="connsiteX1" fmla="*/ 138684 w 647890"/>
                <a:gd name="connsiteY1" fmla="*/ 0 h 587597"/>
                <a:gd name="connsiteX2" fmla="*/ 138684 w 647890"/>
                <a:gd name="connsiteY2" fmla="*/ 0 h 587597"/>
                <a:gd name="connsiteX3" fmla="*/ 647890 w 647890"/>
                <a:gd name="connsiteY3" fmla="*/ 420815 h 587597"/>
                <a:gd name="connsiteX4" fmla="*/ 510445 w 647890"/>
                <a:gd name="connsiteY4" fmla="*/ 587597 h 587597"/>
                <a:gd name="connsiteX5" fmla="*/ 0 w 647890"/>
                <a:gd name="connsiteY5" fmla="*/ 165830 h 58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7890" h="587597" extrusionOk="0">
                  <a:moveTo>
                    <a:pt x="190" y="165830"/>
                  </a:moveTo>
                  <a:cubicBezTo>
                    <a:pt x="53587" y="117024"/>
                    <a:pt x="100174" y="61246"/>
                    <a:pt x="138684" y="0"/>
                  </a:cubicBezTo>
                  <a:lnTo>
                    <a:pt x="138684" y="0"/>
                  </a:lnTo>
                  <a:lnTo>
                    <a:pt x="647890" y="420815"/>
                  </a:lnTo>
                  <a:lnTo>
                    <a:pt x="510445" y="587597"/>
                  </a:lnTo>
                  <a:lnTo>
                    <a:pt x="0" y="165830"/>
                  </a:lnTo>
                  <a:close/>
                </a:path>
              </a:pathLst>
            </a:custGeom>
            <a:solidFill>
              <a:srgbClr val="0096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14" name="Полилиния 30"/>
            <p:cNvSpPr/>
            <p:nvPr/>
          </p:nvSpPr>
          <p:spPr bwMode="auto">
            <a:xfrm>
              <a:off x="5261352" y="2757963"/>
              <a:ext cx="297370" cy="349640"/>
            </a:xfrm>
            <a:custGeom>
              <a:avLst/>
              <a:gdLst>
                <a:gd name="connsiteX0" fmla="*/ 282198 w 297370"/>
                <a:gd name="connsiteY0" fmla="*/ 14859 h 349641"/>
                <a:gd name="connsiteX1" fmla="*/ 282360 w 297370"/>
                <a:gd name="connsiteY1" fmla="*/ 87735 h 349641"/>
                <a:gd name="connsiteX2" fmla="*/ 273626 w 297370"/>
                <a:gd name="connsiteY2" fmla="*/ 94774 h 349641"/>
                <a:gd name="connsiteX3" fmla="*/ 100937 w 297370"/>
                <a:gd name="connsiteY3" fmla="*/ 313849 h 349641"/>
                <a:gd name="connsiteX4" fmla="*/ 35796 w 297370"/>
                <a:gd name="connsiteY4" fmla="*/ 347111 h 349641"/>
                <a:gd name="connsiteX5" fmla="*/ 2535 w 297370"/>
                <a:gd name="connsiteY5" fmla="*/ 281969 h 349641"/>
                <a:gd name="connsiteX6" fmla="*/ 3306 w 297370"/>
                <a:gd name="connsiteY6" fmla="*/ 279750 h 349641"/>
                <a:gd name="connsiteX7" fmla="*/ 218285 w 297370"/>
                <a:gd name="connsiteY7" fmla="*/ 7811 h 349641"/>
                <a:gd name="connsiteX8" fmla="*/ 245431 w 297370"/>
                <a:gd name="connsiteY8" fmla="*/ 0 h 349641"/>
                <a:gd name="connsiteX9" fmla="*/ 282198 w 297370"/>
                <a:gd name="connsiteY9" fmla="*/ 14859 h 349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7370" h="349641" extrusionOk="0">
                  <a:moveTo>
                    <a:pt x="282198" y="14859"/>
                  </a:moveTo>
                  <a:cubicBezTo>
                    <a:pt x="302362" y="34938"/>
                    <a:pt x="302439" y="67571"/>
                    <a:pt x="282360" y="87735"/>
                  </a:cubicBezTo>
                  <a:cubicBezTo>
                    <a:pt x="279712" y="90393"/>
                    <a:pt x="276788" y="92755"/>
                    <a:pt x="273626" y="94774"/>
                  </a:cubicBezTo>
                  <a:cubicBezTo>
                    <a:pt x="192625" y="145809"/>
                    <a:pt x="131646" y="223162"/>
                    <a:pt x="100937" y="313849"/>
                  </a:cubicBezTo>
                  <a:cubicBezTo>
                    <a:pt x="92136" y="341024"/>
                    <a:pt x="62971" y="355912"/>
                    <a:pt x="35796" y="347111"/>
                  </a:cubicBezTo>
                  <a:cubicBezTo>
                    <a:pt x="8621" y="338309"/>
                    <a:pt x="-6276" y="309134"/>
                    <a:pt x="2535" y="281969"/>
                  </a:cubicBezTo>
                  <a:cubicBezTo>
                    <a:pt x="2773" y="281217"/>
                    <a:pt x="3030" y="280483"/>
                    <a:pt x="3306" y="279750"/>
                  </a:cubicBezTo>
                  <a:cubicBezTo>
                    <a:pt x="41816" y="167221"/>
                    <a:pt x="117682" y="71257"/>
                    <a:pt x="218285" y="7811"/>
                  </a:cubicBezTo>
                  <a:cubicBezTo>
                    <a:pt x="226420" y="2706"/>
                    <a:pt x="235830" y="-9"/>
                    <a:pt x="245431" y="0"/>
                  </a:cubicBezTo>
                  <a:cubicBezTo>
                    <a:pt x="259157" y="-57"/>
                    <a:pt x="272359" y="5277"/>
                    <a:pt x="282198" y="1485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15" name="Полилиния 31"/>
            <p:cNvSpPr/>
            <p:nvPr/>
          </p:nvSpPr>
          <p:spPr bwMode="auto">
            <a:xfrm>
              <a:off x="5059919" y="2510039"/>
              <a:ext cx="1394456" cy="1394154"/>
            </a:xfrm>
            <a:custGeom>
              <a:avLst/>
              <a:gdLst>
                <a:gd name="connsiteX0" fmla="*/ 462580 w 1394456"/>
                <a:gd name="connsiteY0" fmla="*/ 1353587 h 1394154"/>
                <a:gd name="connsiteX1" fmla="*/ 40870 w 1394456"/>
                <a:gd name="connsiteY1" fmla="*/ 462580 h 1394154"/>
                <a:gd name="connsiteX2" fmla="*/ 931877 w 1394456"/>
                <a:gd name="connsiteY2" fmla="*/ 40870 h 1394154"/>
                <a:gd name="connsiteX3" fmla="*/ 1353587 w 1394456"/>
                <a:gd name="connsiteY3" fmla="*/ 931877 h 1394154"/>
                <a:gd name="connsiteX4" fmla="*/ 1051892 w 1394456"/>
                <a:gd name="connsiteY4" fmla="*/ 1297294 h 1394154"/>
                <a:gd name="connsiteX5" fmla="*/ 908160 w 1394456"/>
                <a:gd name="connsiteY5" fmla="*/ 1361492 h 1394154"/>
                <a:gd name="connsiteX6" fmla="*/ 462580 w 1394456"/>
                <a:gd name="connsiteY6" fmla="*/ 1353587 h 139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4456" h="1394154" extrusionOk="0">
                  <a:moveTo>
                    <a:pt x="462580" y="1353587"/>
                  </a:moveTo>
                  <a:cubicBezTo>
                    <a:pt x="100087" y="1223999"/>
                    <a:pt x="-88718" y="825082"/>
                    <a:pt x="40870" y="462580"/>
                  </a:cubicBezTo>
                  <a:cubicBezTo>
                    <a:pt x="170458" y="100087"/>
                    <a:pt x="569374" y="-88717"/>
                    <a:pt x="931877" y="40870"/>
                  </a:cubicBezTo>
                  <a:cubicBezTo>
                    <a:pt x="1294370" y="170467"/>
                    <a:pt x="1483174" y="569384"/>
                    <a:pt x="1353587" y="931877"/>
                  </a:cubicBezTo>
                  <a:cubicBezTo>
                    <a:pt x="1298780" y="1085182"/>
                    <a:pt x="1192043" y="1214455"/>
                    <a:pt x="1051892" y="1297294"/>
                  </a:cubicBezTo>
                  <a:cubicBezTo>
                    <a:pt x="1006619" y="1324164"/>
                    <a:pt x="958385" y="1345710"/>
                    <a:pt x="908160" y="1361492"/>
                  </a:cubicBezTo>
                  <a:cubicBezTo>
                    <a:pt x="762760" y="1407603"/>
                    <a:pt x="606255" y="1404822"/>
                    <a:pt x="462580" y="1353587"/>
                  </a:cubicBezTo>
                  <a:close/>
                </a:path>
              </a:pathLst>
            </a:custGeom>
            <a:noFill/>
            <a:ln w="14288" cap="rnd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16" name="Полилиния 32"/>
            <p:cNvSpPr/>
            <p:nvPr/>
          </p:nvSpPr>
          <p:spPr bwMode="auto">
            <a:xfrm>
              <a:off x="4951617" y="2402494"/>
              <a:ext cx="1607642" cy="1607641"/>
            </a:xfrm>
            <a:custGeom>
              <a:avLst/>
              <a:gdLst>
                <a:gd name="connsiteX0" fmla="*/ 1345932 w 1607642"/>
                <a:gd name="connsiteY0" fmla="*/ 1397314 h 1607641"/>
                <a:gd name="connsiteX1" fmla="*/ 210323 w 1607642"/>
                <a:gd name="connsiteY1" fmla="*/ 1345936 h 1607641"/>
                <a:gd name="connsiteX2" fmla="*/ 261711 w 1607642"/>
                <a:gd name="connsiteY2" fmla="*/ 210328 h 1607641"/>
                <a:gd name="connsiteX3" fmla="*/ 1397310 w 1607642"/>
                <a:gd name="connsiteY3" fmla="*/ 261706 h 1607641"/>
                <a:gd name="connsiteX4" fmla="*/ 1484426 w 1607642"/>
                <a:gd name="connsiteY4" fmla="*/ 1231484 h 1607641"/>
                <a:gd name="connsiteX5" fmla="*/ 1345932 w 1607642"/>
                <a:gd name="connsiteY5" fmla="*/ 1397314 h 1607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07642" h="1607641" extrusionOk="0">
                  <a:moveTo>
                    <a:pt x="1345932" y="1397314"/>
                  </a:moveTo>
                  <a:cubicBezTo>
                    <a:pt x="1018158" y="1696714"/>
                    <a:pt x="509732" y="1673711"/>
                    <a:pt x="210323" y="1345936"/>
                  </a:cubicBezTo>
                  <a:cubicBezTo>
                    <a:pt x="-89076" y="1018153"/>
                    <a:pt x="-66064" y="509727"/>
                    <a:pt x="261711" y="210328"/>
                  </a:cubicBezTo>
                  <a:cubicBezTo>
                    <a:pt x="589485" y="-89072"/>
                    <a:pt x="1097911" y="-66069"/>
                    <a:pt x="1397310" y="261706"/>
                  </a:cubicBezTo>
                  <a:cubicBezTo>
                    <a:pt x="1641102" y="528606"/>
                    <a:pt x="1676745" y="925408"/>
                    <a:pt x="1484426" y="1231484"/>
                  </a:cubicBezTo>
                  <a:cubicBezTo>
                    <a:pt x="1445992" y="1292777"/>
                    <a:pt x="1399396" y="1348565"/>
                    <a:pt x="1345932" y="1397314"/>
                  </a:cubicBezTo>
                  <a:close/>
                </a:path>
              </a:pathLst>
            </a:custGeom>
            <a:noFill/>
            <a:ln w="14288" cap="rnd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17" name="Полилиния 33"/>
            <p:cNvSpPr/>
            <p:nvPr/>
          </p:nvSpPr>
          <p:spPr bwMode="auto">
            <a:xfrm>
              <a:off x="6297549" y="3634073"/>
              <a:ext cx="940976" cy="821628"/>
            </a:xfrm>
            <a:custGeom>
              <a:avLst/>
              <a:gdLst>
                <a:gd name="connsiteX0" fmla="*/ 138684 w 940976"/>
                <a:gd name="connsiteY0" fmla="*/ 0 h 821628"/>
                <a:gd name="connsiteX1" fmla="*/ 647890 w 940976"/>
                <a:gd name="connsiteY1" fmla="*/ 420814 h 821628"/>
                <a:gd name="connsiteX2" fmla="*/ 766953 w 940976"/>
                <a:gd name="connsiteY2" fmla="*/ 518827 h 821628"/>
                <a:gd name="connsiteX3" fmla="*/ 901637 w 940976"/>
                <a:gd name="connsiteY3" fmla="*/ 630174 h 821628"/>
                <a:gd name="connsiteX4" fmla="*/ 916305 w 940976"/>
                <a:gd name="connsiteY4" fmla="*/ 782288 h 821628"/>
                <a:gd name="connsiteX5" fmla="*/ 764191 w 940976"/>
                <a:gd name="connsiteY5" fmla="*/ 796957 h 821628"/>
                <a:gd name="connsiteX6" fmla="*/ 629507 w 940976"/>
                <a:gd name="connsiteY6" fmla="*/ 685514 h 821628"/>
                <a:gd name="connsiteX7" fmla="*/ 629507 w 940976"/>
                <a:gd name="connsiteY7" fmla="*/ 685514 h 821628"/>
                <a:gd name="connsiteX8" fmla="*/ 510445 w 940976"/>
                <a:gd name="connsiteY8" fmla="*/ 587216 h 821628"/>
                <a:gd name="connsiteX9" fmla="*/ 0 w 940976"/>
                <a:gd name="connsiteY9" fmla="*/ 165449 h 82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976" h="821628" extrusionOk="0">
                  <a:moveTo>
                    <a:pt x="138684" y="0"/>
                  </a:moveTo>
                  <a:lnTo>
                    <a:pt x="647890" y="420814"/>
                  </a:lnTo>
                  <a:lnTo>
                    <a:pt x="766953" y="518827"/>
                  </a:lnTo>
                  <a:lnTo>
                    <a:pt x="901637" y="630174"/>
                  </a:lnTo>
                  <a:cubicBezTo>
                    <a:pt x="947690" y="668131"/>
                    <a:pt x="954262" y="736235"/>
                    <a:pt x="916305" y="782288"/>
                  </a:cubicBezTo>
                  <a:cubicBezTo>
                    <a:pt x="878348" y="828342"/>
                    <a:pt x="810244" y="834914"/>
                    <a:pt x="764191" y="796957"/>
                  </a:cubicBezTo>
                  <a:lnTo>
                    <a:pt x="629507" y="685514"/>
                  </a:lnTo>
                  <a:lnTo>
                    <a:pt x="629507" y="685514"/>
                  </a:lnTo>
                  <a:lnTo>
                    <a:pt x="510445" y="587216"/>
                  </a:lnTo>
                  <a:lnTo>
                    <a:pt x="0" y="165449"/>
                  </a:lnTo>
                </a:path>
              </a:pathLst>
            </a:custGeom>
            <a:noFill/>
            <a:ln w="14288" cap="rnd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18" name="Полилиния 34"/>
            <p:cNvSpPr/>
            <p:nvPr/>
          </p:nvSpPr>
          <p:spPr bwMode="auto">
            <a:xfrm>
              <a:off x="6807993" y="4054887"/>
              <a:ext cx="137445" cy="166782"/>
            </a:xfrm>
            <a:custGeom>
              <a:avLst/>
              <a:gdLst>
                <a:gd name="connsiteX0" fmla="*/ 0 w 137445"/>
                <a:gd name="connsiteY0" fmla="*/ 166783 h 166782"/>
                <a:gd name="connsiteX1" fmla="*/ 137446 w 137445"/>
                <a:gd name="connsiteY1" fmla="*/ 0 h 166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7445" h="166782" extrusionOk="0">
                  <a:moveTo>
                    <a:pt x="0" y="166783"/>
                  </a:moveTo>
                  <a:lnTo>
                    <a:pt x="137446" y="0"/>
                  </a:lnTo>
                </a:path>
              </a:pathLst>
            </a:custGeom>
            <a:grpFill/>
            <a:ln w="14288" cap="rnd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19" name="Полилиния 35"/>
            <p:cNvSpPr/>
            <p:nvPr/>
          </p:nvSpPr>
          <p:spPr bwMode="auto">
            <a:xfrm>
              <a:off x="6927056" y="4153281"/>
              <a:ext cx="137541" cy="166687"/>
            </a:xfrm>
            <a:custGeom>
              <a:avLst/>
              <a:gdLst>
                <a:gd name="connsiteX0" fmla="*/ 0 w 137541"/>
                <a:gd name="connsiteY0" fmla="*/ 166688 h 166687"/>
                <a:gd name="connsiteX1" fmla="*/ 137446 w 137541"/>
                <a:gd name="connsiteY1" fmla="*/ 0 h 166687"/>
                <a:gd name="connsiteX2" fmla="*/ 137541 w 137541"/>
                <a:gd name="connsiteY2" fmla="*/ 0 h 16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541" h="166687" extrusionOk="0">
                  <a:moveTo>
                    <a:pt x="0" y="166688"/>
                  </a:moveTo>
                  <a:lnTo>
                    <a:pt x="137446" y="0"/>
                  </a:lnTo>
                  <a:lnTo>
                    <a:pt x="137541" y="0"/>
                  </a:lnTo>
                </a:path>
              </a:pathLst>
            </a:custGeom>
            <a:noFill/>
            <a:ln w="14288" cap="rnd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20" name="Полилиния 36"/>
            <p:cNvSpPr/>
            <p:nvPr/>
          </p:nvSpPr>
          <p:spPr bwMode="auto">
            <a:xfrm>
              <a:off x="5261878" y="2757201"/>
              <a:ext cx="297134" cy="349296"/>
            </a:xfrm>
            <a:custGeom>
              <a:avLst/>
              <a:gdLst>
                <a:gd name="connsiteX0" fmla="*/ 14971 w 297134"/>
                <a:gd name="connsiteY0" fmla="*/ 333851 h 349296"/>
                <a:gd name="connsiteX1" fmla="*/ 87980 w 297134"/>
                <a:gd name="connsiteY1" fmla="*/ 334499 h 349296"/>
                <a:gd name="connsiteX2" fmla="*/ 100696 w 297134"/>
                <a:gd name="connsiteY2" fmla="*/ 314230 h 349296"/>
                <a:gd name="connsiteX3" fmla="*/ 273385 w 297134"/>
                <a:gd name="connsiteY3" fmla="*/ 95155 h 349296"/>
                <a:gd name="connsiteX4" fmla="*/ 288996 w 297134"/>
                <a:gd name="connsiteY4" fmla="*/ 23974 h 349296"/>
                <a:gd name="connsiteX5" fmla="*/ 281957 w 297134"/>
                <a:gd name="connsiteY5" fmla="*/ 15240 h 349296"/>
                <a:gd name="connsiteX6" fmla="*/ 245190 w 297134"/>
                <a:gd name="connsiteY6" fmla="*/ 0 h 349296"/>
                <a:gd name="connsiteX7" fmla="*/ 218044 w 297134"/>
                <a:gd name="connsiteY7" fmla="*/ 7810 h 349296"/>
                <a:gd name="connsiteX8" fmla="*/ 3065 w 297134"/>
                <a:gd name="connsiteY8" fmla="*/ 279749 h 349296"/>
                <a:gd name="connsiteX9" fmla="*/ 14971 w 297134"/>
                <a:gd name="connsiteY9" fmla="*/ 333851 h 34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7134" h="349296" extrusionOk="0">
                  <a:moveTo>
                    <a:pt x="14971" y="333851"/>
                  </a:moveTo>
                  <a:cubicBezTo>
                    <a:pt x="34955" y="354187"/>
                    <a:pt x="67635" y="354482"/>
                    <a:pt x="87980" y="334499"/>
                  </a:cubicBezTo>
                  <a:cubicBezTo>
                    <a:pt x="93743" y="328832"/>
                    <a:pt x="98105" y="321888"/>
                    <a:pt x="100696" y="314230"/>
                  </a:cubicBezTo>
                  <a:cubicBezTo>
                    <a:pt x="131405" y="223542"/>
                    <a:pt x="192384" y="146190"/>
                    <a:pt x="273385" y="95155"/>
                  </a:cubicBezTo>
                  <a:cubicBezTo>
                    <a:pt x="297349" y="79810"/>
                    <a:pt x="304341" y="47939"/>
                    <a:pt x="288996" y="23974"/>
                  </a:cubicBezTo>
                  <a:cubicBezTo>
                    <a:pt x="286977" y="20812"/>
                    <a:pt x="284615" y="17888"/>
                    <a:pt x="281957" y="15240"/>
                  </a:cubicBezTo>
                  <a:cubicBezTo>
                    <a:pt x="272184" y="5525"/>
                    <a:pt x="258973" y="48"/>
                    <a:pt x="245190" y="0"/>
                  </a:cubicBezTo>
                  <a:cubicBezTo>
                    <a:pt x="235589" y="-10"/>
                    <a:pt x="226179" y="2705"/>
                    <a:pt x="218044" y="7810"/>
                  </a:cubicBezTo>
                  <a:cubicBezTo>
                    <a:pt x="117441" y="71257"/>
                    <a:pt x="41575" y="167221"/>
                    <a:pt x="3065" y="279749"/>
                  </a:cubicBezTo>
                  <a:cubicBezTo>
                    <a:pt x="-3698" y="298571"/>
                    <a:pt x="931" y="319611"/>
                    <a:pt x="14971" y="333851"/>
                  </a:cubicBezTo>
                  <a:close/>
                </a:path>
              </a:pathLst>
            </a:custGeom>
            <a:noFill/>
            <a:ln w="14288" cap="rnd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</p:grpSp>
      <p:graphicFrame>
        <p:nvGraphicFramePr>
          <p:cNvPr id="21" name="Диаграмма 3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513375"/>
              </p:ext>
            </p:extLst>
          </p:nvPr>
        </p:nvGraphicFramePr>
        <p:xfrm>
          <a:off x="494636" y="2026930"/>
          <a:ext cx="2450444" cy="3731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TextBox 41"/>
          <p:cNvSpPr>
            <a:spLocks/>
          </p:cNvSpPr>
          <p:nvPr/>
        </p:nvSpPr>
        <p:spPr bwMode="auto">
          <a:xfrm>
            <a:off x="413139" y="1500476"/>
            <a:ext cx="453661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ru-RU" sz="1600">
                <a:latin typeface="Calibri"/>
                <a:ea typeface="Arial"/>
                <a:cs typeface="Arial"/>
              </a:rPr>
              <a:t>ПЕРЕДАНО НА ИСПОЛНЕНИЕ </a:t>
            </a:r>
            <a:endParaRPr/>
          </a:p>
          <a:p>
            <a:pPr>
              <a:defRPr/>
            </a:pPr>
            <a:r>
              <a:rPr lang="ru-RU" sz="1600">
                <a:latin typeface="Calibri"/>
                <a:ea typeface="Arial"/>
                <a:cs typeface="Arial"/>
              </a:rPr>
              <a:t>ПОСТАНОВЛЕНИЙ ПО ДЕЛАМ АП</a:t>
            </a:r>
          </a:p>
        </p:txBody>
      </p:sp>
      <p:graphicFrame>
        <p:nvGraphicFramePr>
          <p:cNvPr id="22" name="Диаграмма 4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2329327"/>
              </p:ext>
            </p:extLst>
          </p:nvPr>
        </p:nvGraphicFramePr>
        <p:xfrm>
          <a:off x="3923928" y="3068960"/>
          <a:ext cx="2465476" cy="2778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TextBox 19"/>
          <p:cNvSpPr>
            <a:spLocks/>
          </p:cNvSpPr>
          <p:nvPr/>
        </p:nvSpPr>
        <p:spPr bwMode="auto">
          <a:xfrm>
            <a:off x="6276434" y="3511249"/>
            <a:ext cx="2726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defRPr/>
            </a:pPr>
            <a:r>
              <a:rPr lang="ru-RU" sz="1600" b="1" dirty="0">
                <a:solidFill>
                  <a:schemeClr val="accent4"/>
                </a:solidFill>
                <a:latin typeface="Calibri"/>
                <a:ea typeface="Roboto Light"/>
                <a:cs typeface="Times New Roman"/>
              </a:rPr>
              <a:t>Возбуждено </a:t>
            </a:r>
            <a:r>
              <a:rPr lang="ru-RU" sz="1600" b="1" dirty="0" smtClean="0">
                <a:solidFill>
                  <a:schemeClr val="accent4"/>
                </a:solidFill>
                <a:latin typeface="Calibri"/>
                <a:ea typeface="Roboto Light"/>
                <a:cs typeface="Times New Roman"/>
              </a:rPr>
              <a:t>4 дела </a:t>
            </a:r>
            <a:r>
              <a:rPr lang="ru-RU" sz="1600" b="1" dirty="0">
                <a:solidFill>
                  <a:schemeClr val="accent4"/>
                </a:solidFill>
                <a:latin typeface="Calibri"/>
                <a:ea typeface="Roboto Light"/>
                <a:cs typeface="Times New Roman"/>
              </a:rPr>
              <a:t>об АП по ч.1 ст.20.25 КоАП </a:t>
            </a:r>
            <a:r>
              <a:rPr lang="ru-RU" sz="1600" b="1" dirty="0" smtClean="0">
                <a:solidFill>
                  <a:schemeClr val="accent4"/>
                </a:solidFill>
                <a:latin typeface="Calibri"/>
                <a:ea typeface="Roboto Light"/>
                <a:cs typeface="Times New Roman"/>
              </a:rPr>
              <a:t>РФ 2021</a:t>
            </a:r>
            <a:endParaRPr lang="ru-RU" sz="1600" b="1" dirty="0">
              <a:solidFill>
                <a:schemeClr val="accent4"/>
              </a:solidFill>
              <a:latin typeface="Calibri"/>
              <a:ea typeface="Roboto Light"/>
              <a:cs typeface="Times New Roman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 bwMode="auto">
          <a:xfrm>
            <a:off x="3779912" y="836712"/>
            <a:ext cx="0" cy="5760640"/>
          </a:xfrm>
          <a:prstGeom prst="line">
            <a:avLst/>
          </a:prstGeom>
          <a:ln w="53975">
            <a:solidFill>
              <a:schemeClr val="accent5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992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Slide Number Placeholder 43"/>
          <p:cNvSpPr>
            <a:spLocks noGrp="1"/>
          </p:cNvSpPr>
          <p:nvPr>
            <p:ph type="sldNum" sz="quarter" idx="17"/>
          </p:nvPr>
        </p:nvSpPr>
        <p:spPr bwMode="auto"/>
        <p:txBody>
          <a:bodyPr/>
          <a:lstStyle/>
          <a:p>
            <a:pPr>
              <a:defRPr/>
            </a:pPr>
            <a:fld id="{26E6542A-CDDE-0A4D-9BEA-1CDB85DF59E6}" type="slidenum">
              <a:rPr lang="en-US"/>
              <a:t>22</a:t>
            </a:fld>
            <a:endParaRPr lang="en-US"/>
          </a:p>
        </p:txBody>
      </p:sp>
      <p:sp>
        <p:nvSpPr>
          <p:cNvPr id="6" name="TextBox 23"/>
          <p:cNvSpPr>
            <a:spLocks/>
          </p:cNvSpPr>
          <p:nvPr/>
        </p:nvSpPr>
        <p:spPr bwMode="auto">
          <a:xfrm>
            <a:off x="3358314" y="4671879"/>
            <a:ext cx="30564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defRPr/>
            </a:pPr>
            <a:r>
              <a:rPr lang="ru-RU" sz="1400" dirty="0">
                <a:solidFill>
                  <a:schemeClr val="accent4"/>
                </a:solidFill>
                <a:latin typeface="Calibri"/>
                <a:ea typeface="Roboto Light"/>
                <a:cs typeface="Arial"/>
              </a:rPr>
              <a:t>     </a:t>
            </a:r>
            <a:r>
              <a:rPr lang="ru-RU" sz="1200" dirty="0" smtClean="0">
                <a:latin typeface="Calibri"/>
                <a:ea typeface="Roboto Light"/>
                <a:cs typeface="Arial"/>
              </a:rPr>
              <a:t>Заготовки </a:t>
            </a:r>
            <a:r>
              <a:rPr lang="ru-RU" sz="1200" dirty="0">
                <a:latin typeface="Calibri"/>
                <a:ea typeface="Roboto Light"/>
                <a:cs typeface="Arial"/>
              </a:rPr>
              <a:t>верха спортивной обуви,    </a:t>
            </a:r>
            <a:endParaRPr sz="1600" dirty="0"/>
          </a:p>
          <a:p>
            <a:pPr defTabSz="360000">
              <a:defRPr/>
            </a:pPr>
            <a:r>
              <a:rPr lang="ru-RU" sz="1200" dirty="0">
                <a:latin typeface="Calibri"/>
                <a:ea typeface="Roboto Light"/>
                <a:cs typeface="Arial"/>
              </a:rPr>
              <a:t>      маркированные обозначениями,  </a:t>
            </a:r>
            <a:endParaRPr sz="1600" dirty="0"/>
          </a:p>
          <a:p>
            <a:pPr defTabSz="360000">
              <a:defRPr/>
            </a:pPr>
            <a:r>
              <a:rPr lang="ru-RU" sz="1200" dirty="0">
                <a:latin typeface="Calibri"/>
                <a:ea typeface="Roboto Light"/>
                <a:cs typeface="Arial"/>
              </a:rPr>
              <a:t>   сходными с товарными  знаками «</a:t>
            </a:r>
            <a:r>
              <a:rPr lang="ru-RU" sz="1200" dirty="0" err="1">
                <a:latin typeface="Calibri"/>
                <a:ea typeface="Roboto Light"/>
                <a:cs typeface="Arial"/>
              </a:rPr>
              <a:t>Nike</a:t>
            </a:r>
            <a:r>
              <a:rPr lang="ru-RU" sz="1200" dirty="0">
                <a:latin typeface="Calibri"/>
                <a:ea typeface="Roboto Light"/>
                <a:cs typeface="Arial"/>
              </a:rPr>
              <a:t>»    </a:t>
            </a:r>
            <a:endParaRPr sz="1600" dirty="0"/>
          </a:p>
          <a:p>
            <a:pPr defTabSz="360000">
              <a:defRPr/>
            </a:pPr>
            <a:r>
              <a:rPr lang="ru-RU" sz="1200" dirty="0">
                <a:latin typeface="Calibri"/>
                <a:ea typeface="Roboto Light"/>
                <a:cs typeface="Arial"/>
              </a:rPr>
              <a:t>  и «</a:t>
            </a:r>
            <a:r>
              <a:rPr lang="ru-RU" sz="1200" dirty="0" err="1">
                <a:latin typeface="Calibri"/>
                <a:ea typeface="Roboto Light"/>
                <a:cs typeface="Arial"/>
              </a:rPr>
              <a:t>Adidas</a:t>
            </a:r>
            <a:r>
              <a:rPr lang="ru-RU" sz="1200" dirty="0">
                <a:latin typeface="Calibri"/>
                <a:ea typeface="Roboto Light"/>
                <a:cs typeface="Arial"/>
              </a:rPr>
              <a:t>» - </a:t>
            </a:r>
            <a:r>
              <a:rPr lang="ru-RU" sz="1200" dirty="0">
                <a:solidFill>
                  <a:srgbClr val="FF0000"/>
                </a:solidFill>
                <a:latin typeface="Calibri"/>
                <a:ea typeface="Roboto Light"/>
                <a:cs typeface="Arial"/>
              </a:rPr>
              <a:t>32 585 шт.</a:t>
            </a:r>
            <a:endParaRPr lang="ru-RU" sz="1200" dirty="0">
              <a:solidFill>
                <a:srgbClr val="FF0000"/>
              </a:solidFill>
              <a:latin typeface="Calibri"/>
            </a:endParaRPr>
          </a:p>
        </p:txBody>
      </p:sp>
      <p:pic>
        <p:nvPicPr>
          <p:cNvPr id="8" name="Рисунок 16"/>
          <p:cNvPicPr>
            <a:picLocks noChangeAspect="1"/>
          </p:cNvPicPr>
          <p:nvPr/>
        </p:nvPicPr>
        <p:blipFill>
          <a:blip r:embed="rId2"/>
          <a:srcRect l="21875" r="21875"/>
          <a:stretch/>
        </p:blipFill>
        <p:spPr bwMode="auto">
          <a:xfrm>
            <a:off x="354537" y="2066969"/>
            <a:ext cx="1730345" cy="2010104"/>
          </a:xfrm>
          <a:prstGeom prst="parallelogram">
            <a:avLst>
              <a:gd name="adj" fmla="val 25000"/>
            </a:avLst>
          </a:prstGeom>
          <a:pattFill prst="wdUpDiag">
            <a:fgClr>
              <a:schemeClr val="accent6">
                <a:lumMod val="20000"/>
                <a:lumOff val="80000"/>
              </a:schemeClr>
            </a:fgClr>
            <a:bgClr>
              <a:srgbClr val="FFFFFF"/>
            </a:bgClr>
          </a:pattFill>
          <a:ln>
            <a:noFill/>
          </a:ln>
        </p:spPr>
      </p:pic>
      <p:pic>
        <p:nvPicPr>
          <p:cNvPr id="10" name="Рисунок 22"/>
          <p:cNvPicPr>
            <a:picLocks noChangeAspect="1"/>
          </p:cNvPicPr>
          <p:nvPr/>
        </p:nvPicPr>
        <p:blipFill>
          <a:blip r:embed="rId3"/>
          <a:srcRect l="5692" r="14632"/>
          <a:stretch/>
        </p:blipFill>
        <p:spPr bwMode="auto">
          <a:xfrm>
            <a:off x="3563888" y="2264883"/>
            <a:ext cx="1944216" cy="2304256"/>
          </a:xfrm>
          <a:prstGeom prst="parallelogram">
            <a:avLst>
              <a:gd name="adj" fmla="val 25000"/>
            </a:avLst>
          </a:prstGeom>
        </p:spPr>
      </p:pic>
      <p:sp>
        <p:nvSpPr>
          <p:cNvPr id="11" name="TextBox 3"/>
          <p:cNvSpPr/>
          <p:nvPr/>
        </p:nvSpPr>
        <p:spPr bwMode="auto">
          <a:xfrm>
            <a:off x="1675263" y="2595288"/>
            <a:ext cx="2179270" cy="10566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360000">
              <a:defRPr/>
            </a:pPr>
            <a:r>
              <a:rPr lang="en-US" sz="1400" dirty="0">
                <a:solidFill>
                  <a:schemeClr val="accent4"/>
                </a:solidFill>
                <a:latin typeface="Calibri"/>
                <a:ea typeface="Arial"/>
                <a:cs typeface="Arial"/>
              </a:rPr>
              <a:t>     </a:t>
            </a:r>
            <a:r>
              <a:rPr lang="ru-RU" sz="1400" dirty="0">
                <a:solidFill>
                  <a:schemeClr val="accent4"/>
                </a:solidFill>
                <a:latin typeface="Calibri"/>
                <a:ea typeface="Arial"/>
                <a:cs typeface="Arial"/>
              </a:rPr>
              <a:t> </a:t>
            </a:r>
            <a:r>
              <a:rPr lang="en-US" sz="1400" dirty="0">
                <a:solidFill>
                  <a:schemeClr val="accent4"/>
                </a:solidFill>
                <a:latin typeface="Calibri"/>
                <a:ea typeface="Arial"/>
                <a:cs typeface="Arial"/>
              </a:rPr>
              <a:t> </a:t>
            </a:r>
            <a:r>
              <a:rPr lang="ru-RU" sz="1200" dirty="0" smtClean="0">
                <a:latin typeface="Calibri"/>
                <a:ea typeface="Arial"/>
                <a:cs typeface="Arial"/>
              </a:rPr>
              <a:t>Одежда </a:t>
            </a:r>
            <a:r>
              <a:rPr lang="ru-RU" sz="1200" dirty="0">
                <a:latin typeface="Calibri"/>
                <a:ea typeface="Arial"/>
                <a:cs typeface="Arial"/>
              </a:rPr>
              <a:t>и обувь    </a:t>
            </a:r>
            <a:endParaRPr sz="1600" dirty="0"/>
          </a:p>
          <a:p>
            <a:pPr defTabSz="360000">
              <a:defRPr/>
            </a:pPr>
            <a:r>
              <a:rPr lang="ru-RU" sz="1200" dirty="0">
                <a:latin typeface="Calibri"/>
                <a:ea typeface="Arial"/>
                <a:cs typeface="Arial"/>
              </a:rPr>
              <a:t>       </a:t>
            </a:r>
            <a:r>
              <a:rPr lang="en-US" sz="1200" dirty="0">
                <a:latin typeface="Calibri"/>
                <a:ea typeface="Arial"/>
                <a:cs typeface="Arial"/>
              </a:rPr>
              <a:t>PUMA</a:t>
            </a:r>
            <a:r>
              <a:rPr lang="ru-RU" sz="1200" dirty="0">
                <a:latin typeface="Calibri"/>
                <a:ea typeface="Arial"/>
                <a:cs typeface="Arial"/>
              </a:rPr>
              <a:t>,</a:t>
            </a:r>
            <a:r>
              <a:rPr lang="en-US" sz="1200" dirty="0">
                <a:latin typeface="Calibri"/>
                <a:ea typeface="Arial"/>
                <a:cs typeface="Arial"/>
              </a:rPr>
              <a:t>NIKE</a:t>
            </a:r>
            <a:r>
              <a:rPr lang="ru-RU" sz="1200" dirty="0">
                <a:latin typeface="Calibri"/>
                <a:ea typeface="Arial"/>
                <a:cs typeface="Arial"/>
              </a:rPr>
              <a:t>, </a:t>
            </a:r>
            <a:r>
              <a:rPr lang="en-US" sz="1200" dirty="0">
                <a:latin typeface="Calibri"/>
                <a:ea typeface="Arial"/>
                <a:cs typeface="Arial"/>
              </a:rPr>
              <a:t>HUGO </a:t>
            </a:r>
            <a:endParaRPr lang="ru-RU" sz="1200" dirty="0">
              <a:latin typeface="Calibri"/>
              <a:ea typeface="Arial"/>
              <a:cs typeface="Arial"/>
            </a:endParaRPr>
          </a:p>
          <a:p>
            <a:pPr defTabSz="360000">
              <a:defRPr/>
            </a:pPr>
            <a:r>
              <a:rPr lang="ru-RU" sz="1200" dirty="0">
                <a:latin typeface="Calibri"/>
                <a:ea typeface="Arial"/>
                <a:cs typeface="Arial"/>
              </a:rPr>
              <a:t>     </a:t>
            </a:r>
            <a:r>
              <a:rPr lang="en-US" sz="1200" dirty="0">
                <a:latin typeface="Calibri"/>
                <a:ea typeface="Arial"/>
                <a:cs typeface="Arial"/>
              </a:rPr>
              <a:t>BOSS</a:t>
            </a:r>
            <a:r>
              <a:rPr lang="ru-RU" sz="1200" dirty="0">
                <a:latin typeface="Calibri"/>
                <a:ea typeface="Arial"/>
                <a:cs typeface="Arial"/>
              </a:rPr>
              <a:t>, </a:t>
            </a:r>
            <a:r>
              <a:rPr lang="en-US" sz="1200" dirty="0">
                <a:latin typeface="Calibri"/>
                <a:ea typeface="Arial"/>
                <a:cs typeface="Arial"/>
              </a:rPr>
              <a:t>Lacoste</a:t>
            </a:r>
            <a:r>
              <a:rPr lang="ru-RU" sz="1200" dirty="0">
                <a:latin typeface="Calibri"/>
                <a:ea typeface="Arial"/>
                <a:cs typeface="Arial"/>
              </a:rPr>
              <a:t> - </a:t>
            </a:r>
            <a:r>
              <a:rPr lang="ru-RU" sz="1200" dirty="0">
                <a:solidFill>
                  <a:srgbClr val="FF0000"/>
                </a:solidFill>
                <a:latin typeface="Calibri"/>
                <a:ea typeface="Arial"/>
                <a:cs typeface="Arial"/>
              </a:rPr>
              <a:t>133 шт</a:t>
            </a:r>
            <a:r>
              <a:rPr lang="ru-RU" sz="1400" dirty="0">
                <a:solidFill>
                  <a:srgbClr val="FF0000"/>
                </a:solidFill>
                <a:latin typeface="Calibri"/>
                <a:ea typeface="Arial"/>
                <a:cs typeface="Arial"/>
              </a:rPr>
              <a:t>.</a:t>
            </a:r>
            <a:endParaRPr lang="en-US" sz="1400" dirty="0">
              <a:solidFill>
                <a:schemeClr val="accent4"/>
              </a:solidFill>
              <a:latin typeface="Calibri"/>
              <a:ea typeface="Arial"/>
              <a:cs typeface="Arial"/>
            </a:endParaRPr>
          </a:p>
        </p:txBody>
      </p:sp>
      <p:pic>
        <p:nvPicPr>
          <p:cNvPr id="12" name="Рисунок 21" descr="C:\Users\DellVS\AppData\Local\Microsoft\Windows\INetCache\Content.Outlook\YXQT6TLN\20191003_114126.jpg"/>
          <p:cNvPicPr>
            <a:picLocks noChangeArrowheads="1"/>
          </p:cNvPicPr>
          <p:nvPr/>
        </p:nvPicPr>
        <p:blipFill>
          <a:blip r:embed="rId4"/>
          <a:stretch/>
        </p:blipFill>
        <p:spPr bwMode="auto">
          <a:xfrm>
            <a:off x="611560" y="4172904"/>
            <a:ext cx="1792605" cy="2212913"/>
          </a:xfrm>
          <a:prstGeom prst="parallelogram">
            <a:avLst>
              <a:gd name="adj" fmla="val 25000"/>
            </a:avLst>
          </a:prstGeom>
          <a:noFill/>
          <a:ln>
            <a:noFill/>
          </a:ln>
        </p:spPr>
      </p:pic>
      <p:sp>
        <p:nvSpPr>
          <p:cNvPr id="14" name="TextBox 25"/>
          <p:cNvSpPr>
            <a:spLocks/>
          </p:cNvSpPr>
          <p:nvPr/>
        </p:nvSpPr>
        <p:spPr bwMode="auto">
          <a:xfrm>
            <a:off x="412228" y="1437892"/>
            <a:ext cx="7405248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endParaRPr lang="en-US" sz="1100" b="1" dirty="0">
              <a:solidFill>
                <a:schemeClr val="accent3"/>
              </a:solidFill>
              <a:latin typeface="Calibri"/>
              <a:ea typeface="Arial"/>
              <a:cs typeface="Arial"/>
            </a:endParaRPr>
          </a:p>
          <a:p>
            <a:pPr>
              <a:defRPr/>
            </a:pPr>
            <a:endParaRPr lang="ru-RU" sz="1100" b="1" dirty="0">
              <a:solidFill>
                <a:schemeClr val="accent3"/>
              </a:solidFill>
              <a:latin typeface="Calibri"/>
              <a:ea typeface="Arial"/>
              <a:cs typeface="Arial"/>
            </a:endParaRPr>
          </a:p>
        </p:txBody>
      </p:sp>
      <p:sp>
        <p:nvSpPr>
          <p:cNvPr id="15" name="Прямоугольник 2"/>
          <p:cNvSpPr/>
          <p:nvPr/>
        </p:nvSpPr>
        <p:spPr bwMode="auto">
          <a:xfrm>
            <a:off x="1835696" y="5708709"/>
            <a:ext cx="243496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>
                <a:solidFill>
                  <a:schemeClr val="accent3"/>
                </a:solidFill>
                <a:latin typeface="Calibri"/>
                <a:cs typeface="Times New Roman"/>
              </a:rPr>
              <a:t>     </a:t>
            </a:r>
            <a:r>
              <a:rPr lang="ru-RU" sz="1200" dirty="0">
                <a:latin typeface="Calibri"/>
                <a:cs typeface="Times New Roman"/>
              </a:rPr>
              <a:t>Игрушечные машинки </a:t>
            </a:r>
            <a:endParaRPr sz="1600" dirty="0"/>
          </a:p>
          <a:p>
            <a:pPr algn="just">
              <a:defRPr/>
            </a:pPr>
            <a:r>
              <a:rPr lang="ru-RU" sz="1200" dirty="0">
                <a:latin typeface="Calibri"/>
                <a:cs typeface="Times New Roman"/>
              </a:rPr>
              <a:t>   торговый знак </a:t>
            </a:r>
          </a:p>
          <a:p>
            <a:pPr algn="just">
              <a:defRPr/>
            </a:pPr>
            <a:r>
              <a:rPr lang="ru-RU" sz="1200" dirty="0">
                <a:latin typeface="Calibri"/>
                <a:cs typeface="Times New Roman"/>
              </a:rPr>
              <a:t> «</a:t>
            </a:r>
            <a:r>
              <a:rPr lang="en-US" sz="1200" dirty="0">
                <a:latin typeface="Calibri"/>
                <a:cs typeface="Times New Roman"/>
              </a:rPr>
              <a:t>Ferrari</a:t>
            </a:r>
            <a:r>
              <a:rPr lang="ru-RU" sz="1200" dirty="0">
                <a:latin typeface="Calibri"/>
                <a:cs typeface="Times New Roman"/>
              </a:rPr>
              <a:t>» - </a:t>
            </a:r>
            <a:r>
              <a:rPr lang="ru-RU" sz="1200" dirty="0">
                <a:solidFill>
                  <a:srgbClr val="FF0000"/>
                </a:solidFill>
                <a:latin typeface="Calibri"/>
                <a:cs typeface="Times New Roman"/>
              </a:rPr>
              <a:t>3 000 шт.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607994" y="1497940"/>
            <a:ext cx="23519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accent3"/>
                </a:solidFill>
                <a:latin typeface="Calibri"/>
              </a:rPr>
              <a:t>2020 г. – 32 585 шт. 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1" y="1468669"/>
            <a:ext cx="21146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FFC000"/>
                </a:solidFill>
                <a:latin typeface="Calibri"/>
              </a:rPr>
              <a:t>2019 г. - 3 133 </a:t>
            </a:r>
            <a:r>
              <a:rPr lang="ru-RU" sz="2000" b="1" dirty="0" smtClean="0">
                <a:solidFill>
                  <a:srgbClr val="FFC000"/>
                </a:solidFill>
                <a:latin typeface="Calibri"/>
              </a:rPr>
              <a:t>шт.</a:t>
            </a:r>
            <a:endParaRPr lang="ru-RU" sz="2000" dirty="0">
              <a:solidFill>
                <a:srgbClr val="FFC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8316" y="3850494"/>
            <a:ext cx="2452739" cy="2535323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 bwMode="auto">
          <a:xfrm>
            <a:off x="6478579" y="1554487"/>
            <a:ext cx="23519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4"/>
                </a:solidFill>
                <a:latin typeface="Calibri"/>
              </a:rPr>
              <a:t>2021 </a:t>
            </a:r>
            <a:r>
              <a:rPr lang="ru-RU" sz="2000" b="1" dirty="0">
                <a:solidFill>
                  <a:schemeClr val="accent4"/>
                </a:solidFill>
                <a:latin typeface="Calibri"/>
              </a:rPr>
              <a:t>г. </a:t>
            </a:r>
            <a:r>
              <a:rPr lang="ru-RU" sz="2000" b="1" dirty="0" smtClean="0">
                <a:solidFill>
                  <a:schemeClr val="accent4"/>
                </a:solidFill>
                <a:latin typeface="Calibri"/>
              </a:rPr>
              <a:t>– 16 640 шт</a:t>
            </a:r>
            <a:r>
              <a:rPr lang="ru-RU" sz="2000" b="1" dirty="0">
                <a:solidFill>
                  <a:schemeClr val="accent3"/>
                </a:solidFill>
                <a:latin typeface="Calibri"/>
              </a:rPr>
              <a:t>. </a:t>
            </a:r>
            <a:endParaRPr lang="ru-RU" sz="2000" dirty="0"/>
          </a:p>
        </p:txBody>
      </p:sp>
      <p:sp>
        <p:nvSpPr>
          <p:cNvPr id="22" name="TextBox 23"/>
          <p:cNvSpPr>
            <a:spLocks/>
          </p:cNvSpPr>
          <p:nvPr/>
        </p:nvSpPr>
        <p:spPr bwMode="auto">
          <a:xfrm>
            <a:off x="6732240" y="2364135"/>
            <a:ext cx="253373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defRPr/>
            </a:pPr>
            <a:r>
              <a:rPr lang="ru-RU" sz="1400" dirty="0">
                <a:solidFill>
                  <a:schemeClr val="accent4"/>
                </a:solidFill>
                <a:latin typeface="Calibri"/>
                <a:ea typeface="Roboto Light"/>
                <a:cs typeface="Arial"/>
              </a:rPr>
              <a:t>     </a:t>
            </a:r>
            <a:r>
              <a:rPr lang="ru-RU" sz="1200" dirty="0" smtClean="0">
                <a:latin typeface="Calibri"/>
                <a:ea typeface="Roboto Light"/>
                <a:cs typeface="Arial"/>
              </a:rPr>
              <a:t>Заготовки </a:t>
            </a:r>
            <a:r>
              <a:rPr lang="ru-RU" sz="1200" dirty="0">
                <a:latin typeface="Calibri"/>
                <a:ea typeface="Roboto Light"/>
                <a:cs typeface="Arial"/>
              </a:rPr>
              <a:t>верха спортивной обуви, </a:t>
            </a:r>
            <a:r>
              <a:rPr lang="ru-RU" sz="1200" dirty="0" smtClean="0">
                <a:latin typeface="Calibri"/>
                <a:ea typeface="Roboto Light"/>
                <a:cs typeface="Arial"/>
              </a:rPr>
              <a:t>маркированные </a:t>
            </a:r>
            <a:r>
              <a:rPr lang="ru-RU" sz="1200" dirty="0">
                <a:latin typeface="Calibri"/>
                <a:ea typeface="Roboto Light"/>
                <a:cs typeface="Arial"/>
              </a:rPr>
              <a:t>обозначениями, </a:t>
            </a:r>
            <a:r>
              <a:rPr lang="ru-RU" sz="1200" dirty="0" smtClean="0">
                <a:latin typeface="Calibri"/>
                <a:ea typeface="Roboto Light"/>
                <a:cs typeface="Arial"/>
              </a:rPr>
              <a:t>сходными </a:t>
            </a:r>
            <a:r>
              <a:rPr lang="ru-RU" sz="1200" dirty="0">
                <a:latin typeface="Calibri"/>
                <a:ea typeface="Roboto Light"/>
                <a:cs typeface="Arial"/>
              </a:rPr>
              <a:t>с товарными  знаками «</a:t>
            </a:r>
            <a:r>
              <a:rPr lang="ru-RU" sz="1200" dirty="0" err="1">
                <a:latin typeface="Calibri"/>
                <a:ea typeface="Roboto Light"/>
                <a:cs typeface="Arial"/>
              </a:rPr>
              <a:t>Nike</a:t>
            </a:r>
            <a:r>
              <a:rPr lang="ru-RU" sz="1200" dirty="0">
                <a:latin typeface="Calibri"/>
                <a:ea typeface="Roboto Light"/>
                <a:cs typeface="Arial"/>
              </a:rPr>
              <a:t>»    </a:t>
            </a:r>
            <a:endParaRPr sz="1600" dirty="0"/>
          </a:p>
          <a:p>
            <a:pPr defTabSz="360000">
              <a:defRPr/>
            </a:pPr>
            <a:r>
              <a:rPr lang="ru-RU" sz="1200" dirty="0">
                <a:latin typeface="Calibri"/>
                <a:ea typeface="Roboto Light"/>
                <a:cs typeface="Arial"/>
              </a:rPr>
              <a:t>  </a:t>
            </a:r>
            <a:r>
              <a:rPr lang="ru-RU" sz="1200" dirty="0" smtClean="0">
                <a:latin typeface="Calibri"/>
                <a:ea typeface="Roboto Light"/>
                <a:cs typeface="Arial"/>
              </a:rPr>
              <a:t>- </a:t>
            </a:r>
            <a:r>
              <a:rPr lang="ru-RU" sz="1200" dirty="0" smtClean="0">
                <a:solidFill>
                  <a:srgbClr val="FF0000"/>
                </a:solidFill>
                <a:latin typeface="Calibri"/>
                <a:ea typeface="Roboto Light"/>
                <a:cs typeface="Arial"/>
              </a:rPr>
              <a:t>16 640 шт</a:t>
            </a:r>
            <a:r>
              <a:rPr lang="ru-RU" sz="1200" dirty="0">
                <a:solidFill>
                  <a:srgbClr val="FF0000"/>
                </a:solidFill>
                <a:latin typeface="Calibri"/>
                <a:ea typeface="Roboto Light"/>
                <a:cs typeface="Arial"/>
              </a:rPr>
              <a:t>.</a:t>
            </a:r>
            <a:endParaRPr lang="ru-RU" sz="1200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>
                <a:ea typeface="Arial"/>
              </a:rPr>
              <a:t>ВЫЯВЛЕННОЕ КОЛИЧЕСТВО КОНТРАФАКТНОЙ </a:t>
            </a:r>
            <a:r>
              <a:rPr lang="ru-RU" sz="1800" dirty="0" smtClean="0">
                <a:ea typeface="Arial"/>
              </a:rPr>
              <a:t>ПРОДУКЦИИ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66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/>
              <a:t>Судебная практика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26E6542A-CDDE-0A4D-9BEA-1CDB85DF59E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23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TextBox 18"/>
          <p:cNvSpPr>
            <a:spLocks/>
          </p:cNvSpPr>
          <p:nvPr/>
        </p:nvSpPr>
        <p:spPr bwMode="auto">
          <a:xfrm>
            <a:off x="8501" y="4750157"/>
            <a:ext cx="225373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12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064" algn="l" defTabSz="91412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26" algn="l" defTabSz="91412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188" algn="l" defTabSz="91412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252" algn="l" defTabSz="91412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14" algn="l" defTabSz="91412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376" algn="l" defTabSz="91412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440" algn="l" defTabSz="91412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503" algn="l" defTabSz="91412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/>
              </a:rPr>
              <a:t> </a:t>
            </a:r>
            <a:r>
              <a:rPr lang="ru-RU" sz="4400" b="1" dirty="0" smtClean="0">
                <a:latin typeface="Calibri" panose="020F0502020204030204" pitchFamily="34" charset="0"/>
                <a:cs typeface="Times New Roman"/>
              </a:rPr>
              <a:t>288</a:t>
            </a:r>
            <a:r>
              <a:rPr lang="ru-RU" sz="4400" b="1" dirty="0" smtClean="0">
                <a:latin typeface="Calibri" panose="020F0502020204030204" pitchFamily="34" charset="0"/>
                <a:cs typeface="Calibri"/>
              </a:rPr>
              <a:t> </a:t>
            </a:r>
            <a:r>
              <a:rPr lang="ru-RU" sz="2000" b="1" dirty="0" smtClean="0">
                <a:latin typeface="Calibri" panose="020F0502020204030204" pitchFamily="34" charset="0"/>
                <a:cs typeface="Calibri"/>
              </a:rPr>
              <a:t>дел</a:t>
            </a:r>
            <a:endParaRPr lang="ru-RU" sz="2000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>
              <a:defRPr/>
            </a:pPr>
            <a:r>
              <a:rPr lang="ru-RU" dirty="0" smtClean="0">
                <a:latin typeface="Calibri" panose="020F0502020204030204" pitchFamily="34" charset="0"/>
                <a:cs typeface="Calibri"/>
              </a:rPr>
              <a:t>Рассмотрено судами</a:t>
            </a:r>
            <a:endParaRPr lang="en-US" dirty="0" smtClean="0">
              <a:latin typeface="Calibri" panose="020F0502020204030204" pitchFamily="34" charset="0"/>
              <a:cs typeface="Calibri"/>
            </a:endParaRPr>
          </a:p>
          <a:p>
            <a:pPr>
              <a:defRPr/>
            </a:pPr>
            <a:r>
              <a:rPr lang="en-US" sz="1600" dirty="0" smtClean="0">
                <a:latin typeface="Calibri" panose="020F0502020204030204" pitchFamily="34" charset="0"/>
                <a:cs typeface="Calibri"/>
              </a:rPr>
              <a:t>2020-2021 </a:t>
            </a:r>
            <a:r>
              <a:rPr lang="ru-RU" sz="1600" dirty="0" smtClean="0">
                <a:latin typeface="Calibri" panose="020F0502020204030204" pitchFamily="34" charset="0"/>
                <a:cs typeface="Calibri"/>
              </a:rPr>
              <a:t>гг. </a:t>
            </a:r>
            <a:endParaRPr lang="ru-RU" sz="1600" dirty="0">
              <a:latin typeface="Calibri" panose="020F0502020204030204" pitchFamily="34" charset="0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33623" y="5017889"/>
            <a:ext cx="23042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Calibri" panose="020F0502020204030204" pitchFamily="34" charset="0"/>
              </a:rPr>
              <a:t>В пользу:  143 (49,6%)</a:t>
            </a:r>
          </a:p>
          <a:p>
            <a:endParaRPr lang="ru-RU" sz="1400" b="1" dirty="0" smtClean="0">
              <a:latin typeface="Calibri" panose="020F0502020204030204" pitchFamily="34" charset="0"/>
            </a:endParaRPr>
          </a:p>
          <a:p>
            <a:r>
              <a:rPr lang="ru-RU" sz="14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Не в пользу: 145 (50,4%)</a:t>
            </a:r>
            <a:endParaRPr lang="ru-RU" sz="1400" b="1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endParaRPr lang="ru-RU" sz="1400" b="1" dirty="0">
              <a:latin typeface="Calibri" panose="020F0502020204030204" pitchFamily="34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747301512"/>
              </p:ext>
            </p:extLst>
          </p:nvPr>
        </p:nvGraphicFramePr>
        <p:xfrm>
          <a:off x="26990" y="895774"/>
          <a:ext cx="5185971" cy="3576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14" name="Группа 313"/>
          <p:cNvGrpSpPr/>
          <p:nvPr/>
        </p:nvGrpSpPr>
        <p:grpSpPr>
          <a:xfrm>
            <a:off x="4282719" y="3755848"/>
            <a:ext cx="4935664" cy="2798370"/>
            <a:chOff x="3688307" y="1497269"/>
            <a:chExt cx="5142702" cy="3200140"/>
          </a:xfrm>
        </p:grpSpPr>
        <p:sp>
          <p:nvSpPr>
            <p:cNvPr id="315" name="Freeform 7"/>
            <p:cNvSpPr>
              <a:spLocks/>
            </p:cNvSpPr>
            <p:nvPr/>
          </p:nvSpPr>
          <p:spPr bwMode="auto">
            <a:xfrm rot="18929458">
              <a:off x="3824669" y="3539323"/>
              <a:ext cx="717424" cy="709388"/>
            </a:xfrm>
            <a:custGeom>
              <a:avLst/>
              <a:gdLst>
                <a:gd name="T0" fmla="*/ 2274 w 4163"/>
                <a:gd name="T1" fmla="*/ 0 h 4159"/>
                <a:gd name="T2" fmla="*/ 2102 w 4163"/>
                <a:gd name="T3" fmla="*/ 107 h 4159"/>
                <a:gd name="T4" fmla="*/ 1933 w 4163"/>
                <a:gd name="T5" fmla="*/ 220 h 4159"/>
                <a:gd name="T6" fmla="*/ 1768 w 4163"/>
                <a:gd name="T7" fmla="*/ 338 h 4159"/>
                <a:gd name="T8" fmla="*/ 1607 w 4163"/>
                <a:gd name="T9" fmla="*/ 461 h 4159"/>
                <a:gd name="T10" fmla="*/ 1449 w 4163"/>
                <a:gd name="T11" fmla="*/ 588 h 4159"/>
                <a:gd name="T12" fmla="*/ 1294 w 4163"/>
                <a:gd name="T13" fmla="*/ 720 h 4159"/>
                <a:gd name="T14" fmla="*/ 1145 w 4163"/>
                <a:gd name="T15" fmla="*/ 857 h 4159"/>
                <a:gd name="T16" fmla="*/ 1000 w 4163"/>
                <a:gd name="T17" fmla="*/ 998 h 4159"/>
                <a:gd name="T18" fmla="*/ 859 w 4163"/>
                <a:gd name="T19" fmla="*/ 1142 h 4159"/>
                <a:gd name="T20" fmla="*/ 723 w 4163"/>
                <a:gd name="T21" fmla="*/ 1292 h 4159"/>
                <a:gd name="T22" fmla="*/ 590 w 4163"/>
                <a:gd name="T23" fmla="*/ 1445 h 4159"/>
                <a:gd name="T24" fmla="*/ 462 w 4163"/>
                <a:gd name="T25" fmla="*/ 1602 h 4159"/>
                <a:gd name="T26" fmla="*/ 340 w 4163"/>
                <a:gd name="T27" fmla="*/ 1764 h 4159"/>
                <a:gd name="T28" fmla="*/ 221 w 4163"/>
                <a:gd name="T29" fmla="*/ 1929 h 4159"/>
                <a:gd name="T30" fmla="*/ 108 w 4163"/>
                <a:gd name="T31" fmla="*/ 2097 h 4159"/>
                <a:gd name="T32" fmla="*/ 0 w 4163"/>
                <a:gd name="T33" fmla="*/ 2269 h 4159"/>
                <a:gd name="T34" fmla="*/ 3150 w 4163"/>
                <a:gd name="T35" fmla="*/ 4119 h 4159"/>
                <a:gd name="T36" fmla="*/ 3201 w 4163"/>
                <a:gd name="T37" fmla="*/ 4042 h 4159"/>
                <a:gd name="T38" fmla="*/ 3254 w 4163"/>
                <a:gd name="T39" fmla="*/ 3966 h 4159"/>
                <a:gd name="T40" fmla="*/ 3309 w 4163"/>
                <a:gd name="T41" fmla="*/ 3891 h 4159"/>
                <a:gd name="T42" fmla="*/ 3365 w 4163"/>
                <a:gd name="T43" fmla="*/ 3818 h 4159"/>
                <a:gd name="T44" fmla="*/ 3425 w 4163"/>
                <a:gd name="T45" fmla="*/ 3748 h 4159"/>
                <a:gd name="T46" fmla="*/ 3486 w 4163"/>
                <a:gd name="T47" fmla="*/ 3678 h 4159"/>
                <a:gd name="T48" fmla="*/ 3549 w 4163"/>
                <a:gd name="T49" fmla="*/ 3612 h 4159"/>
                <a:gd name="T50" fmla="*/ 3615 w 4163"/>
                <a:gd name="T51" fmla="*/ 3547 h 4159"/>
                <a:gd name="T52" fmla="*/ 3682 w 4163"/>
                <a:gd name="T53" fmla="*/ 3484 h 4159"/>
                <a:gd name="T54" fmla="*/ 3751 w 4163"/>
                <a:gd name="T55" fmla="*/ 3423 h 4159"/>
                <a:gd name="T56" fmla="*/ 3822 w 4163"/>
                <a:gd name="T57" fmla="*/ 3363 h 4159"/>
                <a:gd name="T58" fmla="*/ 3895 w 4163"/>
                <a:gd name="T59" fmla="*/ 3306 h 4159"/>
                <a:gd name="T60" fmla="*/ 3969 w 4163"/>
                <a:gd name="T61" fmla="*/ 3252 h 4159"/>
                <a:gd name="T62" fmla="*/ 4046 w 4163"/>
                <a:gd name="T63" fmla="*/ 3198 h 4159"/>
                <a:gd name="T64" fmla="*/ 4123 w 4163"/>
                <a:gd name="T65" fmla="*/ 3148 h 4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63" h="4159">
                  <a:moveTo>
                    <a:pt x="4163" y="3124"/>
                  </a:moveTo>
                  <a:lnTo>
                    <a:pt x="2274" y="0"/>
                  </a:lnTo>
                  <a:lnTo>
                    <a:pt x="2188" y="52"/>
                  </a:lnTo>
                  <a:lnTo>
                    <a:pt x="2102" y="107"/>
                  </a:lnTo>
                  <a:lnTo>
                    <a:pt x="2017" y="163"/>
                  </a:lnTo>
                  <a:lnTo>
                    <a:pt x="1933" y="220"/>
                  </a:lnTo>
                  <a:lnTo>
                    <a:pt x="1849" y="278"/>
                  </a:lnTo>
                  <a:lnTo>
                    <a:pt x="1768" y="338"/>
                  </a:lnTo>
                  <a:lnTo>
                    <a:pt x="1687" y="399"/>
                  </a:lnTo>
                  <a:lnTo>
                    <a:pt x="1607" y="461"/>
                  </a:lnTo>
                  <a:lnTo>
                    <a:pt x="1526" y="523"/>
                  </a:lnTo>
                  <a:lnTo>
                    <a:pt x="1449" y="588"/>
                  </a:lnTo>
                  <a:lnTo>
                    <a:pt x="1371" y="653"/>
                  </a:lnTo>
                  <a:lnTo>
                    <a:pt x="1294" y="720"/>
                  </a:lnTo>
                  <a:lnTo>
                    <a:pt x="1219" y="787"/>
                  </a:lnTo>
                  <a:lnTo>
                    <a:pt x="1145" y="857"/>
                  </a:lnTo>
                  <a:lnTo>
                    <a:pt x="1072" y="926"/>
                  </a:lnTo>
                  <a:lnTo>
                    <a:pt x="1000" y="998"/>
                  </a:lnTo>
                  <a:lnTo>
                    <a:pt x="928" y="1069"/>
                  </a:lnTo>
                  <a:lnTo>
                    <a:pt x="859" y="1142"/>
                  </a:lnTo>
                  <a:lnTo>
                    <a:pt x="790" y="1216"/>
                  </a:lnTo>
                  <a:lnTo>
                    <a:pt x="723" y="1292"/>
                  </a:lnTo>
                  <a:lnTo>
                    <a:pt x="656" y="1368"/>
                  </a:lnTo>
                  <a:lnTo>
                    <a:pt x="590" y="1445"/>
                  </a:lnTo>
                  <a:lnTo>
                    <a:pt x="525" y="1524"/>
                  </a:lnTo>
                  <a:lnTo>
                    <a:pt x="462" y="1602"/>
                  </a:lnTo>
                  <a:lnTo>
                    <a:pt x="401" y="1682"/>
                  </a:lnTo>
                  <a:lnTo>
                    <a:pt x="340" y="1764"/>
                  </a:lnTo>
                  <a:lnTo>
                    <a:pt x="280" y="1846"/>
                  </a:lnTo>
                  <a:lnTo>
                    <a:pt x="221" y="1929"/>
                  </a:lnTo>
                  <a:lnTo>
                    <a:pt x="164" y="2012"/>
                  </a:lnTo>
                  <a:lnTo>
                    <a:pt x="108" y="2097"/>
                  </a:lnTo>
                  <a:lnTo>
                    <a:pt x="54" y="2183"/>
                  </a:lnTo>
                  <a:lnTo>
                    <a:pt x="0" y="2269"/>
                  </a:lnTo>
                  <a:lnTo>
                    <a:pt x="3126" y="4159"/>
                  </a:lnTo>
                  <a:lnTo>
                    <a:pt x="3150" y="4119"/>
                  </a:lnTo>
                  <a:lnTo>
                    <a:pt x="3175" y="4081"/>
                  </a:lnTo>
                  <a:lnTo>
                    <a:pt x="3201" y="4042"/>
                  </a:lnTo>
                  <a:lnTo>
                    <a:pt x="3226" y="4004"/>
                  </a:lnTo>
                  <a:lnTo>
                    <a:pt x="3254" y="3966"/>
                  </a:lnTo>
                  <a:lnTo>
                    <a:pt x="3280" y="3928"/>
                  </a:lnTo>
                  <a:lnTo>
                    <a:pt x="3309" y="3891"/>
                  </a:lnTo>
                  <a:lnTo>
                    <a:pt x="3336" y="3855"/>
                  </a:lnTo>
                  <a:lnTo>
                    <a:pt x="3365" y="3818"/>
                  </a:lnTo>
                  <a:lnTo>
                    <a:pt x="3395" y="3784"/>
                  </a:lnTo>
                  <a:lnTo>
                    <a:pt x="3425" y="3748"/>
                  </a:lnTo>
                  <a:lnTo>
                    <a:pt x="3455" y="3713"/>
                  </a:lnTo>
                  <a:lnTo>
                    <a:pt x="3486" y="3678"/>
                  </a:lnTo>
                  <a:lnTo>
                    <a:pt x="3517" y="3645"/>
                  </a:lnTo>
                  <a:lnTo>
                    <a:pt x="3549" y="3612"/>
                  </a:lnTo>
                  <a:lnTo>
                    <a:pt x="3582" y="3579"/>
                  </a:lnTo>
                  <a:lnTo>
                    <a:pt x="3615" y="3547"/>
                  </a:lnTo>
                  <a:lnTo>
                    <a:pt x="3649" y="3515"/>
                  </a:lnTo>
                  <a:lnTo>
                    <a:pt x="3682" y="3484"/>
                  </a:lnTo>
                  <a:lnTo>
                    <a:pt x="3717" y="3453"/>
                  </a:lnTo>
                  <a:lnTo>
                    <a:pt x="3751" y="3423"/>
                  </a:lnTo>
                  <a:lnTo>
                    <a:pt x="3786" y="3393"/>
                  </a:lnTo>
                  <a:lnTo>
                    <a:pt x="3822" y="3363"/>
                  </a:lnTo>
                  <a:lnTo>
                    <a:pt x="3858" y="3334"/>
                  </a:lnTo>
                  <a:lnTo>
                    <a:pt x="3895" y="3306"/>
                  </a:lnTo>
                  <a:lnTo>
                    <a:pt x="3932" y="3278"/>
                  </a:lnTo>
                  <a:lnTo>
                    <a:pt x="3969" y="3252"/>
                  </a:lnTo>
                  <a:lnTo>
                    <a:pt x="4007" y="3224"/>
                  </a:lnTo>
                  <a:lnTo>
                    <a:pt x="4046" y="3198"/>
                  </a:lnTo>
                  <a:lnTo>
                    <a:pt x="4084" y="3173"/>
                  </a:lnTo>
                  <a:lnTo>
                    <a:pt x="4123" y="3148"/>
                  </a:lnTo>
                  <a:lnTo>
                    <a:pt x="4163" y="312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dirty="0">
                <a:latin typeface="Calibri" panose="020F0502020204030204" pitchFamily="34" charset="0"/>
              </a:endParaRPr>
            </a:p>
          </p:txBody>
        </p:sp>
        <p:sp>
          <p:nvSpPr>
            <p:cNvPr id="316" name="Freeform 7"/>
            <p:cNvSpPr>
              <a:spLocks/>
            </p:cNvSpPr>
            <p:nvPr/>
          </p:nvSpPr>
          <p:spPr bwMode="auto">
            <a:xfrm rot="17561348">
              <a:off x="4163522" y="4112915"/>
              <a:ext cx="441520" cy="424234"/>
            </a:xfrm>
            <a:custGeom>
              <a:avLst/>
              <a:gdLst>
                <a:gd name="T0" fmla="*/ 2274 w 4163"/>
                <a:gd name="T1" fmla="*/ 0 h 4159"/>
                <a:gd name="T2" fmla="*/ 2102 w 4163"/>
                <a:gd name="T3" fmla="*/ 107 h 4159"/>
                <a:gd name="T4" fmla="*/ 1933 w 4163"/>
                <a:gd name="T5" fmla="*/ 220 h 4159"/>
                <a:gd name="T6" fmla="*/ 1768 w 4163"/>
                <a:gd name="T7" fmla="*/ 338 h 4159"/>
                <a:gd name="T8" fmla="*/ 1607 w 4163"/>
                <a:gd name="T9" fmla="*/ 461 h 4159"/>
                <a:gd name="T10" fmla="*/ 1449 w 4163"/>
                <a:gd name="T11" fmla="*/ 588 h 4159"/>
                <a:gd name="T12" fmla="*/ 1294 w 4163"/>
                <a:gd name="T13" fmla="*/ 720 h 4159"/>
                <a:gd name="T14" fmla="*/ 1145 w 4163"/>
                <a:gd name="T15" fmla="*/ 857 h 4159"/>
                <a:gd name="T16" fmla="*/ 1000 w 4163"/>
                <a:gd name="T17" fmla="*/ 998 h 4159"/>
                <a:gd name="T18" fmla="*/ 859 w 4163"/>
                <a:gd name="T19" fmla="*/ 1142 h 4159"/>
                <a:gd name="T20" fmla="*/ 723 w 4163"/>
                <a:gd name="T21" fmla="*/ 1292 h 4159"/>
                <a:gd name="T22" fmla="*/ 590 w 4163"/>
                <a:gd name="T23" fmla="*/ 1445 h 4159"/>
                <a:gd name="T24" fmla="*/ 462 w 4163"/>
                <a:gd name="T25" fmla="*/ 1602 h 4159"/>
                <a:gd name="T26" fmla="*/ 340 w 4163"/>
                <a:gd name="T27" fmla="*/ 1764 h 4159"/>
                <a:gd name="T28" fmla="*/ 221 w 4163"/>
                <a:gd name="T29" fmla="*/ 1929 h 4159"/>
                <a:gd name="T30" fmla="*/ 108 w 4163"/>
                <a:gd name="T31" fmla="*/ 2097 h 4159"/>
                <a:gd name="T32" fmla="*/ 0 w 4163"/>
                <a:gd name="T33" fmla="*/ 2269 h 4159"/>
                <a:gd name="T34" fmla="*/ 3150 w 4163"/>
                <a:gd name="T35" fmla="*/ 4119 h 4159"/>
                <a:gd name="T36" fmla="*/ 3201 w 4163"/>
                <a:gd name="T37" fmla="*/ 4042 h 4159"/>
                <a:gd name="T38" fmla="*/ 3254 w 4163"/>
                <a:gd name="T39" fmla="*/ 3966 h 4159"/>
                <a:gd name="T40" fmla="*/ 3309 w 4163"/>
                <a:gd name="T41" fmla="*/ 3891 h 4159"/>
                <a:gd name="T42" fmla="*/ 3365 w 4163"/>
                <a:gd name="T43" fmla="*/ 3818 h 4159"/>
                <a:gd name="T44" fmla="*/ 3425 w 4163"/>
                <a:gd name="T45" fmla="*/ 3748 h 4159"/>
                <a:gd name="T46" fmla="*/ 3486 w 4163"/>
                <a:gd name="T47" fmla="*/ 3678 h 4159"/>
                <a:gd name="T48" fmla="*/ 3549 w 4163"/>
                <a:gd name="T49" fmla="*/ 3612 h 4159"/>
                <a:gd name="T50" fmla="*/ 3615 w 4163"/>
                <a:gd name="T51" fmla="*/ 3547 h 4159"/>
                <a:gd name="T52" fmla="*/ 3682 w 4163"/>
                <a:gd name="T53" fmla="*/ 3484 h 4159"/>
                <a:gd name="T54" fmla="*/ 3751 w 4163"/>
                <a:gd name="T55" fmla="*/ 3423 h 4159"/>
                <a:gd name="T56" fmla="*/ 3822 w 4163"/>
                <a:gd name="T57" fmla="*/ 3363 h 4159"/>
                <a:gd name="T58" fmla="*/ 3895 w 4163"/>
                <a:gd name="T59" fmla="*/ 3306 h 4159"/>
                <a:gd name="T60" fmla="*/ 3969 w 4163"/>
                <a:gd name="T61" fmla="*/ 3252 h 4159"/>
                <a:gd name="T62" fmla="*/ 4046 w 4163"/>
                <a:gd name="T63" fmla="*/ 3198 h 4159"/>
                <a:gd name="T64" fmla="*/ 4123 w 4163"/>
                <a:gd name="T65" fmla="*/ 3148 h 4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63" h="4159">
                  <a:moveTo>
                    <a:pt x="4163" y="3124"/>
                  </a:moveTo>
                  <a:lnTo>
                    <a:pt x="2274" y="0"/>
                  </a:lnTo>
                  <a:lnTo>
                    <a:pt x="2188" y="52"/>
                  </a:lnTo>
                  <a:lnTo>
                    <a:pt x="2102" y="107"/>
                  </a:lnTo>
                  <a:lnTo>
                    <a:pt x="2017" y="163"/>
                  </a:lnTo>
                  <a:lnTo>
                    <a:pt x="1933" y="220"/>
                  </a:lnTo>
                  <a:lnTo>
                    <a:pt x="1849" y="278"/>
                  </a:lnTo>
                  <a:lnTo>
                    <a:pt x="1768" y="338"/>
                  </a:lnTo>
                  <a:lnTo>
                    <a:pt x="1687" y="399"/>
                  </a:lnTo>
                  <a:lnTo>
                    <a:pt x="1607" y="461"/>
                  </a:lnTo>
                  <a:lnTo>
                    <a:pt x="1526" y="523"/>
                  </a:lnTo>
                  <a:lnTo>
                    <a:pt x="1449" y="588"/>
                  </a:lnTo>
                  <a:lnTo>
                    <a:pt x="1371" y="653"/>
                  </a:lnTo>
                  <a:lnTo>
                    <a:pt x="1294" y="720"/>
                  </a:lnTo>
                  <a:lnTo>
                    <a:pt x="1219" y="787"/>
                  </a:lnTo>
                  <a:lnTo>
                    <a:pt x="1145" y="857"/>
                  </a:lnTo>
                  <a:lnTo>
                    <a:pt x="1072" y="926"/>
                  </a:lnTo>
                  <a:lnTo>
                    <a:pt x="1000" y="998"/>
                  </a:lnTo>
                  <a:lnTo>
                    <a:pt x="928" y="1069"/>
                  </a:lnTo>
                  <a:lnTo>
                    <a:pt x="859" y="1142"/>
                  </a:lnTo>
                  <a:lnTo>
                    <a:pt x="790" y="1216"/>
                  </a:lnTo>
                  <a:lnTo>
                    <a:pt x="723" y="1292"/>
                  </a:lnTo>
                  <a:lnTo>
                    <a:pt x="656" y="1368"/>
                  </a:lnTo>
                  <a:lnTo>
                    <a:pt x="590" y="1445"/>
                  </a:lnTo>
                  <a:lnTo>
                    <a:pt x="525" y="1524"/>
                  </a:lnTo>
                  <a:lnTo>
                    <a:pt x="462" y="1602"/>
                  </a:lnTo>
                  <a:lnTo>
                    <a:pt x="401" y="1682"/>
                  </a:lnTo>
                  <a:lnTo>
                    <a:pt x="340" y="1764"/>
                  </a:lnTo>
                  <a:lnTo>
                    <a:pt x="280" y="1846"/>
                  </a:lnTo>
                  <a:lnTo>
                    <a:pt x="221" y="1929"/>
                  </a:lnTo>
                  <a:lnTo>
                    <a:pt x="164" y="2012"/>
                  </a:lnTo>
                  <a:lnTo>
                    <a:pt x="108" y="2097"/>
                  </a:lnTo>
                  <a:lnTo>
                    <a:pt x="54" y="2183"/>
                  </a:lnTo>
                  <a:lnTo>
                    <a:pt x="0" y="2269"/>
                  </a:lnTo>
                  <a:lnTo>
                    <a:pt x="3126" y="4159"/>
                  </a:lnTo>
                  <a:lnTo>
                    <a:pt x="3150" y="4119"/>
                  </a:lnTo>
                  <a:lnTo>
                    <a:pt x="3175" y="4081"/>
                  </a:lnTo>
                  <a:lnTo>
                    <a:pt x="3201" y="4042"/>
                  </a:lnTo>
                  <a:lnTo>
                    <a:pt x="3226" y="4004"/>
                  </a:lnTo>
                  <a:lnTo>
                    <a:pt x="3254" y="3966"/>
                  </a:lnTo>
                  <a:lnTo>
                    <a:pt x="3280" y="3928"/>
                  </a:lnTo>
                  <a:lnTo>
                    <a:pt x="3309" y="3891"/>
                  </a:lnTo>
                  <a:lnTo>
                    <a:pt x="3336" y="3855"/>
                  </a:lnTo>
                  <a:lnTo>
                    <a:pt x="3365" y="3818"/>
                  </a:lnTo>
                  <a:lnTo>
                    <a:pt x="3395" y="3784"/>
                  </a:lnTo>
                  <a:lnTo>
                    <a:pt x="3425" y="3748"/>
                  </a:lnTo>
                  <a:lnTo>
                    <a:pt x="3455" y="3713"/>
                  </a:lnTo>
                  <a:lnTo>
                    <a:pt x="3486" y="3678"/>
                  </a:lnTo>
                  <a:lnTo>
                    <a:pt x="3517" y="3645"/>
                  </a:lnTo>
                  <a:lnTo>
                    <a:pt x="3549" y="3612"/>
                  </a:lnTo>
                  <a:lnTo>
                    <a:pt x="3582" y="3579"/>
                  </a:lnTo>
                  <a:lnTo>
                    <a:pt x="3615" y="3547"/>
                  </a:lnTo>
                  <a:lnTo>
                    <a:pt x="3649" y="3515"/>
                  </a:lnTo>
                  <a:lnTo>
                    <a:pt x="3682" y="3484"/>
                  </a:lnTo>
                  <a:lnTo>
                    <a:pt x="3717" y="3453"/>
                  </a:lnTo>
                  <a:lnTo>
                    <a:pt x="3751" y="3423"/>
                  </a:lnTo>
                  <a:lnTo>
                    <a:pt x="3786" y="3393"/>
                  </a:lnTo>
                  <a:lnTo>
                    <a:pt x="3822" y="3363"/>
                  </a:lnTo>
                  <a:lnTo>
                    <a:pt x="3858" y="3334"/>
                  </a:lnTo>
                  <a:lnTo>
                    <a:pt x="3895" y="3306"/>
                  </a:lnTo>
                  <a:lnTo>
                    <a:pt x="3932" y="3278"/>
                  </a:lnTo>
                  <a:lnTo>
                    <a:pt x="3969" y="3252"/>
                  </a:lnTo>
                  <a:lnTo>
                    <a:pt x="4007" y="3224"/>
                  </a:lnTo>
                  <a:lnTo>
                    <a:pt x="4046" y="3198"/>
                  </a:lnTo>
                  <a:lnTo>
                    <a:pt x="4084" y="3173"/>
                  </a:lnTo>
                  <a:lnTo>
                    <a:pt x="4123" y="3148"/>
                  </a:lnTo>
                  <a:lnTo>
                    <a:pt x="4163" y="312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dirty="0">
                <a:latin typeface="Calibri" panose="020F0502020204030204" pitchFamily="34" charset="0"/>
              </a:endParaRPr>
            </a:p>
          </p:txBody>
        </p:sp>
        <p:grpSp>
          <p:nvGrpSpPr>
            <p:cNvPr id="317" name="Группа 316"/>
            <p:cNvGrpSpPr/>
            <p:nvPr/>
          </p:nvGrpSpPr>
          <p:grpSpPr>
            <a:xfrm>
              <a:off x="3688307" y="1497269"/>
              <a:ext cx="5142702" cy="3200140"/>
              <a:chOff x="3973338" y="1870888"/>
              <a:chExt cx="5142702" cy="3200140"/>
            </a:xfrm>
          </p:grpSpPr>
          <p:grpSp>
            <p:nvGrpSpPr>
              <p:cNvPr id="318" name="Группа 317"/>
              <p:cNvGrpSpPr/>
              <p:nvPr/>
            </p:nvGrpSpPr>
            <p:grpSpPr>
              <a:xfrm>
                <a:off x="4087995" y="1870888"/>
                <a:ext cx="5028045" cy="3200140"/>
                <a:chOff x="4460566" y="2925852"/>
                <a:chExt cx="4301239" cy="2737559"/>
              </a:xfrm>
            </p:grpSpPr>
            <p:sp>
              <p:nvSpPr>
                <p:cNvPr id="322" name="Freeform 5"/>
                <p:cNvSpPr>
                  <a:spLocks/>
                </p:cNvSpPr>
                <p:nvPr/>
              </p:nvSpPr>
              <p:spPr bwMode="auto">
                <a:xfrm>
                  <a:off x="5191649" y="4619314"/>
                  <a:ext cx="1045414" cy="1044097"/>
                </a:xfrm>
                <a:custGeom>
                  <a:avLst/>
                  <a:gdLst>
                    <a:gd name="T0" fmla="*/ 4748 w 4760"/>
                    <a:gd name="T1" fmla="*/ 2621 h 4756"/>
                    <a:gd name="T2" fmla="*/ 4685 w 4760"/>
                    <a:gd name="T3" fmla="*/ 2973 h 4756"/>
                    <a:gd name="T4" fmla="*/ 4574 w 4760"/>
                    <a:gd name="T5" fmla="*/ 3304 h 4756"/>
                    <a:gd name="T6" fmla="*/ 4416 w 4760"/>
                    <a:gd name="T7" fmla="*/ 3611 h 4756"/>
                    <a:gd name="T8" fmla="*/ 4217 w 4760"/>
                    <a:gd name="T9" fmla="*/ 3891 h 4756"/>
                    <a:gd name="T10" fmla="*/ 3980 w 4760"/>
                    <a:gd name="T11" fmla="*/ 4138 h 4756"/>
                    <a:gd name="T12" fmla="*/ 3711 w 4760"/>
                    <a:gd name="T13" fmla="*/ 4350 h 4756"/>
                    <a:gd name="T14" fmla="*/ 3412 w 4760"/>
                    <a:gd name="T15" fmla="*/ 4522 h 4756"/>
                    <a:gd name="T16" fmla="*/ 3088 w 4760"/>
                    <a:gd name="T17" fmla="*/ 4650 h 4756"/>
                    <a:gd name="T18" fmla="*/ 2742 w 4760"/>
                    <a:gd name="T19" fmla="*/ 4729 h 4756"/>
                    <a:gd name="T20" fmla="*/ 2381 w 4760"/>
                    <a:gd name="T21" fmla="*/ 4756 h 4756"/>
                    <a:gd name="T22" fmla="*/ 2018 w 4760"/>
                    <a:gd name="T23" fmla="*/ 4729 h 4756"/>
                    <a:gd name="T24" fmla="*/ 1673 w 4760"/>
                    <a:gd name="T25" fmla="*/ 4650 h 4756"/>
                    <a:gd name="T26" fmla="*/ 1348 w 4760"/>
                    <a:gd name="T27" fmla="*/ 4522 h 4756"/>
                    <a:gd name="T28" fmla="*/ 1049 w 4760"/>
                    <a:gd name="T29" fmla="*/ 4350 h 4756"/>
                    <a:gd name="T30" fmla="*/ 780 w 4760"/>
                    <a:gd name="T31" fmla="*/ 4138 h 4756"/>
                    <a:gd name="T32" fmla="*/ 543 w 4760"/>
                    <a:gd name="T33" fmla="*/ 3891 h 4756"/>
                    <a:gd name="T34" fmla="*/ 345 w 4760"/>
                    <a:gd name="T35" fmla="*/ 3611 h 4756"/>
                    <a:gd name="T36" fmla="*/ 188 w 4760"/>
                    <a:gd name="T37" fmla="*/ 3304 h 4756"/>
                    <a:gd name="T38" fmla="*/ 76 w 4760"/>
                    <a:gd name="T39" fmla="*/ 2973 h 4756"/>
                    <a:gd name="T40" fmla="*/ 12 w 4760"/>
                    <a:gd name="T41" fmla="*/ 2621 h 4756"/>
                    <a:gd name="T42" fmla="*/ 4 w 4760"/>
                    <a:gd name="T43" fmla="*/ 2256 h 4756"/>
                    <a:gd name="T44" fmla="*/ 49 w 4760"/>
                    <a:gd name="T45" fmla="*/ 1899 h 4756"/>
                    <a:gd name="T46" fmla="*/ 145 w 4760"/>
                    <a:gd name="T47" fmla="*/ 1561 h 4756"/>
                    <a:gd name="T48" fmla="*/ 287 w 4760"/>
                    <a:gd name="T49" fmla="*/ 1245 h 4756"/>
                    <a:gd name="T50" fmla="*/ 473 w 4760"/>
                    <a:gd name="T51" fmla="*/ 955 h 4756"/>
                    <a:gd name="T52" fmla="*/ 698 w 4760"/>
                    <a:gd name="T53" fmla="*/ 697 h 4756"/>
                    <a:gd name="T54" fmla="*/ 956 w 4760"/>
                    <a:gd name="T55" fmla="*/ 472 h 4756"/>
                    <a:gd name="T56" fmla="*/ 1246 w 4760"/>
                    <a:gd name="T57" fmla="*/ 287 h 4756"/>
                    <a:gd name="T58" fmla="*/ 1563 w 4760"/>
                    <a:gd name="T59" fmla="*/ 145 h 4756"/>
                    <a:gd name="T60" fmla="*/ 1901 w 4760"/>
                    <a:gd name="T61" fmla="*/ 49 h 4756"/>
                    <a:gd name="T62" fmla="*/ 2258 w 4760"/>
                    <a:gd name="T63" fmla="*/ 4 h 4756"/>
                    <a:gd name="T64" fmla="*/ 2624 w 4760"/>
                    <a:gd name="T65" fmla="*/ 13 h 4756"/>
                    <a:gd name="T66" fmla="*/ 2975 w 4760"/>
                    <a:gd name="T67" fmla="*/ 76 h 4756"/>
                    <a:gd name="T68" fmla="*/ 3307 w 4760"/>
                    <a:gd name="T69" fmla="*/ 188 h 4756"/>
                    <a:gd name="T70" fmla="*/ 3614 w 4760"/>
                    <a:gd name="T71" fmla="*/ 345 h 4756"/>
                    <a:gd name="T72" fmla="*/ 3894 w 4760"/>
                    <a:gd name="T73" fmla="*/ 544 h 4756"/>
                    <a:gd name="T74" fmla="*/ 4142 w 4760"/>
                    <a:gd name="T75" fmla="*/ 780 h 4756"/>
                    <a:gd name="T76" fmla="*/ 4353 w 4760"/>
                    <a:gd name="T77" fmla="*/ 1049 h 4756"/>
                    <a:gd name="T78" fmla="*/ 4526 w 4760"/>
                    <a:gd name="T79" fmla="*/ 1347 h 4756"/>
                    <a:gd name="T80" fmla="*/ 4652 w 4760"/>
                    <a:gd name="T81" fmla="*/ 1671 h 4756"/>
                    <a:gd name="T82" fmla="*/ 4733 w 4760"/>
                    <a:gd name="T83" fmla="*/ 2017 h 4756"/>
                    <a:gd name="T84" fmla="*/ 4760 w 4760"/>
                    <a:gd name="T85" fmla="*/ 2379 h 47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760" h="4756">
                      <a:moveTo>
                        <a:pt x="4760" y="2379"/>
                      </a:moveTo>
                      <a:lnTo>
                        <a:pt x="4757" y="2501"/>
                      </a:lnTo>
                      <a:lnTo>
                        <a:pt x="4748" y="2621"/>
                      </a:lnTo>
                      <a:lnTo>
                        <a:pt x="4733" y="2741"/>
                      </a:lnTo>
                      <a:lnTo>
                        <a:pt x="4711" y="2858"/>
                      </a:lnTo>
                      <a:lnTo>
                        <a:pt x="4685" y="2973"/>
                      </a:lnTo>
                      <a:lnTo>
                        <a:pt x="4652" y="3085"/>
                      </a:lnTo>
                      <a:lnTo>
                        <a:pt x="4615" y="3196"/>
                      </a:lnTo>
                      <a:lnTo>
                        <a:pt x="4574" y="3304"/>
                      </a:lnTo>
                      <a:lnTo>
                        <a:pt x="4526" y="3409"/>
                      </a:lnTo>
                      <a:lnTo>
                        <a:pt x="4473" y="3512"/>
                      </a:lnTo>
                      <a:lnTo>
                        <a:pt x="4416" y="3611"/>
                      </a:lnTo>
                      <a:lnTo>
                        <a:pt x="4353" y="3708"/>
                      </a:lnTo>
                      <a:lnTo>
                        <a:pt x="4288" y="3801"/>
                      </a:lnTo>
                      <a:lnTo>
                        <a:pt x="4217" y="3891"/>
                      </a:lnTo>
                      <a:lnTo>
                        <a:pt x="4142" y="3977"/>
                      </a:lnTo>
                      <a:lnTo>
                        <a:pt x="4063" y="4059"/>
                      </a:lnTo>
                      <a:lnTo>
                        <a:pt x="3980" y="4138"/>
                      </a:lnTo>
                      <a:lnTo>
                        <a:pt x="3894" y="4213"/>
                      </a:lnTo>
                      <a:lnTo>
                        <a:pt x="3804" y="4284"/>
                      </a:lnTo>
                      <a:lnTo>
                        <a:pt x="3711" y="4350"/>
                      </a:lnTo>
                      <a:lnTo>
                        <a:pt x="3614" y="4412"/>
                      </a:lnTo>
                      <a:lnTo>
                        <a:pt x="3515" y="4469"/>
                      </a:lnTo>
                      <a:lnTo>
                        <a:pt x="3412" y="4522"/>
                      </a:lnTo>
                      <a:lnTo>
                        <a:pt x="3307" y="4570"/>
                      </a:lnTo>
                      <a:lnTo>
                        <a:pt x="3199" y="4611"/>
                      </a:lnTo>
                      <a:lnTo>
                        <a:pt x="3088" y="4650"/>
                      </a:lnTo>
                      <a:lnTo>
                        <a:pt x="2975" y="4681"/>
                      </a:lnTo>
                      <a:lnTo>
                        <a:pt x="2859" y="4708"/>
                      </a:lnTo>
                      <a:lnTo>
                        <a:pt x="2742" y="4729"/>
                      </a:lnTo>
                      <a:lnTo>
                        <a:pt x="2624" y="4744"/>
                      </a:lnTo>
                      <a:lnTo>
                        <a:pt x="2503" y="4752"/>
                      </a:lnTo>
                      <a:lnTo>
                        <a:pt x="2381" y="4756"/>
                      </a:lnTo>
                      <a:lnTo>
                        <a:pt x="2258" y="4752"/>
                      </a:lnTo>
                      <a:lnTo>
                        <a:pt x="2137" y="4744"/>
                      </a:lnTo>
                      <a:lnTo>
                        <a:pt x="2018" y="4729"/>
                      </a:lnTo>
                      <a:lnTo>
                        <a:pt x="1901" y="4708"/>
                      </a:lnTo>
                      <a:lnTo>
                        <a:pt x="1785" y="4681"/>
                      </a:lnTo>
                      <a:lnTo>
                        <a:pt x="1673" y="4650"/>
                      </a:lnTo>
                      <a:lnTo>
                        <a:pt x="1563" y="4611"/>
                      </a:lnTo>
                      <a:lnTo>
                        <a:pt x="1454" y="4570"/>
                      </a:lnTo>
                      <a:lnTo>
                        <a:pt x="1348" y="4522"/>
                      </a:lnTo>
                      <a:lnTo>
                        <a:pt x="1246" y="4469"/>
                      </a:lnTo>
                      <a:lnTo>
                        <a:pt x="1146" y="4412"/>
                      </a:lnTo>
                      <a:lnTo>
                        <a:pt x="1049" y="4350"/>
                      </a:lnTo>
                      <a:lnTo>
                        <a:pt x="956" y="4284"/>
                      </a:lnTo>
                      <a:lnTo>
                        <a:pt x="866" y="4213"/>
                      </a:lnTo>
                      <a:lnTo>
                        <a:pt x="780" y="4138"/>
                      </a:lnTo>
                      <a:lnTo>
                        <a:pt x="698" y="4059"/>
                      </a:lnTo>
                      <a:lnTo>
                        <a:pt x="619" y="3977"/>
                      </a:lnTo>
                      <a:lnTo>
                        <a:pt x="543" y="3891"/>
                      </a:lnTo>
                      <a:lnTo>
                        <a:pt x="473" y="3801"/>
                      </a:lnTo>
                      <a:lnTo>
                        <a:pt x="407" y="3708"/>
                      </a:lnTo>
                      <a:lnTo>
                        <a:pt x="345" y="3611"/>
                      </a:lnTo>
                      <a:lnTo>
                        <a:pt x="287" y="3512"/>
                      </a:lnTo>
                      <a:lnTo>
                        <a:pt x="235" y="3409"/>
                      </a:lnTo>
                      <a:lnTo>
                        <a:pt x="188" y="3304"/>
                      </a:lnTo>
                      <a:lnTo>
                        <a:pt x="145" y="3196"/>
                      </a:lnTo>
                      <a:lnTo>
                        <a:pt x="108" y="3085"/>
                      </a:lnTo>
                      <a:lnTo>
                        <a:pt x="76" y="2973"/>
                      </a:lnTo>
                      <a:lnTo>
                        <a:pt x="49" y="2858"/>
                      </a:lnTo>
                      <a:lnTo>
                        <a:pt x="28" y="2741"/>
                      </a:lnTo>
                      <a:lnTo>
                        <a:pt x="12" y="2621"/>
                      </a:lnTo>
                      <a:lnTo>
                        <a:pt x="4" y="2501"/>
                      </a:lnTo>
                      <a:lnTo>
                        <a:pt x="0" y="2379"/>
                      </a:lnTo>
                      <a:lnTo>
                        <a:pt x="4" y="2256"/>
                      </a:lnTo>
                      <a:lnTo>
                        <a:pt x="12" y="2135"/>
                      </a:lnTo>
                      <a:lnTo>
                        <a:pt x="28" y="2017"/>
                      </a:lnTo>
                      <a:lnTo>
                        <a:pt x="49" y="1899"/>
                      </a:lnTo>
                      <a:lnTo>
                        <a:pt x="76" y="1784"/>
                      </a:lnTo>
                      <a:lnTo>
                        <a:pt x="108" y="1671"/>
                      </a:lnTo>
                      <a:lnTo>
                        <a:pt x="145" y="1561"/>
                      </a:lnTo>
                      <a:lnTo>
                        <a:pt x="188" y="1452"/>
                      </a:lnTo>
                      <a:lnTo>
                        <a:pt x="235" y="1347"/>
                      </a:lnTo>
                      <a:lnTo>
                        <a:pt x="287" y="1245"/>
                      </a:lnTo>
                      <a:lnTo>
                        <a:pt x="345" y="1145"/>
                      </a:lnTo>
                      <a:lnTo>
                        <a:pt x="407" y="1049"/>
                      </a:lnTo>
                      <a:lnTo>
                        <a:pt x="473" y="955"/>
                      </a:lnTo>
                      <a:lnTo>
                        <a:pt x="543" y="866"/>
                      </a:lnTo>
                      <a:lnTo>
                        <a:pt x="619" y="780"/>
                      </a:lnTo>
                      <a:lnTo>
                        <a:pt x="698" y="697"/>
                      </a:lnTo>
                      <a:lnTo>
                        <a:pt x="780" y="618"/>
                      </a:lnTo>
                      <a:lnTo>
                        <a:pt x="866" y="544"/>
                      </a:lnTo>
                      <a:lnTo>
                        <a:pt x="956" y="472"/>
                      </a:lnTo>
                      <a:lnTo>
                        <a:pt x="1049" y="407"/>
                      </a:lnTo>
                      <a:lnTo>
                        <a:pt x="1146" y="345"/>
                      </a:lnTo>
                      <a:lnTo>
                        <a:pt x="1246" y="287"/>
                      </a:lnTo>
                      <a:lnTo>
                        <a:pt x="1348" y="235"/>
                      </a:lnTo>
                      <a:lnTo>
                        <a:pt x="1454" y="188"/>
                      </a:lnTo>
                      <a:lnTo>
                        <a:pt x="1563" y="145"/>
                      </a:lnTo>
                      <a:lnTo>
                        <a:pt x="1673" y="108"/>
                      </a:lnTo>
                      <a:lnTo>
                        <a:pt x="1785" y="76"/>
                      </a:lnTo>
                      <a:lnTo>
                        <a:pt x="1901" y="49"/>
                      </a:lnTo>
                      <a:lnTo>
                        <a:pt x="2018" y="28"/>
                      </a:lnTo>
                      <a:lnTo>
                        <a:pt x="2137" y="13"/>
                      </a:lnTo>
                      <a:lnTo>
                        <a:pt x="2258" y="4"/>
                      </a:lnTo>
                      <a:lnTo>
                        <a:pt x="2381" y="0"/>
                      </a:lnTo>
                      <a:lnTo>
                        <a:pt x="2503" y="4"/>
                      </a:lnTo>
                      <a:lnTo>
                        <a:pt x="2624" y="13"/>
                      </a:lnTo>
                      <a:lnTo>
                        <a:pt x="2742" y="28"/>
                      </a:lnTo>
                      <a:lnTo>
                        <a:pt x="2859" y="49"/>
                      </a:lnTo>
                      <a:lnTo>
                        <a:pt x="2975" y="76"/>
                      </a:lnTo>
                      <a:lnTo>
                        <a:pt x="3088" y="108"/>
                      </a:lnTo>
                      <a:lnTo>
                        <a:pt x="3199" y="145"/>
                      </a:lnTo>
                      <a:lnTo>
                        <a:pt x="3307" y="188"/>
                      </a:lnTo>
                      <a:lnTo>
                        <a:pt x="3412" y="235"/>
                      </a:lnTo>
                      <a:lnTo>
                        <a:pt x="3515" y="287"/>
                      </a:lnTo>
                      <a:lnTo>
                        <a:pt x="3614" y="345"/>
                      </a:lnTo>
                      <a:lnTo>
                        <a:pt x="3711" y="407"/>
                      </a:lnTo>
                      <a:lnTo>
                        <a:pt x="3804" y="472"/>
                      </a:lnTo>
                      <a:lnTo>
                        <a:pt x="3894" y="544"/>
                      </a:lnTo>
                      <a:lnTo>
                        <a:pt x="3980" y="618"/>
                      </a:lnTo>
                      <a:lnTo>
                        <a:pt x="4063" y="697"/>
                      </a:lnTo>
                      <a:lnTo>
                        <a:pt x="4142" y="780"/>
                      </a:lnTo>
                      <a:lnTo>
                        <a:pt x="4217" y="866"/>
                      </a:lnTo>
                      <a:lnTo>
                        <a:pt x="4288" y="955"/>
                      </a:lnTo>
                      <a:lnTo>
                        <a:pt x="4353" y="1049"/>
                      </a:lnTo>
                      <a:lnTo>
                        <a:pt x="4416" y="1145"/>
                      </a:lnTo>
                      <a:lnTo>
                        <a:pt x="4473" y="1245"/>
                      </a:lnTo>
                      <a:lnTo>
                        <a:pt x="4526" y="1347"/>
                      </a:lnTo>
                      <a:lnTo>
                        <a:pt x="4574" y="1452"/>
                      </a:lnTo>
                      <a:lnTo>
                        <a:pt x="4615" y="1561"/>
                      </a:lnTo>
                      <a:lnTo>
                        <a:pt x="4652" y="1671"/>
                      </a:lnTo>
                      <a:lnTo>
                        <a:pt x="4685" y="1784"/>
                      </a:lnTo>
                      <a:lnTo>
                        <a:pt x="4711" y="1899"/>
                      </a:lnTo>
                      <a:lnTo>
                        <a:pt x="4733" y="2017"/>
                      </a:lnTo>
                      <a:lnTo>
                        <a:pt x="4748" y="2135"/>
                      </a:lnTo>
                      <a:lnTo>
                        <a:pt x="4757" y="2256"/>
                      </a:lnTo>
                      <a:lnTo>
                        <a:pt x="4760" y="2379"/>
                      </a:ln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45720" tIns="22860" rIns="45720" bIns="228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23" name="Freeform 7"/>
                <p:cNvSpPr>
                  <a:spLocks/>
                </p:cNvSpPr>
                <p:nvPr/>
              </p:nvSpPr>
              <p:spPr bwMode="auto">
                <a:xfrm rot="21341344">
                  <a:off x="4460566" y="3952840"/>
                  <a:ext cx="914325" cy="913008"/>
                </a:xfrm>
                <a:custGeom>
                  <a:avLst/>
                  <a:gdLst>
                    <a:gd name="T0" fmla="*/ 2274 w 4163"/>
                    <a:gd name="T1" fmla="*/ 0 h 4159"/>
                    <a:gd name="T2" fmla="*/ 2102 w 4163"/>
                    <a:gd name="T3" fmla="*/ 107 h 4159"/>
                    <a:gd name="T4" fmla="*/ 1933 w 4163"/>
                    <a:gd name="T5" fmla="*/ 220 h 4159"/>
                    <a:gd name="T6" fmla="*/ 1768 w 4163"/>
                    <a:gd name="T7" fmla="*/ 338 h 4159"/>
                    <a:gd name="T8" fmla="*/ 1607 w 4163"/>
                    <a:gd name="T9" fmla="*/ 461 h 4159"/>
                    <a:gd name="T10" fmla="*/ 1449 w 4163"/>
                    <a:gd name="T11" fmla="*/ 588 h 4159"/>
                    <a:gd name="T12" fmla="*/ 1294 w 4163"/>
                    <a:gd name="T13" fmla="*/ 720 h 4159"/>
                    <a:gd name="T14" fmla="*/ 1145 w 4163"/>
                    <a:gd name="T15" fmla="*/ 857 h 4159"/>
                    <a:gd name="T16" fmla="*/ 1000 w 4163"/>
                    <a:gd name="T17" fmla="*/ 998 h 4159"/>
                    <a:gd name="T18" fmla="*/ 859 w 4163"/>
                    <a:gd name="T19" fmla="*/ 1142 h 4159"/>
                    <a:gd name="T20" fmla="*/ 723 w 4163"/>
                    <a:gd name="T21" fmla="*/ 1292 h 4159"/>
                    <a:gd name="T22" fmla="*/ 590 w 4163"/>
                    <a:gd name="T23" fmla="*/ 1445 h 4159"/>
                    <a:gd name="T24" fmla="*/ 462 w 4163"/>
                    <a:gd name="T25" fmla="*/ 1602 h 4159"/>
                    <a:gd name="T26" fmla="*/ 340 w 4163"/>
                    <a:gd name="T27" fmla="*/ 1764 h 4159"/>
                    <a:gd name="T28" fmla="*/ 221 w 4163"/>
                    <a:gd name="T29" fmla="*/ 1929 h 4159"/>
                    <a:gd name="T30" fmla="*/ 108 w 4163"/>
                    <a:gd name="T31" fmla="*/ 2097 h 4159"/>
                    <a:gd name="T32" fmla="*/ 0 w 4163"/>
                    <a:gd name="T33" fmla="*/ 2269 h 4159"/>
                    <a:gd name="T34" fmla="*/ 3150 w 4163"/>
                    <a:gd name="T35" fmla="*/ 4119 h 4159"/>
                    <a:gd name="T36" fmla="*/ 3201 w 4163"/>
                    <a:gd name="T37" fmla="*/ 4042 h 4159"/>
                    <a:gd name="T38" fmla="*/ 3254 w 4163"/>
                    <a:gd name="T39" fmla="*/ 3966 h 4159"/>
                    <a:gd name="T40" fmla="*/ 3309 w 4163"/>
                    <a:gd name="T41" fmla="*/ 3891 h 4159"/>
                    <a:gd name="T42" fmla="*/ 3365 w 4163"/>
                    <a:gd name="T43" fmla="*/ 3818 h 4159"/>
                    <a:gd name="T44" fmla="*/ 3425 w 4163"/>
                    <a:gd name="T45" fmla="*/ 3748 h 4159"/>
                    <a:gd name="T46" fmla="*/ 3486 w 4163"/>
                    <a:gd name="T47" fmla="*/ 3678 h 4159"/>
                    <a:gd name="T48" fmla="*/ 3549 w 4163"/>
                    <a:gd name="T49" fmla="*/ 3612 h 4159"/>
                    <a:gd name="T50" fmla="*/ 3615 w 4163"/>
                    <a:gd name="T51" fmla="*/ 3547 h 4159"/>
                    <a:gd name="T52" fmla="*/ 3682 w 4163"/>
                    <a:gd name="T53" fmla="*/ 3484 h 4159"/>
                    <a:gd name="T54" fmla="*/ 3751 w 4163"/>
                    <a:gd name="T55" fmla="*/ 3423 h 4159"/>
                    <a:gd name="T56" fmla="*/ 3822 w 4163"/>
                    <a:gd name="T57" fmla="*/ 3363 h 4159"/>
                    <a:gd name="T58" fmla="*/ 3895 w 4163"/>
                    <a:gd name="T59" fmla="*/ 3306 h 4159"/>
                    <a:gd name="T60" fmla="*/ 3969 w 4163"/>
                    <a:gd name="T61" fmla="*/ 3252 h 4159"/>
                    <a:gd name="T62" fmla="*/ 4046 w 4163"/>
                    <a:gd name="T63" fmla="*/ 3198 h 4159"/>
                    <a:gd name="T64" fmla="*/ 4123 w 4163"/>
                    <a:gd name="T65" fmla="*/ 3148 h 4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163" h="4159">
                      <a:moveTo>
                        <a:pt x="4163" y="3124"/>
                      </a:moveTo>
                      <a:lnTo>
                        <a:pt x="2274" y="0"/>
                      </a:lnTo>
                      <a:lnTo>
                        <a:pt x="2188" y="52"/>
                      </a:lnTo>
                      <a:lnTo>
                        <a:pt x="2102" y="107"/>
                      </a:lnTo>
                      <a:lnTo>
                        <a:pt x="2017" y="163"/>
                      </a:lnTo>
                      <a:lnTo>
                        <a:pt x="1933" y="220"/>
                      </a:lnTo>
                      <a:lnTo>
                        <a:pt x="1849" y="278"/>
                      </a:lnTo>
                      <a:lnTo>
                        <a:pt x="1768" y="338"/>
                      </a:lnTo>
                      <a:lnTo>
                        <a:pt x="1687" y="399"/>
                      </a:lnTo>
                      <a:lnTo>
                        <a:pt x="1607" y="461"/>
                      </a:lnTo>
                      <a:lnTo>
                        <a:pt x="1526" y="523"/>
                      </a:lnTo>
                      <a:lnTo>
                        <a:pt x="1449" y="588"/>
                      </a:lnTo>
                      <a:lnTo>
                        <a:pt x="1371" y="653"/>
                      </a:lnTo>
                      <a:lnTo>
                        <a:pt x="1294" y="720"/>
                      </a:lnTo>
                      <a:lnTo>
                        <a:pt x="1219" y="787"/>
                      </a:lnTo>
                      <a:lnTo>
                        <a:pt x="1145" y="857"/>
                      </a:lnTo>
                      <a:lnTo>
                        <a:pt x="1072" y="926"/>
                      </a:lnTo>
                      <a:lnTo>
                        <a:pt x="1000" y="998"/>
                      </a:lnTo>
                      <a:lnTo>
                        <a:pt x="928" y="1069"/>
                      </a:lnTo>
                      <a:lnTo>
                        <a:pt x="859" y="1142"/>
                      </a:lnTo>
                      <a:lnTo>
                        <a:pt x="790" y="1216"/>
                      </a:lnTo>
                      <a:lnTo>
                        <a:pt x="723" y="1292"/>
                      </a:lnTo>
                      <a:lnTo>
                        <a:pt x="656" y="1368"/>
                      </a:lnTo>
                      <a:lnTo>
                        <a:pt x="590" y="1445"/>
                      </a:lnTo>
                      <a:lnTo>
                        <a:pt x="525" y="1524"/>
                      </a:lnTo>
                      <a:lnTo>
                        <a:pt x="462" y="1602"/>
                      </a:lnTo>
                      <a:lnTo>
                        <a:pt x="401" y="1682"/>
                      </a:lnTo>
                      <a:lnTo>
                        <a:pt x="340" y="1764"/>
                      </a:lnTo>
                      <a:lnTo>
                        <a:pt x="280" y="1846"/>
                      </a:lnTo>
                      <a:lnTo>
                        <a:pt x="221" y="1929"/>
                      </a:lnTo>
                      <a:lnTo>
                        <a:pt x="164" y="2012"/>
                      </a:lnTo>
                      <a:lnTo>
                        <a:pt x="108" y="2097"/>
                      </a:lnTo>
                      <a:lnTo>
                        <a:pt x="54" y="2183"/>
                      </a:lnTo>
                      <a:lnTo>
                        <a:pt x="0" y="2269"/>
                      </a:lnTo>
                      <a:lnTo>
                        <a:pt x="3126" y="4159"/>
                      </a:lnTo>
                      <a:lnTo>
                        <a:pt x="3150" y="4119"/>
                      </a:lnTo>
                      <a:lnTo>
                        <a:pt x="3175" y="4081"/>
                      </a:lnTo>
                      <a:lnTo>
                        <a:pt x="3201" y="4042"/>
                      </a:lnTo>
                      <a:lnTo>
                        <a:pt x="3226" y="4004"/>
                      </a:lnTo>
                      <a:lnTo>
                        <a:pt x="3254" y="3966"/>
                      </a:lnTo>
                      <a:lnTo>
                        <a:pt x="3280" y="3928"/>
                      </a:lnTo>
                      <a:lnTo>
                        <a:pt x="3309" y="3891"/>
                      </a:lnTo>
                      <a:lnTo>
                        <a:pt x="3336" y="3855"/>
                      </a:lnTo>
                      <a:lnTo>
                        <a:pt x="3365" y="3818"/>
                      </a:lnTo>
                      <a:lnTo>
                        <a:pt x="3395" y="3784"/>
                      </a:lnTo>
                      <a:lnTo>
                        <a:pt x="3425" y="3748"/>
                      </a:lnTo>
                      <a:lnTo>
                        <a:pt x="3455" y="3713"/>
                      </a:lnTo>
                      <a:lnTo>
                        <a:pt x="3486" y="3678"/>
                      </a:lnTo>
                      <a:lnTo>
                        <a:pt x="3517" y="3645"/>
                      </a:lnTo>
                      <a:lnTo>
                        <a:pt x="3549" y="3612"/>
                      </a:lnTo>
                      <a:lnTo>
                        <a:pt x="3582" y="3579"/>
                      </a:lnTo>
                      <a:lnTo>
                        <a:pt x="3615" y="3547"/>
                      </a:lnTo>
                      <a:lnTo>
                        <a:pt x="3649" y="3515"/>
                      </a:lnTo>
                      <a:lnTo>
                        <a:pt x="3682" y="3484"/>
                      </a:lnTo>
                      <a:lnTo>
                        <a:pt x="3717" y="3453"/>
                      </a:lnTo>
                      <a:lnTo>
                        <a:pt x="3751" y="3423"/>
                      </a:lnTo>
                      <a:lnTo>
                        <a:pt x="3786" y="3393"/>
                      </a:lnTo>
                      <a:lnTo>
                        <a:pt x="3822" y="3363"/>
                      </a:lnTo>
                      <a:lnTo>
                        <a:pt x="3858" y="3334"/>
                      </a:lnTo>
                      <a:lnTo>
                        <a:pt x="3895" y="3306"/>
                      </a:lnTo>
                      <a:lnTo>
                        <a:pt x="3932" y="3278"/>
                      </a:lnTo>
                      <a:lnTo>
                        <a:pt x="3969" y="3252"/>
                      </a:lnTo>
                      <a:lnTo>
                        <a:pt x="4007" y="3224"/>
                      </a:lnTo>
                      <a:lnTo>
                        <a:pt x="4046" y="3198"/>
                      </a:lnTo>
                      <a:lnTo>
                        <a:pt x="4084" y="3173"/>
                      </a:lnTo>
                      <a:lnTo>
                        <a:pt x="4123" y="3148"/>
                      </a:lnTo>
                      <a:lnTo>
                        <a:pt x="4163" y="312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45720" tIns="22860" rIns="45720" bIns="228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24" name="Freeform 8"/>
                <p:cNvSpPr>
                  <a:spLocks/>
                </p:cNvSpPr>
                <p:nvPr/>
              </p:nvSpPr>
              <p:spPr bwMode="auto">
                <a:xfrm>
                  <a:off x="4785994" y="3204806"/>
                  <a:ext cx="1151470" cy="1372147"/>
                </a:xfrm>
                <a:custGeom>
                  <a:avLst/>
                  <a:gdLst>
                    <a:gd name="T0" fmla="*/ 5244 w 5244"/>
                    <a:gd name="T1" fmla="*/ 44 h 6249"/>
                    <a:gd name="T2" fmla="*/ 5134 w 5244"/>
                    <a:gd name="T3" fmla="*/ 34 h 6249"/>
                    <a:gd name="T4" fmla="*/ 5023 w 5244"/>
                    <a:gd name="T5" fmla="*/ 25 h 6249"/>
                    <a:gd name="T6" fmla="*/ 4912 w 5244"/>
                    <a:gd name="T7" fmla="*/ 18 h 6249"/>
                    <a:gd name="T8" fmla="*/ 4800 w 5244"/>
                    <a:gd name="T9" fmla="*/ 12 h 6249"/>
                    <a:gd name="T10" fmla="*/ 4689 w 5244"/>
                    <a:gd name="T11" fmla="*/ 7 h 6249"/>
                    <a:gd name="T12" fmla="*/ 4577 w 5244"/>
                    <a:gd name="T13" fmla="*/ 3 h 6249"/>
                    <a:gd name="T14" fmla="*/ 4464 w 5244"/>
                    <a:gd name="T15" fmla="*/ 1 h 6249"/>
                    <a:gd name="T16" fmla="*/ 4352 w 5244"/>
                    <a:gd name="T17" fmla="*/ 0 h 6249"/>
                    <a:gd name="T18" fmla="*/ 4056 w 5244"/>
                    <a:gd name="T19" fmla="*/ 4 h 6249"/>
                    <a:gd name="T20" fmla="*/ 3763 w 5244"/>
                    <a:gd name="T21" fmla="*/ 19 h 6249"/>
                    <a:gd name="T22" fmla="*/ 3474 w 5244"/>
                    <a:gd name="T23" fmla="*/ 43 h 6249"/>
                    <a:gd name="T24" fmla="*/ 3185 w 5244"/>
                    <a:gd name="T25" fmla="*/ 75 h 6249"/>
                    <a:gd name="T26" fmla="*/ 2901 w 5244"/>
                    <a:gd name="T27" fmla="*/ 117 h 6249"/>
                    <a:gd name="T28" fmla="*/ 2620 w 5244"/>
                    <a:gd name="T29" fmla="*/ 168 h 6249"/>
                    <a:gd name="T30" fmla="*/ 2341 w 5244"/>
                    <a:gd name="T31" fmla="*/ 227 h 6249"/>
                    <a:gd name="T32" fmla="*/ 2066 w 5244"/>
                    <a:gd name="T33" fmla="*/ 295 h 6249"/>
                    <a:gd name="T34" fmla="*/ 1794 w 5244"/>
                    <a:gd name="T35" fmla="*/ 371 h 6249"/>
                    <a:gd name="T36" fmla="*/ 1526 w 5244"/>
                    <a:gd name="T37" fmla="*/ 456 h 6249"/>
                    <a:gd name="T38" fmla="*/ 1262 w 5244"/>
                    <a:gd name="T39" fmla="*/ 549 h 6249"/>
                    <a:gd name="T40" fmla="*/ 1001 w 5244"/>
                    <a:gd name="T41" fmla="*/ 650 h 6249"/>
                    <a:gd name="T42" fmla="*/ 744 w 5244"/>
                    <a:gd name="T43" fmla="*/ 759 h 6249"/>
                    <a:gd name="T44" fmla="*/ 491 w 5244"/>
                    <a:gd name="T45" fmla="*/ 875 h 6249"/>
                    <a:gd name="T46" fmla="*/ 244 w 5244"/>
                    <a:gd name="T47" fmla="*/ 999 h 6249"/>
                    <a:gd name="T48" fmla="*/ 0 w 5244"/>
                    <a:gd name="T49" fmla="*/ 1130 h 6249"/>
                    <a:gd name="T50" fmla="*/ 2901 w 5244"/>
                    <a:gd name="T51" fmla="*/ 6227 h 6249"/>
                    <a:gd name="T52" fmla="*/ 2986 w 5244"/>
                    <a:gd name="T53" fmla="*/ 6182 h 6249"/>
                    <a:gd name="T54" fmla="*/ 3071 w 5244"/>
                    <a:gd name="T55" fmla="*/ 6142 h 6249"/>
                    <a:gd name="T56" fmla="*/ 3158 w 5244"/>
                    <a:gd name="T57" fmla="*/ 6103 h 6249"/>
                    <a:gd name="T58" fmla="*/ 3246 w 5244"/>
                    <a:gd name="T59" fmla="*/ 6068 h 6249"/>
                    <a:gd name="T60" fmla="*/ 3337 w 5244"/>
                    <a:gd name="T61" fmla="*/ 6034 h 6249"/>
                    <a:gd name="T62" fmla="*/ 3428 w 5244"/>
                    <a:gd name="T63" fmla="*/ 6003 h 6249"/>
                    <a:gd name="T64" fmla="*/ 3520 w 5244"/>
                    <a:gd name="T65" fmla="*/ 5976 h 6249"/>
                    <a:gd name="T66" fmla="*/ 3615 w 5244"/>
                    <a:gd name="T67" fmla="*/ 5950 h 6249"/>
                    <a:gd name="T68" fmla="*/ 3709 w 5244"/>
                    <a:gd name="T69" fmla="*/ 5929 h 6249"/>
                    <a:gd name="T70" fmla="*/ 3805 w 5244"/>
                    <a:gd name="T71" fmla="*/ 5910 h 6249"/>
                    <a:gd name="T72" fmla="*/ 3903 w 5244"/>
                    <a:gd name="T73" fmla="*/ 5894 h 6249"/>
                    <a:gd name="T74" fmla="*/ 4001 w 5244"/>
                    <a:gd name="T75" fmla="*/ 5881 h 6249"/>
                    <a:gd name="T76" fmla="*/ 4099 w 5244"/>
                    <a:gd name="T77" fmla="*/ 5872 h 6249"/>
                    <a:gd name="T78" fmla="*/ 4200 w 5244"/>
                    <a:gd name="T79" fmla="*/ 5866 h 6249"/>
                    <a:gd name="T80" fmla="*/ 4300 w 5244"/>
                    <a:gd name="T81" fmla="*/ 5862 h 6249"/>
                    <a:gd name="T82" fmla="*/ 4390 w 5244"/>
                    <a:gd name="T83" fmla="*/ 5862 h 6249"/>
                    <a:gd name="T84" fmla="*/ 4467 w 5244"/>
                    <a:gd name="T85" fmla="*/ 5863 h 6249"/>
                    <a:gd name="T86" fmla="*/ 4543 w 5244"/>
                    <a:gd name="T87" fmla="*/ 5868 h 6249"/>
                    <a:gd name="T88" fmla="*/ 4620 w 5244"/>
                    <a:gd name="T89" fmla="*/ 5873 h 6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5244" h="6249">
                      <a:moveTo>
                        <a:pt x="4658" y="5876"/>
                      </a:moveTo>
                      <a:lnTo>
                        <a:pt x="5244" y="44"/>
                      </a:lnTo>
                      <a:lnTo>
                        <a:pt x="5189" y="39"/>
                      </a:lnTo>
                      <a:lnTo>
                        <a:pt x="5134" y="34"/>
                      </a:lnTo>
                      <a:lnTo>
                        <a:pt x="5078" y="29"/>
                      </a:lnTo>
                      <a:lnTo>
                        <a:pt x="5023" y="25"/>
                      </a:lnTo>
                      <a:lnTo>
                        <a:pt x="4968" y="21"/>
                      </a:lnTo>
                      <a:lnTo>
                        <a:pt x="4912" y="18"/>
                      </a:lnTo>
                      <a:lnTo>
                        <a:pt x="4857" y="14"/>
                      </a:lnTo>
                      <a:lnTo>
                        <a:pt x="4800" y="12"/>
                      </a:lnTo>
                      <a:lnTo>
                        <a:pt x="4744" y="8"/>
                      </a:lnTo>
                      <a:lnTo>
                        <a:pt x="4689" y="7"/>
                      </a:lnTo>
                      <a:lnTo>
                        <a:pt x="4633" y="4"/>
                      </a:lnTo>
                      <a:lnTo>
                        <a:pt x="4577" y="3"/>
                      </a:lnTo>
                      <a:lnTo>
                        <a:pt x="4520" y="2"/>
                      </a:lnTo>
                      <a:lnTo>
                        <a:pt x="4464" y="1"/>
                      </a:lnTo>
                      <a:lnTo>
                        <a:pt x="4408" y="0"/>
                      </a:lnTo>
                      <a:lnTo>
                        <a:pt x="4352" y="0"/>
                      </a:lnTo>
                      <a:lnTo>
                        <a:pt x="4203" y="1"/>
                      </a:lnTo>
                      <a:lnTo>
                        <a:pt x="4056" y="4"/>
                      </a:lnTo>
                      <a:lnTo>
                        <a:pt x="3909" y="10"/>
                      </a:lnTo>
                      <a:lnTo>
                        <a:pt x="3763" y="19"/>
                      </a:lnTo>
                      <a:lnTo>
                        <a:pt x="3618" y="29"/>
                      </a:lnTo>
                      <a:lnTo>
                        <a:pt x="3474" y="43"/>
                      </a:lnTo>
                      <a:lnTo>
                        <a:pt x="3329" y="58"/>
                      </a:lnTo>
                      <a:lnTo>
                        <a:pt x="3185" y="75"/>
                      </a:lnTo>
                      <a:lnTo>
                        <a:pt x="3043" y="95"/>
                      </a:lnTo>
                      <a:lnTo>
                        <a:pt x="2901" y="117"/>
                      </a:lnTo>
                      <a:lnTo>
                        <a:pt x="2760" y="142"/>
                      </a:lnTo>
                      <a:lnTo>
                        <a:pt x="2620" y="168"/>
                      </a:lnTo>
                      <a:lnTo>
                        <a:pt x="2480" y="197"/>
                      </a:lnTo>
                      <a:lnTo>
                        <a:pt x="2341" y="227"/>
                      </a:lnTo>
                      <a:lnTo>
                        <a:pt x="2203" y="260"/>
                      </a:lnTo>
                      <a:lnTo>
                        <a:pt x="2066" y="295"/>
                      </a:lnTo>
                      <a:lnTo>
                        <a:pt x="1929" y="332"/>
                      </a:lnTo>
                      <a:lnTo>
                        <a:pt x="1794" y="371"/>
                      </a:lnTo>
                      <a:lnTo>
                        <a:pt x="1659" y="413"/>
                      </a:lnTo>
                      <a:lnTo>
                        <a:pt x="1526" y="456"/>
                      </a:lnTo>
                      <a:lnTo>
                        <a:pt x="1393" y="502"/>
                      </a:lnTo>
                      <a:lnTo>
                        <a:pt x="1262" y="549"/>
                      </a:lnTo>
                      <a:lnTo>
                        <a:pt x="1130" y="598"/>
                      </a:lnTo>
                      <a:lnTo>
                        <a:pt x="1001" y="650"/>
                      </a:lnTo>
                      <a:lnTo>
                        <a:pt x="872" y="704"/>
                      </a:lnTo>
                      <a:lnTo>
                        <a:pt x="744" y="759"/>
                      </a:lnTo>
                      <a:lnTo>
                        <a:pt x="617" y="816"/>
                      </a:lnTo>
                      <a:lnTo>
                        <a:pt x="491" y="875"/>
                      </a:lnTo>
                      <a:lnTo>
                        <a:pt x="367" y="935"/>
                      </a:lnTo>
                      <a:lnTo>
                        <a:pt x="244" y="999"/>
                      </a:lnTo>
                      <a:lnTo>
                        <a:pt x="122" y="1063"/>
                      </a:lnTo>
                      <a:lnTo>
                        <a:pt x="0" y="1130"/>
                      </a:lnTo>
                      <a:lnTo>
                        <a:pt x="2859" y="6249"/>
                      </a:lnTo>
                      <a:lnTo>
                        <a:pt x="2901" y="6227"/>
                      </a:lnTo>
                      <a:lnTo>
                        <a:pt x="2943" y="6204"/>
                      </a:lnTo>
                      <a:lnTo>
                        <a:pt x="2986" y="6182"/>
                      </a:lnTo>
                      <a:lnTo>
                        <a:pt x="3028" y="6162"/>
                      </a:lnTo>
                      <a:lnTo>
                        <a:pt x="3071" y="6142"/>
                      </a:lnTo>
                      <a:lnTo>
                        <a:pt x="3115" y="6123"/>
                      </a:lnTo>
                      <a:lnTo>
                        <a:pt x="3158" y="6103"/>
                      </a:lnTo>
                      <a:lnTo>
                        <a:pt x="3202" y="6084"/>
                      </a:lnTo>
                      <a:lnTo>
                        <a:pt x="3246" y="6068"/>
                      </a:lnTo>
                      <a:lnTo>
                        <a:pt x="3292" y="6050"/>
                      </a:lnTo>
                      <a:lnTo>
                        <a:pt x="3337" y="6034"/>
                      </a:lnTo>
                      <a:lnTo>
                        <a:pt x="3383" y="6019"/>
                      </a:lnTo>
                      <a:lnTo>
                        <a:pt x="3428" y="6003"/>
                      </a:lnTo>
                      <a:lnTo>
                        <a:pt x="3475" y="5989"/>
                      </a:lnTo>
                      <a:lnTo>
                        <a:pt x="3520" y="5976"/>
                      </a:lnTo>
                      <a:lnTo>
                        <a:pt x="3567" y="5962"/>
                      </a:lnTo>
                      <a:lnTo>
                        <a:pt x="3615" y="5950"/>
                      </a:lnTo>
                      <a:lnTo>
                        <a:pt x="3662" y="5940"/>
                      </a:lnTo>
                      <a:lnTo>
                        <a:pt x="3709" y="5929"/>
                      </a:lnTo>
                      <a:lnTo>
                        <a:pt x="3757" y="5919"/>
                      </a:lnTo>
                      <a:lnTo>
                        <a:pt x="3805" y="5910"/>
                      </a:lnTo>
                      <a:lnTo>
                        <a:pt x="3854" y="5901"/>
                      </a:lnTo>
                      <a:lnTo>
                        <a:pt x="3903" y="5894"/>
                      </a:lnTo>
                      <a:lnTo>
                        <a:pt x="3951" y="5887"/>
                      </a:lnTo>
                      <a:lnTo>
                        <a:pt x="4001" y="5881"/>
                      </a:lnTo>
                      <a:lnTo>
                        <a:pt x="4050" y="5876"/>
                      </a:lnTo>
                      <a:lnTo>
                        <a:pt x="4099" y="5872"/>
                      </a:lnTo>
                      <a:lnTo>
                        <a:pt x="4150" y="5868"/>
                      </a:lnTo>
                      <a:lnTo>
                        <a:pt x="4200" y="5866"/>
                      </a:lnTo>
                      <a:lnTo>
                        <a:pt x="4250" y="5863"/>
                      </a:lnTo>
                      <a:lnTo>
                        <a:pt x="4300" y="5862"/>
                      </a:lnTo>
                      <a:lnTo>
                        <a:pt x="4352" y="5862"/>
                      </a:lnTo>
                      <a:lnTo>
                        <a:pt x="4390" y="5862"/>
                      </a:lnTo>
                      <a:lnTo>
                        <a:pt x="4428" y="5862"/>
                      </a:lnTo>
                      <a:lnTo>
                        <a:pt x="4467" y="5863"/>
                      </a:lnTo>
                      <a:lnTo>
                        <a:pt x="4505" y="5866"/>
                      </a:lnTo>
                      <a:lnTo>
                        <a:pt x="4543" y="5868"/>
                      </a:lnTo>
                      <a:lnTo>
                        <a:pt x="4581" y="5870"/>
                      </a:lnTo>
                      <a:lnTo>
                        <a:pt x="4620" y="5873"/>
                      </a:lnTo>
                      <a:lnTo>
                        <a:pt x="4658" y="5876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45720" tIns="22860" rIns="45720" bIns="228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25" name="Freeform 9"/>
                <p:cNvSpPr>
                  <a:spLocks/>
                </p:cNvSpPr>
                <p:nvPr/>
              </p:nvSpPr>
              <p:spPr bwMode="auto">
                <a:xfrm rot="375991">
                  <a:off x="5917831" y="2925852"/>
                  <a:ext cx="1389933" cy="1806254"/>
                </a:xfrm>
                <a:custGeom>
                  <a:avLst/>
                  <a:gdLst>
                    <a:gd name="T0" fmla="*/ 6188 w 6330"/>
                    <a:gd name="T1" fmla="*/ 2169 h 8227"/>
                    <a:gd name="T2" fmla="*/ 5897 w 6330"/>
                    <a:gd name="T3" fmla="*/ 1951 h 8227"/>
                    <a:gd name="T4" fmla="*/ 5598 w 6330"/>
                    <a:gd name="T5" fmla="*/ 1741 h 8227"/>
                    <a:gd name="T6" fmla="*/ 5292 w 6330"/>
                    <a:gd name="T7" fmla="*/ 1543 h 8227"/>
                    <a:gd name="T8" fmla="*/ 4979 w 6330"/>
                    <a:gd name="T9" fmla="*/ 1354 h 8227"/>
                    <a:gd name="T10" fmla="*/ 4659 w 6330"/>
                    <a:gd name="T11" fmla="*/ 1176 h 8227"/>
                    <a:gd name="T12" fmla="*/ 4333 w 6330"/>
                    <a:gd name="T13" fmla="*/ 1009 h 8227"/>
                    <a:gd name="T14" fmla="*/ 4000 w 6330"/>
                    <a:gd name="T15" fmla="*/ 852 h 8227"/>
                    <a:gd name="T16" fmla="*/ 3660 w 6330"/>
                    <a:gd name="T17" fmla="*/ 708 h 8227"/>
                    <a:gd name="T18" fmla="*/ 3316 w 6330"/>
                    <a:gd name="T19" fmla="*/ 574 h 8227"/>
                    <a:gd name="T20" fmla="*/ 2965 w 6330"/>
                    <a:gd name="T21" fmla="*/ 452 h 8227"/>
                    <a:gd name="T22" fmla="*/ 2609 w 6330"/>
                    <a:gd name="T23" fmla="*/ 342 h 8227"/>
                    <a:gd name="T24" fmla="*/ 2248 w 6330"/>
                    <a:gd name="T25" fmla="*/ 244 h 8227"/>
                    <a:gd name="T26" fmla="*/ 1882 w 6330"/>
                    <a:gd name="T27" fmla="*/ 158 h 8227"/>
                    <a:gd name="T28" fmla="*/ 1511 w 6330"/>
                    <a:gd name="T29" fmla="*/ 85 h 8227"/>
                    <a:gd name="T30" fmla="*/ 1135 w 6330"/>
                    <a:gd name="T31" fmla="*/ 25 h 8227"/>
                    <a:gd name="T32" fmla="*/ 0 w 6330"/>
                    <a:gd name="T33" fmla="*/ 7574 h 8227"/>
                    <a:gd name="T34" fmla="*/ 109 w 6330"/>
                    <a:gd name="T35" fmla="*/ 7589 h 8227"/>
                    <a:gd name="T36" fmla="*/ 215 w 6330"/>
                    <a:gd name="T37" fmla="*/ 7609 h 8227"/>
                    <a:gd name="T38" fmla="*/ 320 w 6330"/>
                    <a:gd name="T39" fmla="*/ 7630 h 8227"/>
                    <a:gd name="T40" fmla="*/ 424 w 6330"/>
                    <a:gd name="T41" fmla="*/ 7656 h 8227"/>
                    <a:gd name="T42" fmla="*/ 527 w 6330"/>
                    <a:gd name="T43" fmla="*/ 7686 h 8227"/>
                    <a:gd name="T44" fmla="*/ 628 w 6330"/>
                    <a:gd name="T45" fmla="*/ 7720 h 8227"/>
                    <a:gd name="T46" fmla="*/ 728 w 6330"/>
                    <a:gd name="T47" fmla="*/ 7757 h 8227"/>
                    <a:gd name="T48" fmla="*/ 826 w 6330"/>
                    <a:gd name="T49" fmla="*/ 7796 h 8227"/>
                    <a:gd name="T50" fmla="*/ 922 w 6330"/>
                    <a:gd name="T51" fmla="*/ 7839 h 8227"/>
                    <a:gd name="T52" fmla="*/ 1017 w 6330"/>
                    <a:gd name="T53" fmla="*/ 7886 h 8227"/>
                    <a:gd name="T54" fmla="*/ 1109 w 6330"/>
                    <a:gd name="T55" fmla="*/ 7935 h 8227"/>
                    <a:gd name="T56" fmla="*/ 1200 w 6330"/>
                    <a:gd name="T57" fmla="*/ 7987 h 8227"/>
                    <a:gd name="T58" fmla="*/ 1288 w 6330"/>
                    <a:gd name="T59" fmla="*/ 8042 h 8227"/>
                    <a:gd name="T60" fmla="*/ 1374 w 6330"/>
                    <a:gd name="T61" fmla="*/ 8101 h 8227"/>
                    <a:gd name="T62" fmla="*/ 1459 w 6330"/>
                    <a:gd name="T63" fmla="*/ 8162 h 8227"/>
                    <a:gd name="T64" fmla="*/ 1542 w 6330"/>
                    <a:gd name="T65" fmla="*/ 8227 h 8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330" h="8227">
                      <a:moveTo>
                        <a:pt x="6330" y="2282"/>
                      </a:moveTo>
                      <a:lnTo>
                        <a:pt x="6188" y="2169"/>
                      </a:lnTo>
                      <a:lnTo>
                        <a:pt x="6043" y="2058"/>
                      </a:lnTo>
                      <a:lnTo>
                        <a:pt x="5897" y="1951"/>
                      </a:lnTo>
                      <a:lnTo>
                        <a:pt x="5749" y="1844"/>
                      </a:lnTo>
                      <a:lnTo>
                        <a:pt x="5598" y="1741"/>
                      </a:lnTo>
                      <a:lnTo>
                        <a:pt x="5446" y="1641"/>
                      </a:lnTo>
                      <a:lnTo>
                        <a:pt x="5292" y="1543"/>
                      </a:lnTo>
                      <a:lnTo>
                        <a:pt x="5136" y="1447"/>
                      </a:lnTo>
                      <a:lnTo>
                        <a:pt x="4979" y="1354"/>
                      </a:lnTo>
                      <a:lnTo>
                        <a:pt x="4819" y="1263"/>
                      </a:lnTo>
                      <a:lnTo>
                        <a:pt x="4659" y="1176"/>
                      </a:lnTo>
                      <a:lnTo>
                        <a:pt x="4497" y="1091"/>
                      </a:lnTo>
                      <a:lnTo>
                        <a:pt x="4333" y="1009"/>
                      </a:lnTo>
                      <a:lnTo>
                        <a:pt x="4166" y="929"/>
                      </a:lnTo>
                      <a:lnTo>
                        <a:pt x="4000" y="852"/>
                      </a:lnTo>
                      <a:lnTo>
                        <a:pt x="3831" y="778"/>
                      </a:lnTo>
                      <a:lnTo>
                        <a:pt x="3660" y="708"/>
                      </a:lnTo>
                      <a:lnTo>
                        <a:pt x="3489" y="638"/>
                      </a:lnTo>
                      <a:lnTo>
                        <a:pt x="3316" y="574"/>
                      </a:lnTo>
                      <a:lnTo>
                        <a:pt x="3141" y="510"/>
                      </a:lnTo>
                      <a:lnTo>
                        <a:pt x="2965" y="452"/>
                      </a:lnTo>
                      <a:lnTo>
                        <a:pt x="2788" y="394"/>
                      </a:lnTo>
                      <a:lnTo>
                        <a:pt x="2609" y="342"/>
                      </a:lnTo>
                      <a:lnTo>
                        <a:pt x="2429" y="290"/>
                      </a:lnTo>
                      <a:lnTo>
                        <a:pt x="2248" y="244"/>
                      </a:lnTo>
                      <a:lnTo>
                        <a:pt x="2066" y="200"/>
                      </a:lnTo>
                      <a:lnTo>
                        <a:pt x="1882" y="158"/>
                      </a:lnTo>
                      <a:lnTo>
                        <a:pt x="1697" y="120"/>
                      </a:lnTo>
                      <a:lnTo>
                        <a:pt x="1511" y="85"/>
                      </a:lnTo>
                      <a:lnTo>
                        <a:pt x="1324" y="54"/>
                      </a:lnTo>
                      <a:lnTo>
                        <a:pt x="1135" y="25"/>
                      </a:lnTo>
                      <a:lnTo>
                        <a:pt x="946" y="0"/>
                      </a:lnTo>
                      <a:lnTo>
                        <a:pt x="0" y="7574"/>
                      </a:lnTo>
                      <a:lnTo>
                        <a:pt x="55" y="7581"/>
                      </a:lnTo>
                      <a:lnTo>
                        <a:pt x="109" y="7589"/>
                      </a:lnTo>
                      <a:lnTo>
                        <a:pt x="162" y="7598"/>
                      </a:lnTo>
                      <a:lnTo>
                        <a:pt x="215" y="7609"/>
                      </a:lnTo>
                      <a:lnTo>
                        <a:pt x="268" y="7619"/>
                      </a:lnTo>
                      <a:lnTo>
                        <a:pt x="320" y="7630"/>
                      </a:lnTo>
                      <a:lnTo>
                        <a:pt x="373" y="7643"/>
                      </a:lnTo>
                      <a:lnTo>
                        <a:pt x="424" y="7656"/>
                      </a:lnTo>
                      <a:lnTo>
                        <a:pt x="476" y="7671"/>
                      </a:lnTo>
                      <a:lnTo>
                        <a:pt x="527" y="7686"/>
                      </a:lnTo>
                      <a:lnTo>
                        <a:pt x="578" y="7703"/>
                      </a:lnTo>
                      <a:lnTo>
                        <a:pt x="628" y="7720"/>
                      </a:lnTo>
                      <a:lnTo>
                        <a:pt x="678" y="7738"/>
                      </a:lnTo>
                      <a:lnTo>
                        <a:pt x="728" y="7757"/>
                      </a:lnTo>
                      <a:lnTo>
                        <a:pt x="777" y="7776"/>
                      </a:lnTo>
                      <a:lnTo>
                        <a:pt x="826" y="7796"/>
                      </a:lnTo>
                      <a:lnTo>
                        <a:pt x="874" y="7818"/>
                      </a:lnTo>
                      <a:lnTo>
                        <a:pt x="922" y="7839"/>
                      </a:lnTo>
                      <a:lnTo>
                        <a:pt x="970" y="7862"/>
                      </a:lnTo>
                      <a:lnTo>
                        <a:pt x="1017" y="7886"/>
                      </a:lnTo>
                      <a:lnTo>
                        <a:pt x="1063" y="7910"/>
                      </a:lnTo>
                      <a:lnTo>
                        <a:pt x="1109" y="7935"/>
                      </a:lnTo>
                      <a:lnTo>
                        <a:pt x="1154" y="7961"/>
                      </a:lnTo>
                      <a:lnTo>
                        <a:pt x="1200" y="7987"/>
                      </a:lnTo>
                      <a:lnTo>
                        <a:pt x="1244" y="8015"/>
                      </a:lnTo>
                      <a:lnTo>
                        <a:pt x="1288" y="8042"/>
                      </a:lnTo>
                      <a:lnTo>
                        <a:pt x="1331" y="8071"/>
                      </a:lnTo>
                      <a:lnTo>
                        <a:pt x="1374" y="8101"/>
                      </a:lnTo>
                      <a:lnTo>
                        <a:pt x="1417" y="8131"/>
                      </a:lnTo>
                      <a:lnTo>
                        <a:pt x="1459" y="8162"/>
                      </a:lnTo>
                      <a:lnTo>
                        <a:pt x="1500" y="8194"/>
                      </a:lnTo>
                      <a:lnTo>
                        <a:pt x="1542" y="8227"/>
                      </a:lnTo>
                      <a:lnTo>
                        <a:pt x="6330" y="228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45720" tIns="22860" rIns="45720" bIns="228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26" name="Freeform 10"/>
                <p:cNvSpPr>
                  <a:spLocks/>
                </p:cNvSpPr>
                <p:nvPr/>
              </p:nvSpPr>
              <p:spPr bwMode="auto">
                <a:xfrm rot="521676">
                  <a:off x="6254657" y="3171151"/>
                  <a:ext cx="2507148" cy="2246948"/>
                </a:xfrm>
                <a:custGeom>
                  <a:avLst/>
                  <a:gdLst>
                    <a:gd name="T0" fmla="*/ 0 w 11419"/>
                    <a:gd name="T1" fmla="*/ 7892 h 10231"/>
                    <a:gd name="T2" fmla="*/ 120 w 11419"/>
                    <a:gd name="T3" fmla="*/ 8001 h 10231"/>
                    <a:gd name="T4" fmla="*/ 236 w 11419"/>
                    <a:gd name="T5" fmla="*/ 8115 h 10231"/>
                    <a:gd name="T6" fmla="*/ 347 w 11419"/>
                    <a:gd name="T7" fmla="*/ 8236 h 10231"/>
                    <a:gd name="T8" fmla="*/ 449 w 11419"/>
                    <a:gd name="T9" fmla="*/ 8361 h 10231"/>
                    <a:gd name="T10" fmla="*/ 546 w 11419"/>
                    <a:gd name="T11" fmla="*/ 8494 h 10231"/>
                    <a:gd name="T12" fmla="*/ 636 w 11419"/>
                    <a:gd name="T13" fmla="*/ 8630 h 10231"/>
                    <a:gd name="T14" fmla="*/ 719 w 11419"/>
                    <a:gd name="T15" fmla="*/ 8773 h 10231"/>
                    <a:gd name="T16" fmla="*/ 793 w 11419"/>
                    <a:gd name="T17" fmla="*/ 8920 h 10231"/>
                    <a:gd name="T18" fmla="*/ 860 w 11419"/>
                    <a:gd name="T19" fmla="*/ 9070 h 10231"/>
                    <a:gd name="T20" fmla="*/ 918 w 11419"/>
                    <a:gd name="T21" fmla="*/ 9226 h 10231"/>
                    <a:gd name="T22" fmla="*/ 970 w 11419"/>
                    <a:gd name="T23" fmla="*/ 9386 h 10231"/>
                    <a:gd name="T24" fmla="*/ 1012 w 11419"/>
                    <a:gd name="T25" fmla="*/ 9548 h 10231"/>
                    <a:gd name="T26" fmla="*/ 1044 w 11419"/>
                    <a:gd name="T27" fmla="*/ 9714 h 10231"/>
                    <a:gd name="T28" fmla="*/ 1068 w 11419"/>
                    <a:gd name="T29" fmla="*/ 9883 h 10231"/>
                    <a:gd name="T30" fmla="*/ 1082 w 11419"/>
                    <a:gd name="T31" fmla="*/ 10055 h 10231"/>
                    <a:gd name="T32" fmla="*/ 1088 w 11419"/>
                    <a:gd name="T33" fmla="*/ 10231 h 10231"/>
                    <a:gd name="T34" fmla="*/ 11413 w 11419"/>
                    <a:gd name="T35" fmla="*/ 9847 h 10231"/>
                    <a:gd name="T36" fmla="*/ 11371 w 11419"/>
                    <a:gd name="T37" fmla="*/ 9088 h 10231"/>
                    <a:gd name="T38" fmla="*/ 11286 w 11419"/>
                    <a:gd name="T39" fmla="*/ 8341 h 10231"/>
                    <a:gd name="T40" fmla="*/ 11162 w 11419"/>
                    <a:gd name="T41" fmla="*/ 7607 h 10231"/>
                    <a:gd name="T42" fmla="*/ 10998 w 11419"/>
                    <a:gd name="T43" fmla="*/ 6888 h 10231"/>
                    <a:gd name="T44" fmla="*/ 10796 w 11419"/>
                    <a:gd name="T45" fmla="*/ 6184 h 10231"/>
                    <a:gd name="T46" fmla="*/ 10557 w 11419"/>
                    <a:gd name="T47" fmla="*/ 5495 h 10231"/>
                    <a:gd name="T48" fmla="*/ 10281 w 11419"/>
                    <a:gd name="T49" fmla="*/ 4825 h 10231"/>
                    <a:gd name="T50" fmla="*/ 9972 w 11419"/>
                    <a:gd name="T51" fmla="*/ 4174 h 10231"/>
                    <a:gd name="T52" fmla="*/ 9628 w 11419"/>
                    <a:gd name="T53" fmla="*/ 3541 h 10231"/>
                    <a:gd name="T54" fmla="*/ 9253 w 11419"/>
                    <a:gd name="T55" fmla="*/ 2932 h 10231"/>
                    <a:gd name="T56" fmla="*/ 8846 w 11419"/>
                    <a:gd name="T57" fmla="*/ 2342 h 10231"/>
                    <a:gd name="T58" fmla="*/ 8409 w 11419"/>
                    <a:gd name="T59" fmla="*/ 1777 h 10231"/>
                    <a:gd name="T60" fmla="*/ 7944 w 11419"/>
                    <a:gd name="T61" fmla="*/ 1237 h 10231"/>
                    <a:gd name="T62" fmla="*/ 7450 w 11419"/>
                    <a:gd name="T63" fmla="*/ 722 h 10231"/>
                    <a:gd name="T64" fmla="*/ 6929 w 11419"/>
                    <a:gd name="T65" fmla="*/ 234 h 10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1419" h="10231">
                      <a:moveTo>
                        <a:pt x="6660" y="0"/>
                      </a:moveTo>
                      <a:lnTo>
                        <a:pt x="0" y="7892"/>
                      </a:lnTo>
                      <a:lnTo>
                        <a:pt x="61" y="7946"/>
                      </a:lnTo>
                      <a:lnTo>
                        <a:pt x="120" y="8001"/>
                      </a:lnTo>
                      <a:lnTo>
                        <a:pt x="180" y="8057"/>
                      </a:lnTo>
                      <a:lnTo>
                        <a:pt x="236" y="8115"/>
                      </a:lnTo>
                      <a:lnTo>
                        <a:pt x="293" y="8175"/>
                      </a:lnTo>
                      <a:lnTo>
                        <a:pt x="347" y="8236"/>
                      </a:lnTo>
                      <a:lnTo>
                        <a:pt x="399" y="8298"/>
                      </a:lnTo>
                      <a:lnTo>
                        <a:pt x="449" y="8361"/>
                      </a:lnTo>
                      <a:lnTo>
                        <a:pt x="498" y="8427"/>
                      </a:lnTo>
                      <a:lnTo>
                        <a:pt x="546" y="8494"/>
                      </a:lnTo>
                      <a:lnTo>
                        <a:pt x="592" y="8562"/>
                      </a:lnTo>
                      <a:lnTo>
                        <a:pt x="636" y="8630"/>
                      </a:lnTo>
                      <a:lnTo>
                        <a:pt x="678" y="8701"/>
                      </a:lnTo>
                      <a:lnTo>
                        <a:pt x="719" y="8773"/>
                      </a:lnTo>
                      <a:lnTo>
                        <a:pt x="757" y="8846"/>
                      </a:lnTo>
                      <a:lnTo>
                        <a:pt x="793" y="8920"/>
                      </a:lnTo>
                      <a:lnTo>
                        <a:pt x="827" y="8995"/>
                      </a:lnTo>
                      <a:lnTo>
                        <a:pt x="860" y="9070"/>
                      </a:lnTo>
                      <a:lnTo>
                        <a:pt x="891" y="9148"/>
                      </a:lnTo>
                      <a:lnTo>
                        <a:pt x="918" y="9226"/>
                      </a:lnTo>
                      <a:lnTo>
                        <a:pt x="945" y="9306"/>
                      </a:lnTo>
                      <a:lnTo>
                        <a:pt x="970" y="9386"/>
                      </a:lnTo>
                      <a:lnTo>
                        <a:pt x="991" y="9466"/>
                      </a:lnTo>
                      <a:lnTo>
                        <a:pt x="1012" y="9548"/>
                      </a:lnTo>
                      <a:lnTo>
                        <a:pt x="1028" y="9631"/>
                      </a:lnTo>
                      <a:lnTo>
                        <a:pt x="1044" y="9714"/>
                      </a:lnTo>
                      <a:lnTo>
                        <a:pt x="1057" y="9798"/>
                      </a:lnTo>
                      <a:lnTo>
                        <a:pt x="1068" y="9883"/>
                      </a:lnTo>
                      <a:lnTo>
                        <a:pt x="1076" y="9969"/>
                      </a:lnTo>
                      <a:lnTo>
                        <a:pt x="1082" y="10055"/>
                      </a:lnTo>
                      <a:lnTo>
                        <a:pt x="1087" y="10142"/>
                      </a:lnTo>
                      <a:lnTo>
                        <a:pt x="1088" y="10231"/>
                      </a:lnTo>
                      <a:lnTo>
                        <a:pt x="11419" y="10231"/>
                      </a:lnTo>
                      <a:lnTo>
                        <a:pt x="11413" y="9847"/>
                      </a:lnTo>
                      <a:lnTo>
                        <a:pt x="11397" y="9466"/>
                      </a:lnTo>
                      <a:lnTo>
                        <a:pt x="11371" y="9088"/>
                      </a:lnTo>
                      <a:lnTo>
                        <a:pt x="11334" y="8713"/>
                      </a:lnTo>
                      <a:lnTo>
                        <a:pt x="11286" y="8341"/>
                      </a:lnTo>
                      <a:lnTo>
                        <a:pt x="11229" y="7973"/>
                      </a:lnTo>
                      <a:lnTo>
                        <a:pt x="11162" y="7607"/>
                      </a:lnTo>
                      <a:lnTo>
                        <a:pt x="11085" y="7246"/>
                      </a:lnTo>
                      <a:lnTo>
                        <a:pt x="10998" y="6888"/>
                      </a:lnTo>
                      <a:lnTo>
                        <a:pt x="10901" y="6534"/>
                      </a:lnTo>
                      <a:lnTo>
                        <a:pt x="10796" y="6184"/>
                      </a:lnTo>
                      <a:lnTo>
                        <a:pt x="10681" y="5837"/>
                      </a:lnTo>
                      <a:lnTo>
                        <a:pt x="10557" y="5495"/>
                      </a:lnTo>
                      <a:lnTo>
                        <a:pt x="10424" y="5158"/>
                      </a:lnTo>
                      <a:lnTo>
                        <a:pt x="10281" y="4825"/>
                      </a:lnTo>
                      <a:lnTo>
                        <a:pt x="10131" y="4497"/>
                      </a:lnTo>
                      <a:lnTo>
                        <a:pt x="9972" y="4174"/>
                      </a:lnTo>
                      <a:lnTo>
                        <a:pt x="9804" y="3856"/>
                      </a:lnTo>
                      <a:lnTo>
                        <a:pt x="9628" y="3541"/>
                      </a:lnTo>
                      <a:lnTo>
                        <a:pt x="9445" y="3234"/>
                      </a:lnTo>
                      <a:lnTo>
                        <a:pt x="9253" y="2932"/>
                      </a:lnTo>
                      <a:lnTo>
                        <a:pt x="9053" y="2634"/>
                      </a:lnTo>
                      <a:lnTo>
                        <a:pt x="8846" y="2342"/>
                      </a:lnTo>
                      <a:lnTo>
                        <a:pt x="8632" y="2057"/>
                      </a:lnTo>
                      <a:lnTo>
                        <a:pt x="8409" y="1777"/>
                      </a:lnTo>
                      <a:lnTo>
                        <a:pt x="8180" y="1505"/>
                      </a:lnTo>
                      <a:lnTo>
                        <a:pt x="7944" y="1237"/>
                      </a:lnTo>
                      <a:lnTo>
                        <a:pt x="7700" y="976"/>
                      </a:lnTo>
                      <a:lnTo>
                        <a:pt x="7450" y="722"/>
                      </a:lnTo>
                      <a:lnTo>
                        <a:pt x="7193" y="474"/>
                      </a:lnTo>
                      <a:lnTo>
                        <a:pt x="6929" y="234"/>
                      </a:lnTo>
                      <a:lnTo>
                        <a:pt x="6660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45720" tIns="22860" rIns="45720" bIns="2286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27" name="TextBox 39"/>
                <p:cNvSpPr txBox="1"/>
                <p:nvPr/>
              </p:nvSpPr>
              <p:spPr>
                <a:xfrm>
                  <a:off x="5044005" y="3627157"/>
                  <a:ext cx="855052" cy="3291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ru-RU" sz="1900" b="1" dirty="0" smtClean="0">
                      <a:solidFill>
                        <a:schemeClr val="bg2"/>
                      </a:solidFill>
                      <a:latin typeface="Calibri" panose="020F0502020204030204" pitchFamily="34" charset="0"/>
                      <a:ea typeface="Roboto Black" panose="02000000000000000000" pitchFamily="2" charset="0"/>
                      <a:cs typeface="Open Sans" panose="020B0606030504020204" pitchFamily="34" charset="0"/>
                    </a:rPr>
                    <a:t>11%</a:t>
                  </a:r>
                  <a:endParaRPr lang="ru-RU" sz="1900" b="1" dirty="0">
                    <a:solidFill>
                      <a:schemeClr val="bg2"/>
                    </a:solidFill>
                    <a:latin typeface="Calibri" panose="020F0502020204030204" pitchFamily="34" charset="0"/>
                    <a:ea typeface="Roboto Black" panose="02000000000000000000" pitchFamily="2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28" name="TextBox 41"/>
                <p:cNvSpPr txBox="1"/>
                <p:nvPr/>
              </p:nvSpPr>
              <p:spPr>
                <a:xfrm>
                  <a:off x="6075042" y="3406653"/>
                  <a:ext cx="962632" cy="4410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ru-RU" sz="2750" b="1" dirty="0" smtClean="0">
                      <a:solidFill>
                        <a:schemeClr val="accent5"/>
                      </a:solidFill>
                      <a:latin typeface="Calibri" panose="020F0502020204030204" pitchFamily="34" charset="0"/>
                      <a:ea typeface="Roboto Black" panose="02000000000000000000" pitchFamily="2" charset="0"/>
                      <a:cs typeface="Open Sans" panose="020B0606030504020204" pitchFamily="34" charset="0"/>
                    </a:rPr>
                    <a:t>29%</a:t>
                  </a:r>
                  <a:endParaRPr lang="ru-RU" sz="2750" b="1" dirty="0">
                    <a:solidFill>
                      <a:schemeClr val="accent5"/>
                    </a:solidFill>
                    <a:latin typeface="Calibri" panose="020F0502020204030204" pitchFamily="34" charset="0"/>
                    <a:ea typeface="Roboto Black" panose="02000000000000000000" pitchFamily="2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29" name="TextBox 43"/>
                <p:cNvSpPr txBox="1"/>
                <p:nvPr/>
              </p:nvSpPr>
              <p:spPr>
                <a:xfrm>
                  <a:off x="6968981" y="4317410"/>
                  <a:ext cx="1232934" cy="60556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ru-RU" sz="4000" b="1" dirty="0" smtClean="0">
                      <a:solidFill>
                        <a:schemeClr val="bg2"/>
                      </a:solidFill>
                      <a:latin typeface="Calibri" panose="020F0502020204030204" pitchFamily="34" charset="0"/>
                      <a:ea typeface="Roboto Black" panose="02000000000000000000" pitchFamily="2" charset="0"/>
                      <a:cs typeface="Open Sans" panose="020B0606030504020204" pitchFamily="34" charset="0"/>
                    </a:rPr>
                    <a:t>41%</a:t>
                  </a:r>
                  <a:endParaRPr lang="ru-RU" sz="4000" b="1" dirty="0">
                    <a:solidFill>
                      <a:schemeClr val="bg2"/>
                    </a:solidFill>
                    <a:latin typeface="Calibri" panose="020F0502020204030204" pitchFamily="34" charset="0"/>
                    <a:ea typeface="Roboto Black" panose="02000000000000000000" pitchFamily="2" charset="0"/>
                    <a:cs typeface="Open Sans" panose="020B0606030504020204" pitchFamily="34" charset="0"/>
                  </a:endParaRPr>
                </a:p>
              </p:txBody>
            </p:sp>
          </p:grpSp>
          <p:sp>
            <p:nvSpPr>
              <p:cNvPr id="319" name="TextBox 39"/>
              <p:cNvSpPr txBox="1"/>
              <p:nvPr/>
            </p:nvSpPr>
            <p:spPr>
              <a:xfrm>
                <a:off x="4141898" y="3419397"/>
                <a:ext cx="999535" cy="3847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ru-RU" sz="1900" b="1" dirty="0" smtClean="0">
                    <a:solidFill>
                      <a:schemeClr val="accent3">
                        <a:lumMod val="50000"/>
                      </a:schemeClr>
                    </a:solidFill>
                    <a:latin typeface="Calibri" panose="020F0502020204030204" pitchFamily="34" charset="0"/>
                    <a:ea typeface="Roboto Black" panose="02000000000000000000" pitchFamily="2" charset="0"/>
                    <a:cs typeface="Open Sans" panose="020B0606030504020204" pitchFamily="34" charset="0"/>
                  </a:rPr>
                  <a:t>7%</a:t>
                </a:r>
                <a:endParaRPr lang="ru-RU" sz="1900" b="1" dirty="0">
                  <a:solidFill>
                    <a:schemeClr val="accent3">
                      <a:lumMod val="50000"/>
                    </a:schemeClr>
                  </a:solidFill>
                  <a:latin typeface="Calibri" panose="020F0502020204030204" pitchFamily="34" charset="0"/>
                  <a:ea typeface="Roboto Black" panose="02000000000000000000" pitchFamily="2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0" name="TextBox 39"/>
              <p:cNvSpPr txBox="1"/>
              <p:nvPr/>
            </p:nvSpPr>
            <p:spPr>
              <a:xfrm>
                <a:off x="4395874" y="4542490"/>
                <a:ext cx="5871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ru-RU" sz="1400" b="1" dirty="0" smtClean="0">
                    <a:solidFill>
                      <a:schemeClr val="accent3">
                        <a:lumMod val="50000"/>
                      </a:schemeClr>
                    </a:solidFill>
                    <a:latin typeface="Calibri" panose="020F0502020204030204" pitchFamily="34" charset="0"/>
                    <a:ea typeface="Roboto Black" panose="02000000000000000000" pitchFamily="2" charset="0"/>
                    <a:cs typeface="Open Sans" panose="020B0606030504020204" pitchFamily="34" charset="0"/>
                  </a:rPr>
                  <a:t>2%</a:t>
                </a:r>
                <a:endParaRPr lang="ru-RU" sz="1400" b="1" dirty="0">
                  <a:solidFill>
                    <a:schemeClr val="accent3">
                      <a:lumMod val="50000"/>
                    </a:schemeClr>
                  </a:solidFill>
                  <a:latin typeface="Calibri" panose="020F0502020204030204" pitchFamily="34" charset="0"/>
                  <a:ea typeface="Roboto Black" panose="02000000000000000000" pitchFamily="2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321" name="TextBox 39"/>
              <p:cNvSpPr txBox="1"/>
              <p:nvPr/>
            </p:nvSpPr>
            <p:spPr>
              <a:xfrm>
                <a:off x="3973338" y="4067592"/>
                <a:ext cx="999535" cy="3847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ru-RU" sz="1900" b="1" dirty="0">
                    <a:solidFill>
                      <a:schemeClr val="bg2"/>
                    </a:solidFill>
                    <a:latin typeface="Calibri" panose="020F0502020204030204" pitchFamily="34" charset="0"/>
                    <a:ea typeface="Roboto Black" panose="02000000000000000000" pitchFamily="2" charset="0"/>
                    <a:cs typeface="Open Sans" panose="020B0606030504020204" pitchFamily="34" charset="0"/>
                  </a:rPr>
                  <a:t>5</a:t>
                </a:r>
                <a:r>
                  <a:rPr lang="ru-RU" sz="1900" b="1" dirty="0" smtClean="0">
                    <a:solidFill>
                      <a:schemeClr val="bg2"/>
                    </a:solidFill>
                    <a:latin typeface="Calibri" panose="020F0502020204030204" pitchFamily="34" charset="0"/>
                    <a:ea typeface="Roboto Black" panose="02000000000000000000" pitchFamily="2" charset="0"/>
                    <a:cs typeface="Open Sans" panose="020B0606030504020204" pitchFamily="34" charset="0"/>
                  </a:rPr>
                  <a:t>%</a:t>
                </a:r>
                <a:endParaRPr lang="ru-RU" sz="1900" b="1" dirty="0">
                  <a:solidFill>
                    <a:schemeClr val="bg2"/>
                  </a:solidFill>
                  <a:latin typeface="Calibri" panose="020F0502020204030204" pitchFamily="34" charset="0"/>
                  <a:ea typeface="Roboto Black" panose="02000000000000000000" pitchFamily="2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471" name="Группа 470"/>
          <p:cNvGrpSpPr/>
          <p:nvPr/>
        </p:nvGrpSpPr>
        <p:grpSpPr>
          <a:xfrm>
            <a:off x="6951788" y="1053081"/>
            <a:ext cx="2280602" cy="338084"/>
            <a:chOff x="4191843" y="4556824"/>
            <a:chExt cx="2280602" cy="338084"/>
          </a:xfrm>
        </p:grpSpPr>
        <p:grpSp>
          <p:nvGrpSpPr>
            <p:cNvPr id="472" name="Группа 471"/>
            <p:cNvGrpSpPr/>
            <p:nvPr/>
          </p:nvGrpSpPr>
          <p:grpSpPr>
            <a:xfrm>
              <a:off x="4191843" y="4556824"/>
              <a:ext cx="318830" cy="316319"/>
              <a:chOff x="503594" y="4167590"/>
              <a:chExt cx="488460" cy="495490"/>
            </a:xfrm>
          </p:grpSpPr>
          <p:sp>
            <p:nvSpPr>
              <p:cNvPr id="474" name="Freeform: Shape 111"/>
              <p:cNvSpPr/>
              <p:nvPr/>
            </p:nvSpPr>
            <p:spPr>
              <a:xfrm>
                <a:off x="503594" y="4167590"/>
                <a:ext cx="488460" cy="495490"/>
              </a:xfrm>
              <a:custGeom>
                <a:avLst/>
                <a:gdLst/>
                <a:ahLst/>
                <a:cxnLst/>
                <a:rect l="l" t="t" r="r" b="b"/>
                <a:pathLst>
                  <a:path w="195927" h="195927">
                    <a:moveTo>
                      <a:pt x="97964" y="0"/>
                    </a:moveTo>
                    <a:cubicBezTo>
                      <a:pt x="116200" y="208"/>
                      <a:pt x="132679" y="4667"/>
                      <a:pt x="147399" y="13379"/>
                    </a:cubicBezTo>
                    <a:cubicBezTo>
                      <a:pt x="162120" y="22090"/>
                      <a:pt x="173837" y="33807"/>
                      <a:pt x="182548" y="48528"/>
                    </a:cubicBezTo>
                    <a:cubicBezTo>
                      <a:pt x="191260" y="63248"/>
                      <a:pt x="195719" y="79727"/>
                      <a:pt x="195927" y="97963"/>
                    </a:cubicBezTo>
                    <a:cubicBezTo>
                      <a:pt x="195719" y="116199"/>
                      <a:pt x="191260" y="132677"/>
                      <a:pt x="182548" y="147398"/>
                    </a:cubicBezTo>
                    <a:cubicBezTo>
                      <a:pt x="173837" y="162119"/>
                      <a:pt x="162120" y="173836"/>
                      <a:pt x="147399" y="182547"/>
                    </a:cubicBezTo>
                    <a:cubicBezTo>
                      <a:pt x="132679" y="191259"/>
                      <a:pt x="116200" y="195719"/>
                      <a:pt x="97964" y="195927"/>
                    </a:cubicBezTo>
                    <a:cubicBezTo>
                      <a:pt x="79728" y="195719"/>
                      <a:pt x="63250" y="191259"/>
                      <a:pt x="48529" y="182547"/>
                    </a:cubicBezTo>
                    <a:cubicBezTo>
                      <a:pt x="33808" y="173836"/>
                      <a:pt x="22091" y="162119"/>
                      <a:pt x="13380" y="147398"/>
                    </a:cubicBezTo>
                    <a:cubicBezTo>
                      <a:pt x="4668" y="132677"/>
                      <a:pt x="208" y="116199"/>
                      <a:pt x="0" y="97963"/>
                    </a:cubicBezTo>
                    <a:cubicBezTo>
                      <a:pt x="208" y="79727"/>
                      <a:pt x="4668" y="63248"/>
                      <a:pt x="13380" y="48528"/>
                    </a:cubicBezTo>
                    <a:cubicBezTo>
                      <a:pt x="22091" y="33807"/>
                      <a:pt x="33808" y="22090"/>
                      <a:pt x="48529" y="13379"/>
                    </a:cubicBezTo>
                    <a:cubicBezTo>
                      <a:pt x="63250" y="4667"/>
                      <a:pt x="79728" y="208"/>
                      <a:pt x="9796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tr-TR" dirty="0">
                  <a:latin typeface="Calibri" panose="020F0502020204030204" pitchFamily="34" charset="0"/>
                </a:endParaRPr>
              </a:p>
            </p:txBody>
          </p:sp>
          <p:grpSp>
            <p:nvGrpSpPr>
              <p:cNvPr id="475" name="Рисунок 503">
                <a:extLst>
                  <a:ext uri="{FF2B5EF4-FFF2-40B4-BE49-F238E27FC236}">
                    <a16:creationId xmlns:lc="http://schemas.openxmlformats.org/drawingml/2006/lockedCanvas" xmlns:a16="http://schemas.microsoft.com/office/drawing/2014/main" xmlns="" id="{7FF29E20-2746-A446-898B-468BB64F8681}"/>
                  </a:ext>
                </a:extLst>
              </p:cNvPr>
              <p:cNvGrpSpPr/>
              <p:nvPr/>
            </p:nvGrpSpPr>
            <p:grpSpPr>
              <a:xfrm>
                <a:off x="639936" y="4261405"/>
                <a:ext cx="259742" cy="268948"/>
                <a:chOff x="5308470" y="2719100"/>
                <a:chExt cx="1773556" cy="1716501"/>
              </a:xfrm>
            </p:grpSpPr>
            <p:sp>
              <p:nvSpPr>
                <p:cNvPr id="476" name="Полилиния 475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D3B06666-4B07-4C4B-A5BB-21D87A2E9403}"/>
                    </a:ext>
                  </a:extLst>
                </p:cNvPr>
                <p:cNvSpPr/>
                <p:nvPr/>
              </p:nvSpPr>
              <p:spPr>
                <a:xfrm>
                  <a:off x="5308564" y="3280980"/>
                  <a:ext cx="1130427" cy="414050"/>
                </a:xfrm>
                <a:custGeom>
                  <a:avLst/>
                  <a:gdLst>
                    <a:gd name="connsiteX0" fmla="*/ 1116902 w 1130427"/>
                    <a:gd name="connsiteY0" fmla="*/ 190 h 414051"/>
                    <a:gd name="connsiteX1" fmla="*/ 1130427 w 1130427"/>
                    <a:gd name="connsiteY1" fmla="*/ 74104 h 414051"/>
                    <a:gd name="connsiteX2" fmla="*/ 1116902 w 1130427"/>
                    <a:gd name="connsiteY2" fmla="*/ 148209 h 414051"/>
                    <a:gd name="connsiteX3" fmla="*/ 1116902 w 1130427"/>
                    <a:gd name="connsiteY3" fmla="*/ 148209 h 414051"/>
                    <a:gd name="connsiteX4" fmla="*/ 565213 w 1130427"/>
                    <a:gd name="connsiteY4" fmla="*/ 414052 h 414051"/>
                    <a:gd name="connsiteX5" fmla="*/ 13430 w 1130427"/>
                    <a:gd name="connsiteY5" fmla="*/ 148018 h 414051"/>
                    <a:gd name="connsiteX6" fmla="*/ 13430 w 1130427"/>
                    <a:gd name="connsiteY6" fmla="*/ 0 h 414051"/>
                    <a:gd name="connsiteX7" fmla="*/ 565213 w 1130427"/>
                    <a:gd name="connsiteY7" fmla="*/ 265938 h 414051"/>
                    <a:gd name="connsiteX8" fmla="*/ 1116902 w 1130427"/>
                    <a:gd name="connsiteY8" fmla="*/ 190 h 414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30427" h="414051">
                      <a:moveTo>
                        <a:pt x="1116902" y="190"/>
                      </a:moveTo>
                      <a:cubicBezTo>
                        <a:pt x="1125760" y="23832"/>
                        <a:pt x="1130341" y="48863"/>
                        <a:pt x="1130427" y="74104"/>
                      </a:cubicBezTo>
                      <a:cubicBezTo>
                        <a:pt x="1130427" y="99422"/>
                        <a:pt x="1125845" y="124530"/>
                        <a:pt x="1116902" y="148209"/>
                      </a:cubicBezTo>
                      <a:lnTo>
                        <a:pt x="1116902" y="148209"/>
                      </a:lnTo>
                      <a:cubicBezTo>
                        <a:pt x="1060609" y="300609"/>
                        <a:pt x="834962" y="414052"/>
                        <a:pt x="565213" y="414052"/>
                      </a:cubicBezTo>
                      <a:cubicBezTo>
                        <a:pt x="295466" y="414052"/>
                        <a:pt x="69913" y="299752"/>
                        <a:pt x="13430" y="148018"/>
                      </a:cubicBezTo>
                      <a:cubicBezTo>
                        <a:pt x="-4477" y="100308"/>
                        <a:pt x="-4477" y="47711"/>
                        <a:pt x="13430" y="0"/>
                      </a:cubicBezTo>
                      <a:cubicBezTo>
                        <a:pt x="69628" y="152400"/>
                        <a:pt x="295275" y="265938"/>
                        <a:pt x="565213" y="265938"/>
                      </a:cubicBezTo>
                      <a:cubicBezTo>
                        <a:pt x="835152" y="265938"/>
                        <a:pt x="1060704" y="152400"/>
                        <a:pt x="1116902" y="190"/>
                      </a:cubicBezTo>
                      <a:close/>
                    </a:path>
                  </a:pathLst>
                </a:custGeom>
                <a:solidFill>
                  <a:srgbClr val="FFDF4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77" name="Полилиния 476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8404F21E-3154-DC43-9A7B-78CFFF3BC6AE}"/>
                    </a:ext>
                  </a:extLst>
                </p:cNvPr>
                <p:cNvSpPr/>
                <p:nvPr/>
              </p:nvSpPr>
              <p:spPr>
                <a:xfrm>
                  <a:off x="5308564" y="3429093"/>
                  <a:ext cx="1130403" cy="413956"/>
                </a:xfrm>
                <a:custGeom>
                  <a:avLst/>
                  <a:gdLst>
                    <a:gd name="connsiteX0" fmla="*/ 1116902 w 1130403"/>
                    <a:gd name="connsiteY0" fmla="*/ 148209 h 413956"/>
                    <a:gd name="connsiteX1" fmla="*/ 565213 w 1130403"/>
                    <a:gd name="connsiteY1" fmla="*/ 413957 h 413956"/>
                    <a:gd name="connsiteX2" fmla="*/ 13430 w 1130403"/>
                    <a:gd name="connsiteY2" fmla="*/ 148114 h 413956"/>
                    <a:gd name="connsiteX3" fmla="*/ 13430 w 1130403"/>
                    <a:gd name="connsiteY3" fmla="*/ 0 h 413956"/>
                    <a:gd name="connsiteX4" fmla="*/ 565213 w 1130403"/>
                    <a:gd name="connsiteY4" fmla="*/ 266033 h 413956"/>
                    <a:gd name="connsiteX5" fmla="*/ 1116902 w 1130403"/>
                    <a:gd name="connsiteY5" fmla="*/ 191 h 413956"/>
                    <a:gd name="connsiteX6" fmla="*/ 1116902 w 1130403"/>
                    <a:gd name="connsiteY6" fmla="*/ 148209 h 413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30403" h="413956">
                      <a:moveTo>
                        <a:pt x="1116902" y="148209"/>
                      </a:moveTo>
                      <a:cubicBezTo>
                        <a:pt x="1060704" y="300609"/>
                        <a:pt x="835057" y="413957"/>
                        <a:pt x="565213" y="413957"/>
                      </a:cubicBezTo>
                      <a:cubicBezTo>
                        <a:pt x="295370" y="413957"/>
                        <a:pt x="69913" y="300228"/>
                        <a:pt x="13430" y="148114"/>
                      </a:cubicBezTo>
                      <a:cubicBezTo>
                        <a:pt x="-4477" y="100365"/>
                        <a:pt x="-4477" y="47749"/>
                        <a:pt x="13430" y="0"/>
                      </a:cubicBezTo>
                      <a:cubicBezTo>
                        <a:pt x="69628" y="152400"/>
                        <a:pt x="295275" y="266033"/>
                        <a:pt x="565213" y="266033"/>
                      </a:cubicBezTo>
                      <a:cubicBezTo>
                        <a:pt x="835152" y="266033"/>
                        <a:pt x="1060514" y="152209"/>
                        <a:pt x="1116902" y="191"/>
                      </a:cubicBezTo>
                      <a:cubicBezTo>
                        <a:pt x="1134904" y="47892"/>
                        <a:pt x="1134904" y="100508"/>
                        <a:pt x="1116902" y="148209"/>
                      </a:cubicBezTo>
                      <a:close/>
                    </a:path>
                  </a:pathLst>
                </a:custGeom>
                <a:solidFill>
                  <a:srgbClr val="FFDF4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78" name="Полилиния 477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D33B334C-4BEA-F146-A93D-25D1BDBA9769}"/>
                    </a:ext>
                  </a:extLst>
                </p:cNvPr>
                <p:cNvSpPr/>
                <p:nvPr/>
              </p:nvSpPr>
              <p:spPr>
                <a:xfrm>
                  <a:off x="5308564" y="3577111"/>
                  <a:ext cx="1130427" cy="413956"/>
                </a:xfrm>
                <a:custGeom>
                  <a:avLst/>
                  <a:gdLst>
                    <a:gd name="connsiteX0" fmla="*/ 1116902 w 1130427"/>
                    <a:gd name="connsiteY0" fmla="*/ 191 h 413956"/>
                    <a:gd name="connsiteX1" fmla="*/ 1130427 w 1130427"/>
                    <a:gd name="connsiteY1" fmla="*/ 74009 h 413956"/>
                    <a:gd name="connsiteX2" fmla="*/ 1116902 w 1130427"/>
                    <a:gd name="connsiteY2" fmla="*/ 148209 h 413956"/>
                    <a:gd name="connsiteX3" fmla="*/ 1116902 w 1130427"/>
                    <a:gd name="connsiteY3" fmla="*/ 148209 h 413956"/>
                    <a:gd name="connsiteX4" fmla="*/ 565213 w 1130427"/>
                    <a:gd name="connsiteY4" fmla="*/ 413957 h 413956"/>
                    <a:gd name="connsiteX5" fmla="*/ 13430 w 1130427"/>
                    <a:gd name="connsiteY5" fmla="*/ 148114 h 413956"/>
                    <a:gd name="connsiteX6" fmla="*/ 13430 w 1130427"/>
                    <a:gd name="connsiteY6" fmla="*/ 0 h 413956"/>
                    <a:gd name="connsiteX7" fmla="*/ 565213 w 1130427"/>
                    <a:gd name="connsiteY7" fmla="*/ 265843 h 413956"/>
                    <a:gd name="connsiteX8" fmla="*/ 1116902 w 1130427"/>
                    <a:gd name="connsiteY8" fmla="*/ 191 h 413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30427" h="413956">
                      <a:moveTo>
                        <a:pt x="1116902" y="191"/>
                      </a:moveTo>
                      <a:cubicBezTo>
                        <a:pt x="1125741" y="23803"/>
                        <a:pt x="1130322" y="48797"/>
                        <a:pt x="1130427" y="74009"/>
                      </a:cubicBezTo>
                      <a:cubicBezTo>
                        <a:pt x="1130427" y="99355"/>
                        <a:pt x="1125845" y="124492"/>
                        <a:pt x="1116902" y="148209"/>
                      </a:cubicBezTo>
                      <a:lnTo>
                        <a:pt x="1116902" y="148209"/>
                      </a:lnTo>
                      <a:cubicBezTo>
                        <a:pt x="1060609" y="300609"/>
                        <a:pt x="834962" y="413957"/>
                        <a:pt x="565213" y="413957"/>
                      </a:cubicBezTo>
                      <a:cubicBezTo>
                        <a:pt x="295466" y="413957"/>
                        <a:pt x="69913" y="300228"/>
                        <a:pt x="13430" y="148114"/>
                      </a:cubicBezTo>
                      <a:cubicBezTo>
                        <a:pt x="-4477" y="100365"/>
                        <a:pt x="-4477" y="47749"/>
                        <a:pt x="13430" y="0"/>
                      </a:cubicBezTo>
                      <a:cubicBezTo>
                        <a:pt x="69628" y="152400"/>
                        <a:pt x="295275" y="265843"/>
                        <a:pt x="565213" y="265843"/>
                      </a:cubicBezTo>
                      <a:cubicBezTo>
                        <a:pt x="835152" y="265843"/>
                        <a:pt x="1060704" y="152305"/>
                        <a:pt x="1116902" y="191"/>
                      </a:cubicBezTo>
                      <a:close/>
                    </a:path>
                  </a:pathLst>
                </a:custGeom>
                <a:solidFill>
                  <a:srgbClr val="FFDF4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79" name="Полилиния 478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74AF957A-5DD1-3344-BB8F-7720C8DDFCA0}"/>
                    </a:ext>
                  </a:extLst>
                </p:cNvPr>
                <p:cNvSpPr/>
                <p:nvPr/>
              </p:nvSpPr>
              <p:spPr>
                <a:xfrm>
                  <a:off x="5308564" y="3873149"/>
                  <a:ext cx="1130427" cy="414050"/>
                </a:xfrm>
                <a:custGeom>
                  <a:avLst/>
                  <a:gdLst>
                    <a:gd name="connsiteX0" fmla="*/ 1116902 w 1130427"/>
                    <a:gd name="connsiteY0" fmla="*/ 190 h 414051"/>
                    <a:gd name="connsiteX1" fmla="*/ 1130427 w 1130427"/>
                    <a:gd name="connsiteY1" fmla="*/ 74200 h 414051"/>
                    <a:gd name="connsiteX2" fmla="*/ 1116902 w 1130427"/>
                    <a:gd name="connsiteY2" fmla="*/ 148209 h 414051"/>
                    <a:gd name="connsiteX3" fmla="*/ 1116902 w 1130427"/>
                    <a:gd name="connsiteY3" fmla="*/ 148209 h 414051"/>
                    <a:gd name="connsiteX4" fmla="*/ 565213 w 1130427"/>
                    <a:gd name="connsiteY4" fmla="*/ 414052 h 414051"/>
                    <a:gd name="connsiteX5" fmla="*/ 13430 w 1130427"/>
                    <a:gd name="connsiteY5" fmla="*/ 148114 h 414051"/>
                    <a:gd name="connsiteX6" fmla="*/ 13430 w 1130427"/>
                    <a:gd name="connsiteY6" fmla="*/ 0 h 414051"/>
                    <a:gd name="connsiteX7" fmla="*/ 565213 w 1130427"/>
                    <a:gd name="connsiteY7" fmla="*/ 265938 h 414051"/>
                    <a:gd name="connsiteX8" fmla="*/ 1116902 w 1130427"/>
                    <a:gd name="connsiteY8" fmla="*/ 190 h 414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30427" h="414051">
                      <a:moveTo>
                        <a:pt x="1116902" y="190"/>
                      </a:moveTo>
                      <a:cubicBezTo>
                        <a:pt x="1125760" y="23860"/>
                        <a:pt x="1130341" y="48920"/>
                        <a:pt x="1130427" y="74200"/>
                      </a:cubicBezTo>
                      <a:cubicBezTo>
                        <a:pt x="1130418" y="99479"/>
                        <a:pt x="1125836" y="124558"/>
                        <a:pt x="1116902" y="148209"/>
                      </a:cubicBezTo>
                      <a:lnTo>
                        <a:pt x="1116902" y="148209"/>
                      </a:lnTo>
                      <a:cubicBezTo>
                        <a:pt x="1060704" y="300609"/>
                        <a:pt x="835057" y="414052"/>
                        <a:pt x="565213" y="414052"/>
                      </a:cubicBezTo>
                      <a:cubicBezTo>
                        <a:pt x="295370" y="414052"/>
                        <a:pt x="69913" y="300228"/>
                        <a:pt x="13430" y="148114"/>
                      </a:cubicBezTo>
                      <a:cubicBezTo>
                        <a:pt x="-4477" y="100365"/>
                        <a:pt x="-4477" y="47749"/>
                        <a:pt x="13430" y="0"/>
                      </a:cubicBezTo>
                      <a:cubicBezTo>
                        <a:pt x="69628" y="152400"/>
                        <a:pt x="295275" y="265938"/>
                        <a:pt x="565213" y="265938"/>
                      </a:cubicBezTo>
                      <a:cubicBezTo>
                        <a:pt x="835152" y="265938"/>
                        <a:pt x="1060704" y="152400"/>
                        <a:pt x="1116902" y="190"/>
                      </a:cubicBezTo>
                      <a:close/>
                    </a:path>
                  </a:pathLst>
                </a:custGeom>
                <a:solidFill>
                  <a:srgbClr val="FFDF4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0" name="Полилиния 479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66629F36-EFCE-214F-A1A6-533B5C87518B}"/>
                    </a:ext>
                  </a:extLst>
                </p:cNvPr>
                <p:cNvSpPr/>
                <p:nvPr/>
              </p:nvSpPr>
              <p:spPr>
                <a:xfrm>
                  <a:off x="5308470" y="4021453"/>
                  <a:ext cx="1130426" cy="414146"/>
                </a:xfrm>
                <a:custGeom>
                  <a:avLst/>
                  <a:gdLst>
                    <a:gd name="connsiteX0" fmla="*/ 1116997 w 1130426"/>
                    <a:gd name="connsiteY0" fmla="*/ 0 h 414146"/>
                    <a:gd name="connsiteX1" fmla="*/ 1130427 w 1130426"/>
                    <a:gd name="connsiteY1" fmla="*/ 74295 h 414146"/>
                    <a:gd name="connsiteX2" fmla="*/ 565213 w 1130426"/>
                    <a:gd name="connsiteY2" fmla="*/ 414147 h 414146"/>
                    <a:gd name="connsiteX3" fmla="*/ 0 w 1130426"/>
                    <a:gd name="connsiteY3" fmla="*/ 74295 h 414146"/>
                    <a:gd name="connsiteX4" fmla="*/ 13430 w 1130426"/>
                    <a:gd name="connsiteY4" fmla="*/ 286 h 414146"/>
                    <a:gd name="connsiteX5" fmla="*/ 565213 w 1130426"/>
                    <a:gd name="connsiteY5" fmla="*/ 266224 h 414146"/>
                    <a:gd name="connsiteX6" fmla="*/ 1116997 w 1130426"/>
                    <a:gd name="connsiteY6" fmla="*/ 0 h 414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30426" h="414146">
                      <a:moveTo>
                        <a:pt x="1116997" y="0"/>
                      </a:moveTo>
                      <a:cubicBezTo>
                        <a:pt x="1125864" y="23765"/>
                        <a:pt x="1130408" y="48930"/>
                        <a:pt x="1130427" y="74295"/>
                      </a:cubicBezTo>
                      <a:cubicBezTo>
                        <a:pt x="1130427" y="262033"/>
                        <a:pt x="877348" y="414147"/>
                        <a:pt x="565213" y="414147"/>
                      </a:cubicBezTo>
                      <a:cubicBezTo>
                        <a:pt x="253079" y="414147"/>
                        <a:pt x="0" y="261747"/>
                        <a:pt x="0" y="74295"/>
                      </a:cubicBezTo>
                      <a:cubicBezTo>
                        <a:pt x="9" y="49016"/>
                        <a:pt x="4562" y="23955"/>
                        <a:pt x="13430" y="286"/>
                      </a:cubicBezTo>
                      <a:cubicBezTo>
                        <a:pt x="69628" y="152686"/>
                        <a:pt x="295370" y="266224"/>
                        <a:pt x="565213" y="266224"/>
                      </a:cubicBezTo>
                      <a:cubicBezTo>
                        <a:pt x="835057" y="266224"/>
                        <a:pt x="1060799" y="152019"/>
                        <a:pt x="1116997" y="0"/>
                      </a:cubicBezTo>
                      <a:close/>
                    </a:path>
                  </a:pathLst>
                </a:custGeom>
                <a:solidFill>
                  <a:srgbClr val="FFDF4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1" name="Полилиния 480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2C89C727-526A-6B43-A550-4E9D6FB91A0E}"/>
                    </a:ext>
                  </a:extLst>
                </p:cNvPr>
                <p:cNvSpPr/>
                <p:nvPr/>
              </p:nvSpPr>
              <p:spPr>
                <a:xfrm>
                  <a:off x="5308564" y="2719100"/>
                  <a:ext cx="1130427" cy="679894"/>
                </a:xfrm>
                <a:custGeom>
                  <a:avLst/>
                  <a:gdLst>
                    <a:gd name="connsiteX0" fmla="*/ 456819 w 1130427"/>
                    <a:gd name="connsiteY0" fmla="*/ 339852 h 679894"/>
                    <a:gd name="connsiteX1" fmla="*/ 640175 w 1130427"/>
                    <a:gd name="connsiteY1" fmla="*/ 339852 h 679894"/>
                    <a:gd name="connsiteX2" fmla="*/ 720947 w 1130427"/>
                    <a:gd name="connsiteY2" fmla="*/ 316897 h 679894"/>
                    <a:gd name="connsiteX3" fmla="*/ 747808 w 1130427"/>
                    <a:gd name="connsiteY3" fmla="*/ 261080 h 679894"/>
                    <a:gd name="connsiteX4" fmla="*/ 633508 w 1130427"/>
                    <a:gd name="connsiteY4" fmla="*/ 182309 h 679894"/>
                    <a:gd name="connsiteX5" fmla="*/ 471011 w 1130427"/>
                    <a:gd name="connsiteY5" fmla="*/ 182309 h 679894"/>
                    <a:gd name="connsiteX6" fmla="*/ 1130427 w 1130427"/>
                    <a:gd name="connsiteY6" fmla="*/ 339852 h 679894"/>
                    <a:gd name="connsiteX7" fmla="*/ 1116997 w 1130427"/>
                    <a:gd name="connsiteY7" fmla="*/ 413956 h 679894"/>
                    <a:gd name="connsiteX8" fmla="*/ 565213 w 1130427"/>
                    <a:gd name="connsiteY8" fmla="*/ 679895 h 679894"/>
                    <a:gd name="connsiteX9" fmla="*/ 15050 w 1130427"/>
                    <a:gd name="connsiteY9" fmla="*/ 417957 h 679894"/>
                    <a:gd name="connsiteX10" fmla="*/ 0 w 1130427"/>
                    <a:gd name="connsiteY10" fmla="*/ 339852 h 679894"/>
                    <a:gd name="connsiteX11" fmla="*/ 565213 w 1130427"/>
                    <a:gd name="connsiteY11" fmla="*/ 0 h 679894"/>
                    <a:gd name="connsiteX12" fmla="*/ 1130332 w 1130427"/>
                    <a:gd name="connsiteY12" fmla="*/ 339852 h 679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30427" h="679894">
                      <a:moveTo>
                        <a:pt x="456819" y="339852"/>
                      </a:moveTo>
                      <a:lnTo>
                        <a:pt x="640175" y="339852"/>
                      </a:lnTo>
                      <a:cubicBezTo>
                        <a:pt x="668817" y="340690"/>
                        <a:pt x="697020" y="332670"/>
                        <a:pt x="720947" y="316897"/>
                      </a:cubicBezTo>
                      <a:cubicBezTo>
                        <a:pt x="739607" y="304752"/>
                        <a:pt x="749960" y="283235"/>
                        <a:pt x="747808" y="261080"/>
                      </a:cubicBezTo>
                      <a:cubicBezTo>
                        <a:pt x="742188" y="217551"/>
                        <a:pt x="690658" y="182309"/>
                        <a:pt x="633508" y="182309"/>
                      </a:cubicBezTo>
                      <a:lnTo>
                        <a:pt x="471011" y="182309"/>
                      </a:lnTo>
                      <a:close/>
                      <a:moveTo>
                        <a:pt x="1130427" y="339852"/>
                      </a:moveTo>
                      <a:cubicBezTo>
                        <a:pt x="1130418" y="365160"/>
                        <a:pt x="1125865" y="390258"/>
                        <a:pt x="1116997" y="413956"/>
                      </a:cubicBezTo>
                      <a:cubicBezTo>
                        <a:pt x="1060704" y="566356"/>
                        <a:pt x="835057" y="679895"/>
                        <a:pt x="565213" y="679895"/>
                      </a:cubicBezTo>
                      <a:cubicBezTo>
                        <a:pt x="297656" y="679895"/>
                        <a:pt x="73628" y="568071"/>
                        <a:pt x="15050" y="417957"/>
                      </a:cubicBezTo>
                      <a:cubicBezTo>
                        <a:pt x="5143" y="393106"/>
                        <a:pt x="38" y="366608"/>
                        <a:pt x="0" y="339852"/>
                      </a:cubicBezTo>
                      <a:cubicBezTo>
                        <a:pt x="0" y="152114"/>
                        <a:pt x="253079" y="0"/>
                        <a:pt x="565213" y="0"/>
                      </a:cubicBezTo>
                      <a:cubicBezTo>
                        <a:pt x="877348" y="0"/>
                        <a:pt x="1130332" y="152114"/>
                        <a:pt x="1130332" y="339852"/>
                      </a:cubicBezTo>
                      <a:close/>
                    </a:path>
                  </a:pathLst>
                </a:custGeom>
                <a:solidFill>
                  <a:srgbClr val="FFDF4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2" name="Полилиния 481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13D10CF3-A5C5-B742-958F-D2C1808EF132}"/>
                    </a:ext>
                  </a:extLst>
                </p:cNvPr>
                <p:cNvSpPr/>
                <p:nvPr/>
              </p:nvSpPr>
              <p:spPr>
                <a:xfrm>
                  <a:off x="5308498" y="3132675"/>
                  <a:ext cx="1130544" cy="414337"/>
                </a:xfrm>
                <a:custGeom>
                  <a:avLst/>
                  <a:gdLst>
                    <a:gd name="connsiteX0" fmla="*/ 1116969 w 1130544"/>
                    <a:gd name="connsiteY0" fmla="*/ 148495 h 414337"/>
                    <a:gd name="connsiteX1" fmla="*/ 565281 w 1130544"/>
                    <a:gd name="connsiteY1" fmla="*/ 414338 h 414337"/>
                    <a:gd name="connsiteX2" fmla="*/ 13498 w 1130544"/>
                    <a:gd name="connsiteY2" fmla="*/ 148400 h 414337"/>
                    <a:gd name="connsiteX3" fmla="*/ 11497 w 1130544"/>
                    <a:gd name="connsiteY3" fmla="*/ 5525 h 414337"/>
                    <a:gd name="connsiteX4" fmla="*/ 15117 w 1130544"/>
                    <a:gd name="connsiteY4" fmla="*/ 4000 h 414337"/>
                    <a:gd name="connsiteX5" fmla="*/ 565281 w 1130544"/>
                    <a:gd name="connsiteY5" fmla="*/ 265938 h 414337"/>
                    <a:gd name="connsiteX6" fmla="*/ 1117064 w 1130544"/>
                    <a:gd name="connsiteY6" fmla="*/ 0 h 414337"/>
                    <a:gd name="connsiteX7" fmla="*/ 1117064 w 1130544"/>
                    <a:gd name="connsiteY7" fmla="*/ 148114 h 414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30544" h="414337">
                      <a:moveTo>
                        <a:pt x="1116969" y="148495"/>
                      </a:moveTo>
                      <a:cubicBezTo>
                        <a:pt x="1060771" y="300895"/>
                        <a:pt x="835124" y="414338"/>
                        <a:pt x="565281" y="414338"/>
                      </a:cubicBezTo>
                      <a:cubicBezTo>
                        <a:pt x="295437" y="414338"/>
                        <a:pt x="69981" y="300514"/>
                        <a:pt x="13498" y="148400"/>
                      </a:cubicBezTo>
                      <a:cubicBezTo>
                        <a:pt x="-3781" y="102460"/>
                        <a:pt x="-4495" y="51930"/>
                        <a:pt x="11497" y="5525"/>
                      </a:cubicBezTo>
                      <a:lnTo>
                        <a:pt x="15117" y="4000"/>
                      </a:lnTo>
                      <a:cubicBezTo>
                        <a:pt x="73695" y="154115"/>
                        <a:pt x="297724" y="265938"/>
                        <a:pt x="565281" y="265938"/>
                      </a:cubicBezTo>
                      <a:cubicBezTo>
                        <a:pt x="835124" y="265938"/>
                        <a:pt x="1060581" y="152209"/>
                        <a:pt x="1117064" y="0"/>
                      </a:cubicBezTo>
                      <a:cubicBezTo>
                        <a:pt x="1135038" y="47739"/>
                        <a:pt x="1135038" y="100374"/>
                        <a:pt x="1117064" y="148114"/>
                      </a:cubicBezTo>
                      <a:close/>
                    </a:path>
                  </a:pathLst>
                </a:custGeom>
                <a:solidFill>
                  <a:srgbClr val="FFDF4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3" name="Полилиния 482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BD777257-125F-C24B-ADEB-D8F91C3BA600}"/>
                    </a:ext>
                  </a:extLst>
                </p:cNvPr>
                <p:cNvSpPr/>
                <p:nvPr/>
              </p:nvSpPr>
              <p:spPr>
                <a:xfrm>
                  <a:off x="5765383" y="2901408"/>
                  <a:ext cx="291269" cy="157603"/>
                </a:xfrm>
                <a:custGeom>
                  <a:avLst/>
                  <a:gdLst>
                    <a:gd name="connsiteX0" fmla="*/ 290989 w 291269"/>
                    <a:gd name="connsiteY0" fmla="*/ 78772 h 157603"/>
                    <a:gd name="connsiteX1" fmla="*/ 264128 w 291269"/>
                    <a:gd name="connsiteY1" fmla="*/ 134588 h 157603"/>
                    <a:gd name="connsiteX2" fmla="*/ 183356 w 291269"/>
                    <a:gd name="connsiteY2" fmla="*/ 157543 h 157603"/>
                    <a:gd name="connsiteX3" fmla="*/ 0 w 291269"/>
                    <a:gd name="connsiteY3" fmla="*/ 157543 h 157603"/>
                    <a:gd name="connsiteX4" fmla="*/ 14192 w 291269"/>
                    <a:gd name="connsiteY4" fmla="*/ 0 h 157603"/>
                    <a:gd name="connsiteX5" fmla="*/ 176594 w 291269"/>
                    <a:gd name="connsiteY5" fmla="*/ 0 h 157603"/>
                    <a:gd name="connsiteX6" fmla="*/ 290989 w 291269"/>
                    <a:gd name="connsiteY6" fmla="*/ 78772 h 157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1269" h="157603">
                      <a:moveTo>
                        <a:pt x="290989" y="78772"/>
                      </a:moveTo>
                      <a:cubicBezTo>
                        <a:pt x="293141" y="100927"/>
                        <a:pt x="282788" y="122444"/>
                        <a:pt x="264128" y="134588"/>
                      </a:cubicBezTo>
                      <a:cubicBezTo>
                        <a:pt x="240201" y="150362"/>
                        <a:pt x="211998" y="158382"/>
                        <a:pt x="183356" y="157543"/>
                      </a:cubicBezTo>
                      <a:lnTo>
                        <a:pt x="0" y="157543"/>
                      </a:lnTo>
                      <a:lnTo>
                        <a:pt x="14192" y="0"/>
                      </a:lnTo>
                      <a:lnTo>
                        <a:pt x="176594" y="0"/>
                      </a:lnTo>
                      <a:cubicBezTo>
                        <a:pt x="234220" y="0"/>
                        <a:pt x="285369" y="35242"/>
                        <a:pt x="290989" y="78772"/>
                      </a:cubicBezTo>
                      <a:close/>
                    </a:path>
                  </a:pathLst>
                </a:custGeom>
                <a:solidFill>
                  <a:srgbClr val="FFDF4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4" name="Полилиния 483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5314E6F6-0A5E-5D43-BB98-EC60C2842E22}"/>
                    </a:ext>
                  </a:extLst>
                </p:cNvPr>
                <p:cNvSpPr/>
                <p:nvPr/>
              </p:nvSpPr>
              <p:spPr>
                <a:xfrm>
                  <a:off x="5308564" y="3725321"/>
                  <a:ext cx="1130427" cy="413860"/>
                </a:xfrm>
                <a:custGeom>
                  <a:avLst/>
                  <a:gdLst>
                    <a:gd name="connsiteX0" fmla="*/ 1116902 w 1130427"/>
                    <a:gd name="connsiteY0" fmla="*/ 148019 h 413861"/>
                    <a:gd name="connsiteX1" fmla="*/ 565213 w 1130427"/>
                    <a:gd name="connsiteY1" fmla="*/ 413861 h 413861"/>
                    <a:gd name="connsiteX2" fmla="*/ 13430 w 1130427"/>
                    <a:gd name="connsiteY2" fmla="*/ 147924 h 413861"/>
                    <a:gd name="connsiteX3" fmla="*/ 13430 w 1130427"/>
                    <a:gd name="connsiteY3" fmla="*/ 0 h 413861"/>
                    <a:gd name="connsiteX4" fmla="*/ 565213 w 1130427"/>
                    <a:gd name="connsiteY4" fmla="*/ 265843 h 413861"/>
                    <a:gd name="connsiteX5" fmla="*/ 1116902 w 1130427"/>
                    <a:gd name="connsiteY5" fmla="*/ 95 h 413861"/>
                    <a:gd name="connsiteX6" fmla="*/ 1130427 w 1130427"/>
                    <a:gd name="connsiteY6" fmla="*/ 73914 h 413861"/>
                    <a:gd name="connsiteX7" fmla="*/ 1116902 w 1130427"/>
                    <a:gd name="connsiteY7" fmla="*/ 148019 h 413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30427" h="413861">
                      <a:moveTo>
                        <a:pt x="1116902" y="148019"/>
                      </a:moveTo>
                      <a:cubicBezTo>
                        <a:pt x="1060704" y="300419"/>
                        <a:pt x="835057" y="413861"/>
                        <a:pt x="565213" y="413861"/>
                      </a:cubicBezTo>
                      <a:cubicBezTo>
                        <a:pt x="295370" y="413861"/>
                        <a:pt x="69913" y="300133"/>
                        <a:pt x="13430" y="147924"/>
                      </a:cubicBezTo>
                      <a:cubicBezTo>
                        <a:pt x="-4477" y="100241"/>
                        <a:pt x="-4477" y="47682"/>
                        <a:pt x="13430" y="0"/>
                      </a:cubicBezTo>
                      <a:cubicBezTo>
                        <a:pt x="69723" y="152400"/>
                        <a:pt x="295370" y="265843"/>
                        <a:pt x="565213" y="265843"/>
                      </a:cubicBezTo>
                      <a:cubicBezTo>
                        <a:pt x="835057" y="265843"/>
                        <a:pt x="1060514" y="152114"/>
                        <a:pt x="1116902" y="95"/>
                      </a:cubicBezTo>
                      <a:cubicBezTo>
                        <a:pt x="1125760" y="23708"/>
                        <a:pt x="1130341" y="48701"/>
                        <a:pt x="1130427" y="73914"/>
                      </a:cubicBezTo>
                      <a:cubicBezTo>
                        <a:pt x="1130427" y="99232"/>
                        <a:pt x="1125845" y="124340"/>
                        <a:pt x="1116902" y="148019"/>
                      </a:cubicBezTo>
                      <a:close/>
                    </a:path>
                  </a:pathLst>
                </a:custGeom>
                <a:solidFill>
                  <a:srgbClr val="FFDF4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5" name="Полилиния 484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02C44AE9-DD5B-AE40-B36A-A49571306658}"/>
                    </a:ext>
                  </a:extLst>
                </p:cNvPr>
                <p:cNvSpPr/>
                <p:nvPr/>
              </p:nvSpPr>
              <p:spPr>
                <a:xfrm>
                  <a:off x="5684517" y="3058952"/>
                  <a:ext cx="80868" cy="9524"/>
                </a:xfrm>
                <a:custGeom>
                  <a:avLst/>
                  <a:gdLst>
                    <a:gd name="connsiteX0" fmla="*/ 80867 w 80867"/>
                    <a:gd name="connsiteY0" fmla="*/ 0 h 9525"/>
                    <a:gd name="connsiteX1" fmla="*/ 0 w 80867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0867" h="9525">
                      <a:moveTo>
                        <a:pt x="80867" y="0"/>
                      </a:moveTo>
                      <a:lnTo>
                        <a:pt x="0" y="0"/>
                      </a:lnTo>
                    </a:path>
                  </a:pathLst>
                </a:custGeom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6" name="Полилиния 485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D04403B8-5562-BD49-A370-0B22FA371024}"/>
                    </a:ext>
                  </a:extLst>
                </p:cNvPr>
                <p:cNvSpPr/>
                <p:nvPr/>
              </p:nvSpPr>
              <p:spPr>
                <a:xfrm>
                  <a:off x="5765383" y="2901408"/>
                  <a:ext cx="291173" cy="157603"/>
                </a:xfrm>
                <a:custGeom>
                  <a:avLst/>
                  <a:gdLst>
                    <a:gd name="connsiteX0" fmla="*/ 0 w 291174"/>
                    <a:gd name="connsiteY0" fmla="*/ 157543 h 157603"/>
                    <a:gd name="connsiteX1" fmla="*/ 14192 w 291174"/>
                    <a:gd name="connsiteY1" fmla="*/ 0 h 157603"/>
                    <a:gd name="connsiteX2" fmla="*/ 176594 w 291174"/>
                    <a:gd name="connsiteY2" fmla="*/ 0 h 157603"/>
                    <a:gd name="connsiteX3" fmla="*/ 290894 w 291174"/>
                    <a:gd name="connsiteY3" fmla="*/ 78772 h 157603"/>
                    <a:gd name="connsiteX4" fmla="*/ 264033 w 291174"/>
                    <a:gd name="connsiteY4" fmla="*/ 134588 h 157603"/>
                    <a:gd name="connsiteX5" fmla="*/ 183261 w 291174"/>
                    <a:gd name="connsiteY5" fmla="*/ 157543 h 157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1174" h="157603">
                      <a:moveTo>
                        <a:pt x="0" y="157543"/>
                      </a:moveTo>
                      <a:lnTo>
                        <a:pt x="14192" y="0"/>
                      </a:lnTo>
                      <a:lnTo>
                        <a:pt x="176594" y="0"/>
                      </a:lnTo>
                      <a:cubicBezTo>
                        <a:pt x="233744" y="0"/>
                        <a:pt x="285369" y="35242"/>
                        <a:pt x="290894" y="78772"/>
                      </a:cubicBezTo>
                      <a:cubicBezTo>
                        <a:pt x="293046" y="100927"/>
                        <a:pt x="282692" y="122444"/>
                        <a:pt x="264033" y="134588"/>
                      </a:cubicBezTo>
                      <a:cubicBezTo>
                        <a:pt x="240106" y="150362"/>
                        <a:pt x="211903" y="158382"/>
                        <a:pt x="183261" y="157543"/>
                      </a:cubicBezTo>
                      <a:close/>
                    </a:path>
                  </a:pathLst>
                </a:custGeom>
                <a:noFill/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7" name="Полилиния 486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B570D462-A49E-F242-9AF7-D2C80AD249E2}"/>
                    </a:ext>
                  </a:extLst>
                </p:cNvPr>
                <p:cNvSpPr/>
                <p:nvPr/>
              </p:nvSpPr>
              <p:spPr>
                <a:xfrm>
                  <a:off x="5751001" y="3058952"/>
                  <a:ext cx="14286" cy="157734"/>
                </a:xfrm>
                <a:custGeom>
                  <a:avLst/>
                  <a:gdLst>
                    <a:gd name="connsiteX0" fmla="*/ 0 w 14287"/>
                    <a:gd name="connsiteY0" fmla="*/ 157734 h 157734"/>
                    <a:gd name="connsiteX1" fmla="*/ 9620 w 14287"/>
                    <a:gd name="connsiteY1" fmla="*/ 52292 h 157734"/>
                    <a:gd name="connsiteX2" fmla="*/ 14288 w 14287"/>
                    <a:gd name="connsiteY2" fmla="*/ 0 h 157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287" h="157734">
                      <a:moveTo>
                        <a:pt x="0" y="157734"/>
                      </a:moveTo>
                      <a:lnTo>
                        <a:pt x="9620" y="52292"/>
                      </a:lnTo>
                      <a:lnTo>
                        <a:pt x="14288" y="0"/>
                      </a:lnTo>
                    </a:path>
                  </a:pathLst>
                </a:custGeom>
                <a:noFill/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8" name="Полилиния 487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BDBA6E12-4691-CF48-872A-9F86F26645C3}"/>
                    </a:ext>
                  </a:extLst>
                </p:cNvPr>
                <p:cNvSpPr/>
                <p:nvPr/>
              </p:nvSpPr>
              <p:spPr>
                <a:xfrm>
                  <a:off x="5676800" y="3111243"/>
                  <a:ext cx="270605" cy="9524"/>
                </a:xfrm>
                <a:custGeom>
                  <a:avLst/>
                  <a:gdLst>
                    <a:gd name="connsiteX0" fmla="*/ 0 w 270605"/>
                    <a:gd name="connsiteY0" fmla="*/ 0 h 9525"/>
                    <a:gd name="connsiteX1" fmla="*/ 83820 w 270605"/>
                    <a:gd name="connsiteY1" fmla="*/ 0 h 9525"/>
                    <a:gd name="connsiteX2" fmla="*/ 270605 w 27060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0605" h="9525">
                      <a:moveTo>
                        <a:pt x="0" y="0"/>
                      </a:moveTo>
                      <a:lnTo>
                        <a:pt x="83820" y="0"/>
                      </a:lnTo>
                      <a:lnTo>
                        <a:pt x="270605" y="0"/>
                      </a:lnTo>
                    </a:path>
                  </a:pathLst>
                </a:custGeom>
                <a:noFill/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89" name="Полилиния 488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F541F9E9-060B-A24E-8D89-5045864DA149}"/>
                    </a:ext>
                  </a:extLst>
                </p:cNvPr>
                <p:cNvSpPr/>
                <p:nvPr/>
              </p:nvSpPr>
              <p:spPr>
                <a:xfrm>
                  <a:off x="5308564" y="2719100"/>
                  <a:ext cx="1130427" cy="679894"/>
                </a:xfrm>
                <a:custGeom>
                  <a:avLst/>
                  <a:gdLst>
                    <a:gd name="connsiteX0" fmla="*/ 15050 w 1130427"/>
                    <a:gd name="connsiteY0" fmla="*/ 417957 h 679894"/>
                    <a:gd name="connsiteX1" fmla="*/ 0 w 1130427"/>
                    <a:gd name="connsiteY1" fmla="*/ 339852 h 679894"/>
                    <a:gd name="connsiteX2" fmla="*/ 565213 w 1130427"/>
                    <a:gd name="connsiteY2" fmla="*/ 0 h 679894"/>
                    <a:gd name="connsiteX3" fmla="*/ 1130427 w 1130427"/>
                    <a:gd name="connsiteY3" fmla="*/ 339852 h 679894"/>
                    <a:gd name="connsiteX4" fmla="*/ 1116997 w 1130427"/>
                    <a:gd name="connsiteY4" fmla="*/ 413956 h 679894"/>
                    <a:gd name="connsiteX5" fmla="*/ 565213 w 1130427"/>
                    <a:gd name="connsiteY5" fmla="*/ 679895 h 679894"/>
                    <a:gd name="connsiteX6" fmla="*/ 15050 w 1130427"/>
                    <a:gd name="connsiteY6" fmla="*/ 417957 h 679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30427" h="679894">
                      <a:moveTo>
                        <a:pt x="15050" y="417957"/>
                      </a:moveTo>
                      <a:cubicBezTo>
                        <a:pt x="5143" y="393106"/>
                        <a:pt x="38" y="366608"/>
                        <a:pt x="0" y="339852"/>
                      </a:cubicBezTo>
                      <a:cubicBezTo>
                        <a:pt x="0" y="152114"/>
                        <a:pt x="253079" y="0"/>
                        <a:pt x="565213" y="0"/>
                      </a:cubicBezTo>
                      <a:cubicBezTo>
                        <a:pt x="877348" y="0"/>
                        <a:pt x="1130427" y="152400"/>
                        <a:pt x="1130427" y="339852"/>
                      </a:cubicBezTo>
                      <a:cubicBezTo>
                        <a:pt x="1130418" y="365160"/>
                        <a:pt x="1125865" y="390258"/>
                        <a:pt x="1116997" y="413956"/>
                      </a:cubicBezTo>
                      <a:cubicBezTo>
                        <a:pt x="1060704" y="566356"/>
                        <a:pt x="835057" y="679895"/>
                        <a:pt x="565213" y="679895"/>
                      </a:cubicBezTo>
                      <a:cubicBezTo>
                        <a:pt x="297656" y="679895"/>
                        <a:pt x="73628" y="568071"/>
                        <a:pt x="15050" y="417957"/>
                      </a:cubicBezTo>
                      <a:close/>
                    </a:path>
                  </a:pathLst>
                </a:custGeom>
                <a:noFill/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0" name="Полилиния 489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3BE26EBF-3105-4344-8C5F-A6E9514674C9}"/>
                    </a:ext>
                  </a:extLst>
                </p:cNvPr>
                <p:cNvSpPr/>
                <p:nvPr/>
              </p:nvSpPr>
              <p:spPr>
                <a:xfrm>
                  <a:off x="5308594" y="3133056"/>
                  <a:ext cx="1130448" cy="413956"/>
                </a:xfrm>
                <a:custGeom>
                  <a:avLst/>
                  <a:gdLst>
                    <a:gd name="connsiteX0" fmla="*/ 1116969 w 1130448"/>
                    <a:gd name="connsiteY0" fmla="*/ 0 h 413956"/>
                    <a:gd name="connsiteX1" fmla="*/ 1116969 w 1130448"/>
                    <a:gd name="connsiteY1" fmla="*/ 148114 h 413956"/>
                    <a:gd name="connsiteX2" fmla="*/ 565281 w 1130448"/>
                    <a:gd name="connsiteY2" fmla="*/ 413957 h 413956"/>
                    <a:gd name="connsiteX3" fmla="*/ 13497 w 1130448"/>
                    <a:gd name="connsiteY3" fmla="*/ 148019 h 413956"/>
                    <a:gd name="connsiteX4" fmla="*/ 11497 w 1130448"/>
                    <a:gd name="connsiteY4" fmla="*/ 5144 h 413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0448" h="413956">
                      <a:moveTo>
                        <a:pt x="1116969" y="0"/>
                      </a:moveTo>
                      <a:cubicBezTo>
                        <a:pt x="1134942" y="47739"/>
                        <a:pt x="1134942" y="100375"/>
                        <a:pt x="1116969" y="148114"/>
                      </a:cubicBezTo>
                      <a:cubicBezTo>
                        <a:pt x="1060771" y="300514"/>
                        <a:pt x="835124" y="413957"/>
                        <a:pt x="565281" y="413957"/>
                      </a:cubicBezTo>
                      <a:cubicBezTo>
                        <a:pt x="295438" y="413957"/>
                        <a:pt x="69981" y="300133"/>
                        <a:pt x="13497" y="148019"/>
                      </a:cubicBezTo>
                      <a:cubicBezTo>
                        <a:pt x="-3781" y="102080"/>
                        <a:pt x="-4495" y="51549"/>
                        <a:pt x="11497" y="5144"/>
                      </a:cubicBezTo>
                    </a:path>
                  </a:pathLst>
                </a:custGeom>
                <a:noFill/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1" name="Полилиния 490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85AE32B3-E37E-0942-BB56-AF00CBDC25C8}"/>
                    </a:ext>
                  </a:extLst>
                </p:cNvPr>
                <p:cNvSpPr/>
                <p:nvPr/>
              </p:nvSpPr>
              <p:spPr>
                <a:xfrm>
                  <a:off x="5308564" y="3280791"/>
                  <a:ext cx="1116900" cy="414050"/>
                </a:xfrm>
                <a:custGeom>
                  <a:avLst/>
                  <a:gdLst>
                    <a:gd name="connsiteX0" fmla="*/ 1116902 w 1116901"/>
                    <a:gd name="connsiteY0" fmla="*/ 148209 h 414051"/>
                    <a:gd name="connsiteX1" fmla="*/ 565213 w 1116901"/>
                    <a:gd name="connsiteY1" fmla="*/ 414052 h 414051"/>
                    <a:gd name="connsiteX2" fmla="*/ 13430 w 1116901"/>
                    <a:gd name="connsiteY2" fmla="*/ 148018 h 414051"/>
                    <a:gd name="connsiteX3" fmla="*/ 13430 w 1116901"/>
                    <a:gd name="connsiteY3" fmla="*/ 0 h 414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16901" h="414051">
                      <a:moveTo>
                        <a:pt x="1116902" y="148209"/>
                      </a:moveTo>
                      <a:cubicBezTo>
                        <a:pt x="1060609" y="300609"/>
                        <a:pt x="834962" y="414052"/>
                        <a:pt x="565213" y="414052"/>
                      </a:cubicBezTo>
                      <a:cubicBezTo>
                        <a:pt x="295466" y="414052"/>
                        <a:pt x="69913" y="299752"/>
                        <a:pt x="13430" y="148018"/>
                      </a:cubicBezTo>
                      <a:cubicBezTo>
                        <a:pt x="-4477" y="100308"/>
                        <a:pt x="-4477" y="47711"/>
                        <a:pt x="13430" y="0"/>
                      </a:cubicBezTo>
                    </a:path>
                  </a:pathLst>
                </a:custGeom>
                <a:noFill/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2" name="Полилиния 491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184B82BA-4A07-9D48-A335-5FD5409DB5A5}"/>
                    </a:ext>
                  </a:extLst>
                </p:cNvPr>
                <p:cNvSpPr/>
                <p:nvPr/>
              </p:nvSpPr>
              <p:spPr>
                <a:xfrm>
                  <a:off x="6425465" y="3281077"/>
                  <a:ext cx="13525" cy="148018"/>
                </a:xfrm>
                <a:custGeom>
                  <a:avLst/>
                  <a:gdLst>
                    <a:gd name="connsiteX0" fmla="*/ 0 w 13525"/>
                    <a:gd name="connsiteY0" fmla="*/ 0 h 148018"/>
                    <a:gd name="connsiteX1" fmla="*/ 0 w 13525"/>
                    <a:gd name="connsiteY1" fmla="*/ 0 h 148018"/>
                    <a:gd name="connsiteX2" fmla="*/ 13526 w 13525"/>
                    <a:gd name="connsiteY2" fmla="*/ 73914 h 148018"/>
                    <a:gd name="connsiteX3" fmla="*/ 0 w 13525"/>
                    <a:gd name="connsiteY3" fmla="*/ 148018 h 148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525" h="148018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8858" y="23641"/>
                        <a:pt x="13440" y="48673"/>
                        <a:pt x="13526" y="73914"/>
                      </a:cubicBezTo>
                      <a:cubicBezTo>
                        <a:pt x="13526" y="99231"/>
                        <a:pt x="8944" y="124339"/>
                        <a:pt x="0" y="148018"/>
                      </a:cubicBezTo>
                    </a:path>
                  </a:pathLst>
                </a:custGeom>
                <a:noFill/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3" name="Полилиния 492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E3A650A2-2DD4-4544-91A4-E7FD34705D96}"/>
                    </a:ext>
                  </a:extLst>
                </p:cNvPr>
                <p:cNvSpPr/>
                <p:nvPr/>
              </p:nvSpPr>
              <p:spPr>
                <a:xfrm>
                  <a:off x="5308564" y="3428808"/>
                  <a:ext cx="1130403" cy="413956"/>
                </a:xfrm>
                <a:custGeom>
                  <a:avLst/>
                  <a:gdLst>
                    <a:gd name="connsiteX0" fmla="*/ 1116902 w 1130403"/>
                    <a:gd name="connsiteY0" fmla="*/ 191 h 413956"/>
                    <a:gd name="connsiteX1" fmla="*/ 1116902 w 1130403"/>
                    <a:gd name="connsiteY1" fmla="*/ 191 h 413956"/>
                    <a:gd name="connsiteX2" fmla="*/ 1116902 w 1130403"/>
                    <a:gd name="connsiteY2" fmla="*/ 148209 h 413956"/>
                    <a:gd name="connsiteX3" fmla="*/ 565213 w 1130403"/>
                    <a:gd name="connsiteY3" fmla="*/ 413957 h 413956"/>
                    <a:gd name="connsiteX4" fmla="*/ 13430 w 1130403"/>
                    <a:gd name="connsiteY4" fmla="*/ 148114 h 413956"/>
                    <a:gd name="connsiteX5" fmla="*/ 13430 w 1130403"/>
                    <a:gd name="connsiteY5" fmla="*/ 0 h 413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30403" h="413956">
                      <a:moveTo>
                        <a:pt x="1116902" y="191"/>
                      </a:moveTo>
                      <a:lnTo>
                        <a:pt x="1116902" y="191"/>
                      </a:lnTo>
                      <a:cubicBezTo>
                        <a:pt x="1134904" y="47892"/>
                        <a:pt x="1134904" y="100508"/>
                        <a:pt x="1116902" y="148209"/>
                      </a:cubicBezTo>
                      <a:cubicBezTo>
                        <a:pt x="1060704" y="300609"/>
                        <a:pt x="835057" y="413957"/>
                        <a:pt x="565213" y="413957"/>
                      </a:cubicBezTo>
                      <a:cubicBezTo>
                        <a:pt x="295370" y="413957"/>
                        <a:pt x="69913" y="300228"/>
                        <a:pt x="13430" y="148114"/>
                      </a:cubicBezTo>
                      <a:cubicBezTo>
                        <a:pt x="-4477" y="100365"/>
                        <a:pt x="-4477" y="47749"/>
                        <a:pt x="13430" y="0"/>
                      </a:cubicBezTo>
                    </a:path>
                  </a:pathLst>
                </a:custGeom>
                <a:noFill/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4" name="Полилиния 493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209C2B9D-F02B-2B43-9717-80984A88BFDE}"/>
                    </a:ext>
                  </a:extLst>
                </p:cNvPr>
                <p:cNvSpPr/>
                <p:nvPr/>
              </p:nvSpPr>
              <p:spPr>
                <a:xfrm>
                  <a:off x="5308564" y="3577209"/>
                  <a:ext cx="1116900" cy="413956"/>
                </a:xfrm>
                <a:custGeom>
                  <a:avLst/>
                  <a:gdLst>
                    <a:gd name="connsiteX0" fmla="*/ 1116902 w 1116901"/>
                    <a:gd name="connsiteY0" fmla="*/ 148209 h 413956"/>
                    <a:gd name="connsiteX1" fmla="*/ 565213 w 1116901"/>
                    <a:gd name="connsiteY1" fmla="*/ 413956 h 413956"/>
                    <a:gd name="connsiteX2" fmla="*/ 13430 w 1116901"/>
                    <a:gd name="connsiteY2" fmla="*/ 148114 h 413956"/>
                    <a:gd name="connsiteX3" fmla="*/ 13430 w 1116901"/>
                    <a:gd name="connsiteY3" fmla="*/ 0 h 413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16901" h="413956">
                      <a:moveTo>
                        <a:pt x="1116902" y="148209"/>
                      </a:moveTo>
                      <a:cubicBezTo>
                        <a:pt x="1060609" y="300609"/>
                        <a:pt x="834962" y="413956"/>
                        <a:pt x="565213" y="413956"/>
                      </a:cubicBezTo>
                      <a:cubicBezTo>
                        <a:pt x="295466" y="413956"/>
                        <a:pt x="69913" y="300228"/>
                        <a:pt x="13430" y="148114"/>
                      </a:cubicBezTo>
                      <a:cubicBezTo>
                        <a:pt x="-4477" y="100365"/>
                        <a:pt x="-4477" y="47749"/>
                        <a:pt x="13430" y="0"/>
                      </a:cubicBezTo>
                    </a:path>
                  </a:pathLst>
                </a:custGeom>
                <a:noFill/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5" name="Полилиния 494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9EE87FDE-FFAD-E145-9155-F5862034D6C0}"/>
                    </a:ext>
                  </a:extLst>
                </p:cNvPr>
                <p:cNvSpPr/>
                <p:nvPr/>
              </p:nvSpPr>
              <p:spPr>
                <a:xfrm>
                  <a:off x="6425465" y="3577209"/>
                  <a:ext cx="13525" cy="148018"/>
                </a:xfrm>
                <a:custGeom>
                  <a:avLst/>
                  <a:gdLst>
                    <a:gd name="connsiteX0" fmla="*/ 0 w 13525"/>
                    <a:gd name="connsiteY0" fmla="*/ 0 h 148018"/>
                    <a:gd name="connsiteX1" fmla="*/ 0 w 13525"/>
                    <a:gd name="connsiteY1" fmla="*/ 0 h 148018"/>
                    <a:gd name="connsiteX2" fmla="*/ 13526 w 13525"/>
                    <a:gd name="connsiteY2" fmla="*/ 73819 h 148018"/>
                    <a:gd name="connsiteX3" fmla="*/ 0 w 13525"/>
                    <a:gd name="connsiteY3" fmla="*/ 148019 h 148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525" h="148018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8839" y="23613"/>
                        <a:pt x="13421" y="48606"/>
                        <a:pt x="13526" y="73819"/>
                      </a:cubicBezTo>
                      <a:cubicBezTo>
                        <a:pt x="13526" y="99165"/>
                        <a:pt x="8944" y="124301"/>
                        <a:pt x="0" y="148019"/>
                      </a:cubicBezTo>
                    </a:path>
                  </a:pathLst>
                </a:custGeom>
                <a:noFill/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6" name="Полилиния 495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F449A9B8-05F7-5942-9D2A-50A26DDFC937}"/>
                    </a:ext>
                  </a:extLst>
                </p:cNvPr>
                <p:cNvSpPr/>
                <p:nvPr/>
              </p:nvSpPr>
              <p:spPr>
                <a:xfrm>
                  <a:off x="5308564" y="3725227"/>
                  <a:ext cx="1130427" cy="413860"/>
                </a:xfrm>
                <a:custGeom>
                  <a:avLst/>
                  <a:gdLst>
                    <a:gd name="connsiteX0" fmla="*/ 1116902 w 1130427"/>
                    <a:gd name="connsiteY0" fmla="*/ 95 h 413861"/>
                    <a:gd name="connsiteX1" fmla="*/ 1116902 w 1130427"/>
                    <a:gd name="connsiteY1" fmla="*/ 95 h 413861"/>
                    <a:gd name="connsiteX2" fmla="*/ 1130427 w 1130427"/>
                    <a:gd name="connsiteY2" fmla="*/ 73914 h 413861"/>
                    <a:gd name="connsiteX3" fmla="*/ 1116902 w 1130427"/>
                    <a:gd name="connsiteY3" fmla="*/ 148019 h 413861"/>
                    <a:gd name="connsiteX4" fmla="*/ 565213 w 1130427"/>
                    <a:gd name="connsiteY4" fmla="*/ 413861 h 413861"/>
                    <a:gd name="connsiteX5" fmla="*/ 13430 w 1130427"/>
                    <a:gd name="connsiteY5" fmla="*/ 147923 h 413861"/>
                    <a:gd name="connsiteX6" fmla="*/ 13430 w 1130427"/>
                    <a:gd name="connsiteY6" fmla="*/ 0 h 413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30427" h="413861">
                      <a:moveTo>
                        <a:pt x="1116902" y="95"/>
                      </a:moveTo>
                      <a:lnTo>
                        <a:pt x="1116902" y="95"/>
                      </a:lnTo>
                      <a:cubicBezTo>
                        <a:pt x="1125760" y="23708"/>
                        <a:pt x="1130341" y="48701"/>
                        <a:pt x="1130427" y="73914"/>
                      </a:cubicBezTo>
                      <a:cubicBezTo>
                        <a:pt x="1130427" y="99231"/>
                        <a:pt x="1125845" y="124339"/>
                        <a:pt x="1116902" y="148019"/>
                      </a:cubicBezTo>
                      <a:cubicBezTo>
                        <a:pt x="1060704" y="300419"/>
                        <a:pt x="835057" y="413861"/>
                        <a:pt x="565213" y="413861"/>
                      </a:cubicBezTo>
                      <a:cubicBezTo>
                        <a:pt x="295370" y="413861"/>
                        <a:pt x="69913" y="300133"/>
                        <a:pt x="13430" y="147923"/>
                      </a:cubicBezTo>
                      <a:cubicBezTo>
                        <a:pt x="-4477" y="100241"/>
                        <a:pt x="-4477" y="47682"/>
                        <a:pt x="13430" y="0"/>
                      </a:cubicBezTo>
                    </a:path>
                  </a:pathLst>
                </a:custGeom>
                <a:noFill/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7" name="Полилиния 496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5C67AEBD-2801-5240-87FB-0619A32AD797}"/>
                    </a:ext>
                  </a:extLst>
                </p:cNvPr>
                <p:cNvSpPr/>
                <p:nvPr/>
              </p:nvSpPr>
              <p:spPr>
                <a:xfrm>
                  <a:off x="5308564" y="3873246"/>
                  <a:ext cx="1116900" cy="414050"/>
                </a:xfrm>
                <a:custGeom>
                  <a:avLst/>
                  <a:gdLst>
                    <a:gd name="connsiteX0" fmla="*/ 1116902 w 1116901"/>
                    <a:gd name="connsiteY0" fmla="*/ 148209 h 414051"/>
                    <a:gd name="connsiteX1" fmla="*/ 565213 w 1116901"/>
                    <a:gd name="connsiteY1" fmla="*/ 414051 h 414051"/>
                    <a:gd name="connsiteX2" fmla="*/ 13430 w 1116901"/>
                    <a:gd name="connsiteY2" fmla="*/ 148114 h 414051"/>
                    <a:gd name="connsiteX3" fmla="*/ 13430 w 1116901"/>
                    <a:gd name="connsiteY3" fmla="*/ 0 h 414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16901" h="414051">
                      <a:moveTo>
                        <a:pt x="1116902" y="148209"/>
                      </a:moveTo>
                      <a:cubicBezTo>
                        <a:pt x="1060704" y="300609"/>
                        <a:pt x="835057" y="414051"/>
                        <a:pt x="565213" y="414051"/>
                      </a:cubicBezTo>
                      <a:cubicBezTo>
                        <a:pt x="295370" y="414051"/>
                        <a:pt x="69913" y="300228"/>
                        <a:pt x="13430" y="148114"/>
                      </a:cubicBezTo>
                      <a:cubicBezTo>
                        <a:pt x="-4477" y="100365"/>
                        <a:pt x="-4477" y="47749"/>
                        <a:pt x="13430" y="0"/>
                      </a:cubicBezTo>
                    </a:path>
                  </a:pathLst>
                </a:custGeom>
                <a:noFill/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8" name="Полилиния 497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5478145B-C4E6-F743-AFA6-158617B43F30}"/>
                    </a:ext>
                  </a:extLst>
                </p:cNvPr>
                <p:cNvSpPr/>
                <p:nvPr/>
              </p:nvSpPr>
              <p:spPr>
                <a:xfrm>
                  <a:off x="6425465" y="3873246"/>
                  <a:ext cx="13525" cy="148018"/>
                </a:xfrm>
                <a:custGeom>
                  <a:avLst/>
                  <a:gdLst>
                    <a:gd name="connsiteX0" fmla="*/ 0 w 13525"/>
                    <a:gd name="connsiteY0" fmla="*/ 0 h 148018"/>
                    <a:gd name="connsiteX1" fmla="*/ 0 w 13525"/>
                    <a:gd name="connsiteY1" fmla="*/ 0 h 148018"/>
                    <a:gd name="connsiteX2" fmla="*/ 13526 w 13525"/>
                    <a:gd name="connsiteY2" fmla="*/ 74009 h 148018"/>
                    <a:gd name="connsiteX3" fmla="*/ 0 w 13525"/>
                    <a:gd name="connsiteY3" fmla="*/ 148018 h 148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525" h="148018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8858" y="23669"/>
                        <a:pt x="13440" y="48730"/>
                        <a:pt x="13526" y="74009"/>
                      </a:cubicBezTo>
                      <a:cubicBezTo>
                        <a:pt x="13516" y="99288"/>
                        <a:pt x="8935" y="124368"/>
                        <a:pt x="0" y="148018"/>
                      </a:cubicBezTo>
                    </a:path>
                  </a:pathLst>
                </a:custGeom>
                <a:noFill/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499" name="Полилиния 498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4DFDC6CF-084D-514B-AAFD-A2A66A7E8B76}"/>
                    </a:ext>
                  </a:extLst>
                </p:cNvPr>
                <p:cNvSpPr/>
                <p:nvPr/>
              </p:nvSpPr>
              <p:spPr>
                <a:xfrm>
                  <a:off x="5308472" y="4021358"/>
                  <a:ext cx="1130426" cy="414243"/>
                </a:xfrm>
                <a:custGeom>
                  <a:avLst/>
                  <a:gdLst>
                    <a:gd name="connsiteX0" fmla="*/ 1116997 w 1130426"/>
                    <a:gd name="connsiteY0" fmla="*/ 0 h 414242"/>
                    <a:gd name="connsiteX1" fmla="*/ 1116997 w 1130426"/>
                    <a:gd name="connsiteY1" fmla="*/ 0 h 414242"/>
                    <a:gd name="connsiteX2" fmla="*/ 1130427 w 1130426"/>
                    <a:gd name="connsiteY2" fmla="*/ 74390 h 414242"/>
                    <a:gd name="connsiteX3" fmla="*/ 565213 w 1130426"/>
                    <a:gd name="connsiteY3" fmla="*/ 414242 h 414242"/>
                    <a:gd name="connsiteX4" fmla="*/ 0 w 1130426"/>
                    <a:gd name="connsiteY4" fmla="*/ 74390 h 414242"/>
                    <a:gd name="connsiteX5" fmla="*/ 13430 w 1130426"/>
                    <a:gd name="connsiteY5" fmla="*/ 381 h 414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30426" h="414242">
                      <a:moveTo>
                        <a:pt x="1116997" y="0"/>
                      </a:moveTo>
                      <a:lnTo>
                        <a:pt x="1116997" y="0"/>
                      </a:lnTo>
                      <a:cubicBezTo>
                        <a:pt x="1125874" y="23793"/>
                        <a:pt x="1130427" y="48987"/>
                        <a:pt x="1130427" y="74390"/>
                      </a:cubicBezTo>
                      <a:cubicBezTo>
                        <a:pt x="1130427" y="262128"/>
                        <a:pt x="877348" y="414242"/>
                        <a:pt x="565213" y="414242"/>
                      </a:cubicBezTo>
                      <a:cubicBezTo>
                        <a:pt x="253079" y="414242"/>
                        <a:pt x="0" y="261842"/>
                        <a:pt x="0" y="74390"/>
                      </a:cubicBezTo>
                      <a:cubicBezTo>
                        <a:pt x="9" y="49111"/>
                        <a:pt x="4562" y="24051"/>
                        <a:pt x="13430" y="381"/>
                      </a:cubicBezTo>
                    </a:path>
                  </a:pathLst>
                </a:custGeom>
                <a:noFill/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00" name="Полилиния 499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2F738F6C-937F-554A-8B58-372CC897BF37}"/>
                    </a:ext>
                  </a:extLst>
                </p:cNvPr>
                <p:cNvSpPr/>
                <p:nvPr/>
              </p:nvSpPr>
              <p:spPr>
                <a:xfrm>
                  <a:off x="5951600" y="3305174"/>
                  <a:ext cx="1130426" cy="1130425"/>
                </a:xfrm>
                <a:custGeom>
                  <a:avLst/>
                  <a:gdLst>
                    <a:gd name="connsiteX0" fmla="*/ 442436 w 1130426"/>
                    <a:gd name="connsiteY0" fmla="*/ 564928 h 1130426"/>
                    <a:gd name="connsiteX1" fmla="*/ 646747 w 1130426"/>
                    <a:gd name="connsiteY1" fmla="*/ 564928 h 1130426"/>
                    <a:gd name="connsiteX2" fmla="*/ 781298 w 1130426"/>
                    <a:gd name="connsiteY2" fmla="*/ 437445 h 1130426"/>
                    <a:gd name="connsiteX3" fmla="*/ 653815 w 1130426"/>
                    <a:gd name="connsiteY3" fmla="*/ 302895 h 1130426"/>
                    <a:gd name="connsiteX4" fmla="*/ 646747 w 1130426"/>
                    <a:gd name="connsiteY4" fmla="*/ 302895 h 1130426"/>
                    <a:gd name="connsiteX5" fmla="*/ 442436 w 1130426"/>
                    <a:gd name="connsiteY5" fmla="*/ 302895 h 1130426"/>
                    <a:gd name="connsiteX6" fmla="*/ 565118 w 1130426"/>
                    <a:gd name="connsiteY6" fmla="*/ 0 h 1130426"/>
                    <a:gd name="connsiteX7" fmla="*/ 1130427 w 1130426"/>
                    <a:gd name="connsiteY7" fmla="*/ 565118 h 1130426"/>
                    <a:gd name="connsiteX8" fmla="*/ 565309 w 1130426"/>
                    <a:gd name="connsiteY8" fmla="*/ 1130427 h 1130426"/>
                    <a:gd name="connsiteX9" fmla="*/ 0 w 1130426"/>
                    <a:gd name="connsiteY9" fmla="*/ 565309 h 1130426"/>
                    <a:gd name="connsiteX10" fmla="*/ 0 w 1130426"/>
                    <a:gd name="connsiteY10" fmla="*/ 565214 h 1130426"/>
                    <a:gd name="connsiteX11" fmla="*/ 565118 w 1130426"/>
                    <a:gd name="connsiteY11" fmla="*/ 0 h 1130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30426" h="1130426">
                      <a:moveTo>
                        <a:pt x="442436" y="564928"/>
                      </a:moveTo>
                      <a:lnTo>
                        <a:pt x="646747" y="564928"/>
                      </a:lnTo>
                      <a:cubicBezTo>
                        <a:pt x="719109" y="566881"/>
                        <a:pt x="779345" y="509807"/>
                        <a:pt x="781298" y="437445"/>
                      </a:cubicBezTo>
                      <a:cubicBezTo>
                        <a:pt x="783250" y="365084"/>
                        <a:pt x="726167" y="304848"/>
                        <a:pt x="653815" y="302895"/>
                      </a:cubicBezTo>
                      <a:cubicBezTo>
                        <a:pt x="651462" y="302828"/>
                        <a:pt x="649100" y="302828"/>
                        <a:pt x="646747" y="302895"/>
                      </a:cubicBezTo>
                      <a:lnTo>
                        <a:pt x="442436" y="302895"/>
                      </a:lnTo>
                      <a:close/>
                      <a:moveTo>
                        <a:pt x="565118" y="0"/>
                      </a:moveTo>
                      <a:cubicBezTo>
                        <a:pt x="877281" y="-57"/>
                        <a:pt x="1130370" y="252956"/>
                        <a:pt x="1130427" y="565118"/>
                      </a:cubicBezTo>
                      <a:cubicBezTo>
                        <a:pt x="1130484" y="877281"/>
                        <a:pt x="877472" y="1130370"/>
                        <a:pt x="565309" y="1130427"/>
                      </a:cubicBezTo>
                      <a:cubicBezTo>
                        <a:pt x="253146" y="1130484"/>
                        <a:pt x="57" y="877471"/>
                        <a:pt x="0" y="565309"/>
                      </a:cubicBezTo>
                      <a:cubicBezTo>
                        <a:pt x="0" y="565280"/>
                        <a:pt x="0" y="565242"/>
                        <a:pt x="0" y="565214"/>
                      </a:cubicBezTo>
                      <a:cubicBezTo>
                        <a:pt x="0" y="253089"/>
                        <a:pt x="252994" y="57"/>
                        <a:pt x="565118" y="0"/>
                      </a:cubicBezTo>
                      <a:close/>
                    </a:path>
                  </a:pathLst>
                </a:custGeom>
                <a:solidFill>
                  <a:srgbClr val="FFDF4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01" name="Полилиния 500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97EA07A4-9913-544A-859A-8F2BFBBB26CC}"/>
                    </a:ext>
                  </a:extLst>
                </p:cNvPr>
                <p:cNvSpPr/>
                <p:nvPr/>
              </p:nvSpPr>
              <p:spPr>
                <a:xfrm>
                  <a:off x="6394037" y="3608069"/>
                  <a:ext cx="335374" cy="262032"/>
                </a:xfrm>
                <a:custGeom>
                  <a:avLst/>
                  <a:gdLst>
                    <a:gd name="connsiteX0" fmla="*/ 335375 w 335375"/>
                    <a:gd name="connsiteY0" fmla="*/ 130969 h 262032"/>
                    <a:gd name="connsiteX1" fmla="*/ 204311 w 335375"/>
                    <a:gd name="connsiteY1" fmla="*/ 262033 h 262032"/>
                    <a:gd name="connsiteX2" fmla="*/ 0 w 335375"/>
                    <a:gd name="connsiteY2" fmla="*/ 262033 h 262032"/>
                    <a:gd name="connsiteX3" fmla="*/ 0 w 335375"/>
                    <a:gd name="connsiteY3" fmla="*/ 0 h 262032"/>
                    <a:gd name="connsiteX4" fmla="*/ 204311 w 335375"/>
                    <a:gd name="connsiteY4" fmla="*/ 0 h 262032"/>
                    <a:gd name="connsiteX5" fmla="*/ 335375 w 335375"/>
                    <a:gd name="connsiteY5" fmla="*/ 130874 h 262032"/>
                    <a:gd name="connsiteX6" fmla="*/ 335375 w 335375"/>
                    <a:gd name="connsiteY6" fmla="*/ 130969 h 26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5375" h="262032">
                      <a:moveTo>
                        <a:pt x="335375" y="130969"/>
                      </a:moveTo>
                      <a:cubicBezTo>
                        <a:pt x="335375" y="203349"/>
                        <a:pt x="276692" y="262033"/>
                        <a:pt x="204311" y="262033"/>
                      </a:cubicBezTo>
                      <a:lnTo>
                        <a:pt x="0" y="262033"/>
                      </a:lnTo>
                      <a:lnTo>
                        <a:pt x="0" y="0"/>
                      </a:lnTo>
                      <a:lnTo>
                        <a:pt x="204311" y="0"/>
                      </a:lnTo>
                      <a:cubicBezTo>
                        <a:pt x="276644" y="-57"/>
                        <a:pt x="335318" y="58541"/>
                        <a:pt x="335375" y="130874"/>
                      </a:cubicBezTo>
                      <a:cubicBezTo>
                        <a:pt x="335375" y="130902"/>
                        <a:pt x="335375" y="130940"/>
                        <a:pt x="335375" y="130969"/>
                      </a:cubicBezTo>
                      <a:close/>
                    </a:path>
                  </a:pathLst>
                </a:custGeom>
                <a:solidFill>
                  <a:srgbClr val="FFDF4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02" name="Полилиния 501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C248CB88-C09A-1A4C-BDB9-A2AE01B61628}"/>
                    </a:ext>
                  </a:extLst>
                </p:cNvPr>
                <p:cNvSpPr/>
                <p:nvPr/>
              </p:nvSpPr>
              <p:spPr>
                <a:xfrm>
                  <a:off x="6304121" y="3870103"/>
                  <a:ext cx="89915" cy="9524"/>
                </a:xfrm>
                <a:custGeom>
                  <a:avLst/>
                  <a:gdLst>
                    <a:gd name="connsiteX0" fmla="*/ 89916 w 89915"/>
                    <a:gd name="connsiteY0" fmla="*/ 0 h 9525"/>
                    <a:gd name="connsiteX1" fmla="*/ 0 w 89915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9915" h="9525">
                      <a:moveTo>
                        <a:pt x="89916" y="0"/>
                      </a:moveTo>
                      <a:lnTo>
                        <a:pt x="0" y="0"/>
                      </a:lnTo>
                    </a:path>
                  </a:pathLst>
                </a:custGeom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03" name="Полилиния 502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151B5BC0-093A-3342-8F79-ABDE16942F88}"/>
                    </a:ext>
                  </a:extLst>
                </p:cNvPr>
                <p:cNvSpPr/>
                <p:nvPr/>
              </p:nvSpPr>
              <p:spPr>
                <a:xfrm>
                  <a:off x="6394037" y="3608021"/>
                  <a:ext cx="338909" cy="262132"/>
                </a:xfrm>
                <a:custGeom>
                  <a:avLst/>
                  <a:gdLst>
                    <a:gd name="connsiteX0" fmla="*/ 0 w 338909"/>
                    <a:gd name="connsiteY0" fmla="*/ 262081 h 262131"/>
                    <a:gd name="connsiteX1" fmla="*/ 0 w 338909"/>
                    <a:gd name="connsiteY1" fmla="*/ 49 h 262131"/>
                    <a:gd name="connsiteX2" fmla="*/ 204311 w 338909"/>
                    <a:gd name="connsiteY2" fmla="*/ 49 h 262131"/>
                    <a:gd name="connsiteX3" fmla="*/ 338861 w 338909"/>
                    <a:gd name="connsiteY3" fmla="*/ 127531 h 262131"/>
                    <a:gd name="connsiteX4" fmla="*/ 211379 w 338909"/>
                    <a:gd name="connsiteY4" fmla="*/ 262081 h 262131"/>
                    <a:gd name="connsiteX5" fmla="*/ 204311 w 338909"/>
                    <a:gd name="connsiteY5" fmla="*/ 262081 h 262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8909" h="262131">
                      <a:moveTo>
                        <a:pt x="0" y="262081"/>
                      </a:moveTo>
                      <a:lnTo>
                        <a:pt x="0" y="49"/>
                      </a:lnTo>
                      <a:lnTo>
                        <a:pt x="204311" y="49"/>
                      </a:lnTo>
                      <a:cubicBezTo>
                        <a:pt x="276673" y="-1904"/>
                        <a:pt x="336909" y="55170"/>
                        <a:pt x="338861" y="127531"/>
                      </a:cubicBezTo>
                      <a:cubicBezTo>
                        <a:pt x="340814" y="199893"/>
                        <a:pt x="283731" y="260129"/>
                        <a:pt x="211379" y="262081"/>
                      </a:cubicBezTo>
                      <a:cubicBezTo>
                        <a:pt x="209026" y="262148"/>
                        <a:pt x="206664" y="262148"/>
                        <a:pt x="204311" y="262081"/>
                      </a:cubicBezTo>
                      <a:close/>
                    </a:path>
                  </a:pathLst>
                </a:custGeom>
                <a:noFill/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04" name="Полилиния 503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49FC1C51-17B0-4A4B-882E-78D459432F3C}"/>
                    </a:ext>
                  </a:extLst>
                </p:cNvPr>
                <p:cNvSpPr/>
                <p:nvPr/>
              </p:nvSpPr>
              <p:spPr>
                <a:xfrm>
                  <a:off x="6394037" y="3870103"/>
                  <a:ext cx="9524" cy="262128"/>
                </a:xfrm>
                <a:custGeom>
                  <a:avLst/>
                  <a:gdLst>
                    <a:gd name="connsiteX0" fmla="*/ 0 w 9525"/>
                    <a:gd name="connsiteY0" fmla="*/ 262128 h 262127"/>
                    <a:gd name="connsiteX1" fmla="*/ 0 w 9525"/>
                    <a:gd name="connsiteY1" fmla="*/ 86963 h 262127"/>
                    <a:gd name="connsiteX2" fmla="*/ 0 w 9525"/>
                    <a:gd name="connsiteY2" fmla="*/ 0 h 262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262127">
                      <a:moveTo>
                        <a:pt x="0" y="262128"/>
                      </a:moveTo>
                      <a:lnTo>
                        <a:pt x="0" y="8696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05" name="Полилиния 504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541DEA8D-2DA8-904F-9B29-E4D42840C550}"/>
                    </a:ext>
                  </a:extLst>
                </p:cNvPr>
                <p:cNvSpPr/>
                <p:nvPr/>
              </p:nvSpPr>
              <p:spPr>
                <a:xfrm>
                  <a:off x="6304121" y="3957067"/>
                  <a:ext cx="290512" cy="9524"/>
                </a:xfrm>
                <a:custGeom>
                  <a:avLst/>
                  <a:gdLst>
                    <a:gd name="connsiteX0" fmla="*/ 0 w 290512"/>
                    <a:gd name="connsiteY0" fmla="*/ 0 h 9525"/>
                    <a:gd name="connsiteX1" fmla="*/ 89916 w 290512"/>
                    <a:gd name="connsiteY1" fmla="*/ 0 h 9525"/>
                    <a:gd name="connsiteX2" fmla="*/ 290513 w 290512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0512" h="9525">
                      <a:moveTo>
                        <a:pt x="0" y="0"/>
                      </a:moveTo>
                      <a:lnTo>
                        <a:pt x="89916" y="0"/>
                      </a:lnTo>
                      <a:lnTo>
                        <a:pt x="290513" y="0"/>
                      </a:lnTo>
                    </a:path>
                  </a:pathLst>
                </a:custGeom>
                <a:noFill/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06" name="Полилиния 505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3801463F-DB59-204E-A188-F85EDC9C3032}"/>
                    </a:ext>
                  </a:extLst>
                </p:cNvPr>
                <p:cNvSpPr/>
                <p:nvPr/>
              </p:nvSpPr>
              <p:spPr>
                <a:xfrm>
                  <a:off x="5951506" y="3305174"/>
                  <a:ext cx="1130428" cy="1130427"/>
                </a:xfrm>
                <a:custGeom>
                  <a:avLst/>
                  <a:gdLst>
                    <a:gd name="connsiteX0" fmla="*/ 1130427 w 1130427"/>
                    <a:gd name="connsiteY0" fmla="*/ 564928 h 1130427"/>
                    <a:gd name="connsiteX1" fmla="*/ 565499 w 1130427"/>
                    <a:gd name="connsiteY1" fmla="*/ 1130427 h 1130427"/>
                    <a:gd name="connsiteX2" fmla="*/ 0 w 1130427"/>
                    <a:gd name="connsiteY2" fmla="*/ 565499 h 1130427"/>
                    <a:gd name="connsiteX3" fmla="*/ 564928 w 1130427"/>
                    <a:gd name="connsiteY3" fmla="*/ 0 h 1130427"/>
                    <a:gd name="connsiteX4" fmla="*/ 565214 w 1130427"/>
                    <a:gd name="connsiteY4" fmla="*/ 0 h 1130427"/>
                    <a:gd name="connsiteX5" fmla="*/ 1130427 w 1130427"/>
                    <a:gd name="connsiteY5" fmla="*/ 564832 h 1130427"/>
                    <a:gd name="connsiteX6" fmla="*/ 1130427 w 1130427"/>
                    <a:gd name="connsiteY6" fmla="*/ 564928 h 1130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30427" h="1130427">
                      <a:moveTo>
                        <a:pt x="1130427" y="564928"/>
                      </a:moveTo>
                      <a:cubicBezTo>
                        <a:pt x="1130589" y="877091"/>
                        <a:pt x="877662" y="1130265"/>
                        <a:pt x="565499" y="1130427"/>
                      </a:cubicBezTo>
                      <a:cubicBezTo>
                        <a:pt x="253337" y="1130589"/>
                        <a:pt x="162" y="877662"/>
                        <a:pt x="0" y="565499"/>
                      </a:cubicBezTo>
                      <a:cubicBezTo>
                        <a:pt x="-162" y="253336"/>
                        <a:pt x="252765" y="162"/>
                        <a:pt x="564928" y="0"/>
                      </a:cubicBezTo>
                      <a:cubicBezTo>
                        <a:pt x="565023" y="0"/>
                        <a:pt x="565118" y="0"/>
                        <a:pt x="565214" y="0"/>
                      </a:cubicBezTo>
                      <a:cubicBezTo>
                        <a:pt x="877272" y="-105"/>
                        <a:pt x="1130322" y="252774"/>
                        <a:pt x="1130427" y="564832"/>
                      </a:cubicBezTo>
                      <a:cubicBezTo>
                        <a:pt x="1130427" y="564861"/>
                        <a:pt x="1130427" y="564899"/>
                        <a:pt x="1130427" y="564928"/>
                      </a:cubicBezTo>
                      <a:close/>
                    </a:path>
                  </a:pathLst>
                </a:custGeom>
                <a:noFill/>
                <a:ln w="14288" cap="rnd">
                  <a:solidFill>
                    <a:srgbClr val="005321"/>
                  </a:solidFill>
                  <a:prstDash val="solid"/>
                  <a:round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473" name="TextBox 472"/>
            <p:cNvSpPr txBox="1"/>
            <p:nvPr/>
          </p:nvSpPr>
          <p:spPr>
            <a:xfrm>
              <a:off x="4505252" y="4587131"/>
              <a:ext cx="19671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ru-RU" sz="14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Merriweather Bold" panose="02060503050406030704" pitchFamily="18" charset="-52"/>
                  <a:cs typeface="Open Sans" panose="020B0606030504020204" pitchFamily="34" charset="0"/>
                </a:rPr>
                <a:t>ТС</a:t>
              </a:r>
              <a:endParaRPr lang="ru-RU" sz="1400" dirty="0">
                <a:solidFill>
                  <a:srgbClr val="000000"/>
                </a:solidFill>
                <a:latin typeface="Calibri" panose="020F0502020204030204" pitchFamily="34" charset="0"/>
                <a:ea typeface="Merriweather Bold" panose="02060503050406030704" pitchFamily="18" charset="-52"/>
                <a:cs typeface="Open Sans" panose="020B0606030504020204" pitchFamily="34" charset="0"/>
              </a:endParaRPr>
            </a:p>
          </p:txBody>
        </p:sp>
      </p:grpSp>
      <p:grpSp>
        <p:nvGrpSpPr>
          <p:cNvPr id="507" name="Группа 506"/>
          <p:cNvGrpSpPr/>
          <p:nvPr/>
        </p:nvGrpSpPr>
        <p:grpSpPr>
          <a:xfrm>
            <a:off x="6949008" y="1491956"/>
            <a:ext cx="1757259" cy="350731"/>
            <a:chOff x="4212500" y="4989966"/>
            <a:chExt cx="1757259" cy="350731"/>
          </a:xfrm>
        </p:grpSpPr>
        <p:grpSp>
          <p:nvGrpSpPr>
            <p:cNvPr id="508" name="Группа 507"/>
            <p:cNvGrpSpPr/>
            <p:nvPr/>
          </p:nvGrpSpPr>
          <p:grpSpPr>
            <a:xfrm>
              <a:off x="4212500" y="4989966"/>
              <a:ext cx="304164" cy="304163"/>
              <a:chOff x="4178004" y="5224255"/>
              <a:chExt cx="304164" cy="304163"/>
            </a:xfrm>
          </p:grpSpPr>
          <p:sp>
            <p:nvSpPr>
              <p:cNvPr id="510" name="Freeform: Shape 111"/>
              <p:cNvSpPr/>
              <p:nvPr/>
            </p:nvSpPr>
            <p:spPr>
              <a:xfrm>
                <a:off x="4178004" y="5224255"/>
                <a:ext cx="304164" cy="304163"/>
              </a:xfrm>
              <a:custGeom>
                <a:avLst/>
                <a:gdLst/>
                <a:ahLst/>
                <a:cxnLst/>
                <a:rect l="l" t="t" r="r" b="b"/>
                <a:pathLst>
                  <a:path w="195927" h="195927">
                    <a:moveTo>
                      <a:pt x="97964" y="0"/>
                    </a:moveTo>
                    <a:cubicBezTo>
                      <a:pt x="116200" y="208"/>
                      <a:pt x="132679" y="4667"/>
                      <a:pt x="147399" y="13379"/>
                    </a:cubicBezTo>
                    <a:cubicBezTo>
                      <a:pt x="162120" y="22090"/>
                      <a:pt x="173837" y="33807"/>
                      <a:pt x="182548" y="48528"/>
                    </a:cubicBezTo>
                    <a:cubicBezTo>
                      <a:pt x="191260" y="63248"/>
                      <a:pt x="195719" y="79727"/>
                      <a:pt x="195927" y="97963"/>
                    </a:cubicBezTo>
                    <a:cubicBezTo>
                      <a:pt x="195719" y="116199"/>
                      <a:pt x="191260" y="132677"/>
                      <a:pt x="182548" y="147398"/>
                    </a:cubicBezTo>
                    <a:cubicBezTo>
                      <a:pt x="173837" y="162119"/>
                      <a:pt x="162120" y="173836"/>
                      <a:pt x="147399" y="182547"/>
                    </a:cubicBezTo>
                    <a:cubicBezTo>
                      <a:pt x="132679" y="191259"/>
                      <a:pt x="116200" y="195719"/>
                      <a:pt x="97964" y="195927"/>
                    </a:cubicBezTo>
                    <a:cubicBezTo>
                      <a:pt x="79728" y="195719"/>
                      <a:pt x="63250" y="191259"/>
                      <a:pt x="48529" y="182547"/>
                    </a:cubicBezTo>
                    <a:cubicBezTo>
                      <a:pt x="33808" y="173836"/>
                      <a:pt x="22091" y="162119"/>
                      <a:pt x="13380" y="147398"/>
                    </a:cubicBezTo>
                    <a:cubicBezTo>
                      <a:pt x="4668" y="132677"/>
                      <a:pt x="208" y="116199"/>
                      <a:pt x="0" y="97963"/>
                    </a:cubicBezTo>
                    <a:cubicBezTo>
                      <a:pt x="208" y="79727"/>
                      <a:pt x="4668" y="63248"/>
                      <a:pt x="13380" y="48528"/>
                    </a:cubicBezTo>
                    <a:cubicBezTo>
                      <a:pt x="22091" y="33807"/>
                      <a:pt x="33808" y="22090"/>
                      <a:pt x="48529" y="13379"/>
                    </a:cubicBezTo>
                    <a:cubicBezTo>
                      <a:pt x="63250" y="4667"/>
                      <a:pt x="79728" y="208"/>
                      <a:pt x="9796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457200"/>
                <a:endParaRPr lang="tr-TR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11" name="Полилиния 510">
                <a:extLst>
                  <a:ext uri="{FF2B5EF4-FFF2-40B4-BE49-F238E27FC236}">
                    <a16:creationId xmlns:a16="http://schemas.microsoft.com/office/drawing/2014/main" xmlns="" id="{0BC87409-7DBB-E54A-A0BB-EB3D7E7882A3}"/>
                  </a:ext>
                </a:extLst>
              </p:cNvPr>
              <p:cNvSpPr/>
              <p:nvPr/>
            </p:nvSpPr>
            <p:spPr>
              <a:xfrm>
                <a:off x="4284931" y="5324439"/>
                <a:ext cx="65486" cy="65486"/>
              </a:xfrm>
              <a:custGeom>
                <a:avLst/>
                <a:gdLst>
                  <a:gd name="connsiteX0" fmla="*/ 528828 w 528828"/>
                  <a:gd name="connsiteY0" fmla="*/ 264509 h 528828"/>
                  <a:gd name="connsiteX1" fmla="*/ 264319 w 528828"/>
                  <a:gd name="connsiteY1" fmla="*/ 528828 h 528828"/>
                  <a:gd name="connsiteX2" fmla="*/ 0 w 528828"/>
                  <a:gd name="connsiteY2" fmla="*/ 264319 h 528828"/>
                  <a:gd name="connsiteX3" fmla="*/ 264414 w 528828"/>
                  <a:gd name="connsiteY3" fmla="*/ 0 h 528828"/>
                  <a:gd name="connsiteX4" fmla="*/ 528828 w 528828"/>
                  <a:gd name="connsiteY4" fmla="*/ 264414 h 528828"/>
                  <a:gd name="connsiteX5" fmla="*/ 528828 w 528828"/>
                  <a:gd name="connsiteY5" fmla="*/ 264509 h 528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828" h="528828">
                    <a:moveTo>
                      <a:pt x="528828" y="264509"/>
                    </a:moveTo>
                    <a:cubicBezTo>
                      <a:pt x="528771" y="410537"/>
                      <a:pt x="410347" y="528885"/>
                      <a:pt x="264319" y="528828"/>
                    </a:cubicBezTo>
                    <a:cubicBezTo>
                      <a:pt x="118291" y="528771"/>
                      <a:pt x="-57" y="410347"/>
                      <a:pt x="0" y="264319"/>
                    </a:cubicBezTo>
                    <a:cubicBezTo>
                      <a:pt x="57" y="118320"/>
                      <a:pt x="118415" y="0"/>
                      <a:pt x="264414" y="0"/>
                    </a:cubicBezTo>
                    <a:cubicBezTo>
                      <a:pt x="410442" y="0"/>
                      <a:pt x="528828" y="118386"/>
                      <a:pt x="528828" y="264414"/>
                    </a:cubicBezTo>
                    <a:cubicBezTo>
                      <a:pt x="528828" y="264443"/>
                      <a:pt x="528828" y="264481"/>
                      <a:pt x="528828" y="264509"/>
                    </a:cubicBezTo>
                    <a:close/>
                  </a:path>
                </a:pathLst>
              </a:custGeom>
              <a:noFill/>
              <a:ln w="9525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512" name="Полилиния 511">
                <a:extLst>
                  <a:ext uri="{FF2B5EF4-FFF2-40B4-BE49-F238E27FC236}">
                    <a16:creationId xmlns:a16="http://schemas.microsoft.com/office/drawing/2014/main" xmlns="" id="{0D9A8313-E1AE-3A4A-8840-8C2226F59491}"/>
                  </a:ext>
                </a:extLst>
              </p:cNvPr>
              <p:cNvSpPr/>
              <p:nvPr/>
            </p:nvSpPr>
            <p:spPr>
              <a:xfrm>
                <a:off x="4259565" y="5288138"/>
                <a:ext cx="139371" cy="208502"/>
              </a:xfrm>
              <a:custGeom>
                <a:avLst/>
                <a:gdLst>
                  <a:gd name="connsiteX0" fmla="*/ 1125474 w 1125473"/>
                  <a:gd name="connsiteY0" fmla="*/ 562737 h 1683734"/>
                  <a:gd name="connsiteX1" fmla="*/ 562737 w 1125473"/>
                  <a:gd name="connsiteY1" fmla="*/ 1683734 h 1683734"/>
                  <a:gd name="connsiteX2" fmla="*/ 0 w 1125473"/>
                  <a:gd name="connsiteY2" fmla="*/ 562737 h 1683734"/>
                  <a:gd name="connsiteX3" fmla="*/ 562737 w 1125473"/>
                  <a:gd name="connsiteY3" fmla="*/ 0 h 1683734"/>
                  <a:gd name="connsiteX4" fmla="*/ 1125474 w 1125473"/>
                  <a:gd name="connsiteY4" fmla="*/ 562737 h 1683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5473" h="1683734">
                    <a:moveTo>
                      <a:pt x="1125474" y="562737"/>
                    </a:moveTo>
                    <a:cubicBezTo>
                      <a:pt x="1125474" y="873538"/>
                      <a:pt x="562737" y="1683734"/>
                      <a:pt x="562737" y="1683734"/>
                    </a:cubicBezTo>
                    <a:cubicBezTo>
                      <a:pt x="562737" y="1683734"/>
                      <a:pt x="0" y="873538"/>
                      <a:pt x="0" y="562737"/>
                    </a:cubicBezTo>
                    <a:cubicBezTo>
                      <a:pt x="0" y="251946"/>
                      <a:pt x="251946" y="0"/>
                      <a:pt x="562737" y="0"/>
                    </a:cubicBezTo>
                    <a:cubicBezTo>
                      <a:pt x="873528" y="0"/>
                      <a:pt x="1125474" y="251946"/>
                      <a:pt x="1125474" y="562737"/>
                    </a:cubicBezTo>
                    <a:close/>
                  </a:path>
                </a:pathLst>
              </a:custGeom>
              <a:noFill/>
              <a:ln w="9525" cap="flat">
                <a:solidFill>
                  <a:schemeClr val="accent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509" name="TextBox 508"/>
            <p:cNvSpPr txBox="1"/>
            <p:nvPr/>
          </p:nvSpPr>
          <p:spPr>
            <a:xfrm>
              <a:off x="4577778" y="5032920"/>
              <a:ext cx="13919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ru-RU" sz="14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Merriweather Bold" panose="02060503050406030704" pitchFamily="18" charset="-52"/>
                  <a:cs typeface="Open Sans" panose="020B0606030504020204" pitchFamily="34" charset="0"/>
                </a:rPr>
                <a:t>АП</a:t>
              </a:r>
              <a:endParaRPr lang="ru-RU" sz="1400" dirty="0">
                <a:solidFill>
                  <a:srgbClr val="000000"/>
                </a:solidFill>
                <a:latin typeface="Calibri" panose="020F0502020204030204" pitchFamily="34" charset="0"/>
                <a:ea typeface="Merriweather Bold" panose="02060503050406030704" pitchFamily="18" charset="-52"/>
                <a:cs typeface="Open Sans" panose="020B0606030504020204" pitchFamily="34" charset="0"/>
              </a:endParaRPr>
            </a:p>
          </p:txBody>
        </p:sp>
      </p:grpSp>
      <p:grpSp>
        <p:nvGrpSpPr>
          <p:cNvPr id="513" name="Группа 512"/>
          <p:cNvGrpSpPr/>
          <p:nvPr/>
        </p:nvGrpSpPr>
        <p:grpSpPr>
          <a:xfrm>
            <a:off x="6966260" y="1973360"/>
            <a:ext cx="1740007" cy="336644"/>
            <a:chOff x="4220525" y="5483814"/>
            <a:chExt cx="1740007" cy="336644"/>
          </a:xfrm>
        </p:grpSpPr>
        <p:grpSp>
          <p:nvGrpSpPr>
            <p:cNvPr id="514" name="Группа 513"/>
            <p:cNvGrpSpPr/>
            <p:nvPr/>
          </p:nvGrpSpPr>
          <p:grpSpPr>
            <a:xfrm>
              <a:off x="4220525" y="5483814"/>
              <a:ext cx="304164" cy="304163"/>
              <a:chOff x="604178" y="3020212"/>
              <a:chExt cx="304164" cy="304163"/>
            </a:xfrm>
          </p:grpSpPr>
          <p:sp>
            <p:nvSpPr>
              <p:cNvPr id="516" name="Freeform: Shape 111"/>
              <p:cNvSpPr/>
              <p:nvPr/>
            </p:nvSpPr>
            <p:spPr>
              <a:xfrm>
                <a:off x="604178" y="3020212"/>
                <a:ext cx="304164" cy="304163"/>
              </a:xfrm>
              <a:custGeom>
                <a:avLst/>
                <a:gdLst/>
                <a:ahLst/>
                <a:cxnLst/>
                <a:rect l="l" t="t" r="r" b="b"/>
                <a:pathLst>
                  <a:path w="195927" h="195927">
                    <a:moveTo>
                      <a:pt x="97964" y="0"/>
                    </a:moveTo>
                    <a:cubicBezTo>
                      <a:pt x="116200" y="208"/>
                      <a:pt x="132679" y="4667"/>
                      <a:pt x="147399" y="13379"/>
                    </a:cubicBezTo>
                    <a:cubicBezTo>
                      <a:pt x="162120" y="22090"/>
                      <a:pt x="173837" y="33807"/>
                      <a:pt x="182548" y="48528"/>
                    </a:cubicBezTo>
                    <a:cubicBezTo>
                      <a:pt x="191260" y="63248"/>
                      <a:pt x="195719" y="79727"/>
                      <a:pt x="195927" y="97963"/>
                    </a:cubicBezTo>
                    <a:cubicBezTo>
                      <a:pt x="195719" y="116199"/>
                      <a:pt x="191260" y="132677"/>
                      <a:pt x="182548" y="147398"/>
                    </a:cubicBezTo>
                    <a:cubicBezTo>
                      <a:pt x="173837" y="162119"/>
                      <a:pt x="162120" y="173836"/>
                      <a:pt x="147399" y="182547"/>
                    </a:cubicBezTo>
                    <a:cubicBezTo>
                      <a:pt x="132679" y="191259"/>
                      <a:pt x="116200" y="195719"/>
                      <a:pt x="97964" y="195927"/>
                    </a:cubicBezTo>
                    <a:cubicBezTo>
                      <a:pt x="79728" y="195719"/>
                      <a:pt x="63250" y="191259"/>
                      <a:pt x="48529" y="182547"/>
                    </a:cubicBezTo>
                    <a:cubicBezTo>
                      <a:pt x="33808" y="173836"/>
                      <a:pt x="22091" y="162119"/>
                      <a:pt x="13380" y="147398"/>
                    </a:cubicBezTo>
                    <a:cubicBezTo>
                      <a:pt x="4668" y="132677"/>
                      <a:pt x="208" y="116199"/>
                      <a:pt x="0" y="97963"/>
                    </a:cubicBezTo>
                    <a:cubicBezTo>
                      <a:pt x="208" y="79727"/>
                      <a:pt x="4668" y="63248"/>
                      <a:pt x="13380" y="48528"/>
                    </a:cubicBezTo>
                    <a:cubicBezTo>
                      <a:pt x="22091" y="33807"/>
                      <a:pt x="33808" y="22090"/>
                      <a:pt x="48529" y="13379"/>
                    </a:cubicBezTo>
                    <a:cubicBezTo>
                      <a:pt x="63250" y="4667"/>
                      <a:pt x="79728" y="208"/>
                      <a:pt x="9796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457200"/>
                <a:endParaRPr lang="tr-TR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517" name="Группа 516"/>
              <p:cNvGrpSpPr/>
              <p:nvPr/>
            </p:nvGrpSpPr>
            <p:grpSpPr>
              <a:xfrm>
                <a:off x="656722" y="3099322"/>
                <a:ext cx="201197" cy="120815"/>
                <a:chOff x="8847761" y="6169974"/>
                <a:chExt cx="1455834" cy="874199"/>
              </a:xfrm>
            </p:grpSpPr>
            <p:sp>
              <p:nvSpPr>
                <p:cNvPr id="518" name="Полилиния 517">
                  <a:extLst>
                    <a:ext uri="{FF2B5EF4-FFF2-40B4-BE49-F238E27FC236}">
                      <a16:creationId xmlns:a16="http://schemas.microsoft.com/office/drawing/2014/main" xmlns="" id="{86451197-3DB9-B84A-A845-B9BD37CDC3CB}"/>
                    </a:ext>
                  </a:extLst>
                </p:cNvPr>
                <p:cNvSpPr/>
                <p:nvPr/>
              </p:nvSpPr>
              <p:spPr>
                <a:xfrm>
                  <a:off x="8980313" y="6301843"/>
                  <a:ext cx="1187998" cy="742330"/>
                </a:xfrm>
                <a:custGeom>
                  <a:avLst/>
                  <a:gdLst>
                    <a:gd name="connsiteX0" fmla="*/ 1821752 w 1821751"/>
                    <a:gd name="connsiteY0" fmla="*/ 857 h 1138332"/>
                    <a:gd name="connsiteX1" fmla="*/ 1821752 w 1821751"/>
                    <a:gd name="connsiteY1" fmla="*/ 4667 h 1138332"/>
                    <a:gd name="connsiteX2" fmla="*/ 1821752 w 1821751"/>
                    <a:gd name="connsiteY2" fmla="*/ 1138333 h 1138332"/>
                    <a:gd name="connsiteX3" fmla="*/ 910876 w 1821751"/>
                    <a:gd name="connsiteY3" fmla="*/ 1138333 h 1138332"/>
                    <a:gd name="connsiteX4" fmla="*/ 320707 w 1821751"/>
                    <a:gd name="connsiteY4" fmla="*/ 1138333 h 1138332"/>
                    <a:gd name="connsiteX5" fmla="*/ 164497 w 1821751"/>
                    <a:gd name="connsiteY5" fmla="*/ 1138333 h 1138332"/>
                    <a:gd name="connsiteX6" fmla="*/ 0 w 1821751"/>
                    <a:gd name="connsiteY6" fmla="*/ 1138333 h 1138332"/>
                    <a:gd name="connsiteX7" fmla="*/ 0 w 1821751"/>
                    <a:gd name="connsiteY7" fmla="*/ 0 h 1138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21751" h="1138332">
                      <a:moveTo>
                        <a:pt x="1821752" y="857"/>
                      </a:moveTo>
                      <a:lnTo>
                        <a:pt x="1821752" y="4667"/>
                      </a:lnTo>
                      <a:lnTo>
                        <a:pt x="1821752" y="1138333"/>
                      </a:lnTo>
                      <a:lnTo>
                        <a:pt x="910876" y="1138333"/>
                      </a:lnTo>
                      <a:lnTo>
                        <a:pt x="320707" y="1138333"/>
                      </a:lnTo>
                      <a:lnTo>
                        <a:pt x="164497" y="1138333"/>
                      </a:lnTo>
                      <a:lnTo>
                        <a:pt x="0" y="113833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 cap="flat">
                  <a:solidFill>
                    <a:schemeClr val="bg2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19" name="Полилиния 518">
                  <a:extLst>
                    <a:ext uri="{FF2B5EF4-FFF2-40B4-BE49-F238E27FC236}">
                      <a16:creationId xmlns:a16="http://schemas.microsoft.com/office/drawing/2014/main" xmlns="" id="{F5A45BA2-C688-6547-9559-D01EE18C78AD}"/>
                    </a:ext>
                  </a:extLst>
                </p:cNvPr>
                <p:cNvSpPr/>
                <p:nvPr/>
              </p:nvSpPr>
              <p:spPr>
                <a:xfrm>
                  <a:off x="8847761" y="6169974"/>
                  <a:ext cx="726550" cy="132427"/>
                </a:xfrm>
                <a:custGeom>
                  <a:avLst/>
                  <a:gdLst>
                    <a:gd name="connsiteX0" fmla="*/ 203263 w 1114139"/>
                    <a:gd name="connsiteY0" fmla="*/ 202216 h 203072"/>
                    <a:gd name="connsiteX1" fmla="*/ 914781 w 1114139"/>
                    <a:gd name="connsiteY1" fmla="*/ 199358 h 203072"/>
                    <a:gd name="connsiteX2" fmla="*/ 1114139 w 1114139"/>
                    <a:gd name="connsiteY2" fmla="*/ 0 h 203072"/>
                    <a:gd name="connsiteX3" fmla="*/ 203263 w 1114139"/>
                    <a:gd name="connsiteY3" fmla="*/ 0 h 203072"/>
                    <a:gd name="connsiteX4" fmla="*/ 0 w 1114139"/>
                    <a:gd name="connsiteY4" fmla="*/ 203073 h 203072"/>
                    <a:gd name="connsiteX5" fmla="*/ 203263 w 1114139"/>
                    <a:gd name="connsiteY5" fmla="*/ 202216 h 203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14139" h="203072">
                      <a:moveTo>
                        <a:pt x="203263" y="202216"/>
                      </a:moveTo>
                      <a:lnTo>
                        <a:pt x="914781" y="199358"/>
                      </a:lnTo>
                      <a:lnTo>
                        <a:pt x="1114139" y="0"/>
                      </a:lnTo>
                      <a:lnTo>
                        <a:pt x="203263" y="0"/>
                      </a:lnTo>
                      <a:lnTo>
                        <a:pt x="0" y="203073"/>
                      </a:lnTo>
                      <a:lnTo>
                        <a:pt x="203263" y="202216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chemeClr val="bg2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20" name="Полилиния 519">
                  <a:extLst>
                    <a:ext uri="{FF2B5EF4-FFF2-40B4-BE49-F238E27FC236}">
                      <a16:creationId xmlns:a16="http://schemas.microsoft.com/office/drawing/2014/main" xmlns="" id="{C481CA9E-D85B-7D43-9A71-C281C30D82A8}"/>
                    </a:ext>
                  </a:extLst>
                </p:cNvPr>
                <p:cNvSpPr/>
                <p:nvPr/>
              </p:nvSpPr>
              <p:spPr>
                <a:xfrm>
                  <a:off x="9574311" y="6169974"/>
                  <a:ext cx="729284" cy="135223"/>
                </a:xfrm>
                <a:custGeom>
                  <a:avLst/>
                  <a:gdLst>
                    <a:gd name="connsiteX0" fmla="*/ 0 w 1118330"/>
                    <a:gd name="connsiteY0" fmla="*/ 0 h 207359"/>
                    <a:gd name="connsiteX1" fmla="*/ 910876 w 1118330"/>
                    <a:gd name="connsiteY1" fmla="*/ 0 h 207359"/>
                    <a:gd name="connsiteX2" fmla="*/ 1118330 w 1118330"/>
                    <a:gd name="connsiteY2" fmla="*/ 207359 h 207359"/>
                    <a:gd name="connsiteX3" fmla="*/ 910876 w 1118330"/>
                    <a:gd name="connsiteY3" fmla="*/ 206883 h 207359"/>
                    <a:gd name="connsiteX4" fmla="*/ 205359 w 1118330"/>
                    <a:gd name="connsiteY4" fmla="*/ 205264 h 207359"/>
                    <a:gd name="connsiteX5" fmla="*/ 0 w 1118330"/>
                    <a:gd name="connsiteY5" fmla="*/ 0 h 2073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18330" h="207359">
                      <a:moveTo>
                        <a:pt x="0" y="0"/>
                      </a:moveTo>
                      <a:lnTo>
                        <a:pt x="910876" y="0"/>
                      </a:lnTo>
                      <a:lnTo>
                        <a:pt x="1118330" y="207359"/>
                      </a:lnTo>
                      <a:lnTo>
                        <a:pt x="910876" y="206883"/>
                      </a:lnTo>
                      <a:lnTo>
                        <a:pt x="205359" y="205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chemeClr val="bg2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21" name="Полилиния 520">
                  <a:extLst>
                    <a:ext uri="{FF2B5EF4-FFF2-40B4-BE49-F238E27FC236}">
                      <a16:creationId xmlns:a16="http://schemas.microsoft.com/office/drawing/2014/main" xmlns="" id="{CECABABC-6960-054D-8E2E-D88D53F761E8}"/>
                    </a:ext>
                  </a:extLst>
                </p:cNvPr>
                <p:cNvSpPr/>
                <p:nvPr/>
              </p:nvSpPr>
              <p:spPr>
                <a:xfrm>
                  <a:off x="9574311" y="6169974"/>
                  <a:ext cx="6212" cy="874199"/>
                </a:xfrm>
                <a:custGeom>
                  <a:avLst/>
                  <a:gdLst>
                    <a:gd name="connsiteX0" fmla="*/ 0 w 9525"/>
                    <a:gd name="connsiteY0" fmla="*/ 0 h 1340548"/>
                    <a:gd name="connsiteX1" fmla="*/ 0 w 9525"/>
                    <a:gd name="connsiteY1" fmla="*/ 1340549 h 1340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340548">
                      <a:moveTo>
                        <a:pt x="0" y="0"/>
                      </a:moveTo>
                      <a:lnTo>
                        <a:pt x="0" y="1340549"/>
                      </a:lnTo>
                    </a:path>
                  </a:pathLst>
                </a:custGeom>
                <a:ln w="9525" cap="flat">
                  <a:solidFill>
                    <a:schemeClr val="bg2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22" name="Полилиния 521">
                  <a:extLst>
                    <a:ext uri="{FF2B5EF4-FFF2-40B4-BE49-F238E27FC236}">
                      <a16:creationId xmlns:a16="http://schemas.microsoft.com/office/drawing/2014/main" xmlns="" id="{292CC334-1B38-C94C-9AFE-EA90EEB9F96C}"/>
                    </a:ext>
                  </a:extLst>
                </p:cNvPr>
                <p:cNvSpPr/>
                <p:nvPr/>
              </p:nvSpPr>
              <p:spPr>
                <a:xfrm>
                  <a:off x="9053359" y="6962306"/>
                  <a:ext cx="323553" cy="6212"/>
                </a:xfrm>
                <a:custGeom>
                  <a:avLst/>
                  <a:gdLst>
                    <a:gd name="connsiteX0" fmla="*/ 0 w 496157"/>
                    <a:gd name="connsiteY0" fmla="*/ 0 h 9525"/>
                    <a:gd name="connsiteX1" fmla="*/ 496157 w 496157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96157" h="9525">
                      <a:moveTo>
                        <a:pt x="0" y="0"/>
                      </a:moveTo>
                      <a:lnTo>
                        <a:pt x="496157" y="0"/>
                      </a:lnTo>
                    </a:path>
                  </a:pathLst>
                </a:custGeom>
                <a:ln w="9525" cap="flat">
                  <a:solidFill>
                    <a:schemeClr val="bg2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23" name="Полилиния 522">
                  <a:extLst>
                    <a:ext uri="{FF2B5EF4-FFF2-40B4-BE49-F238E27FC236}">
                      <a16:creationId xmlns:a16="http://schemas.microsoft.com/office/drawing/2014/main" xmlns="" id="{1BBE6E02-AF30-AE48-A193-34FF12E124E9}"/>
                    </a:ext>
                  </a:extLst>
                </p:cNvPr>
                <p:cNvSpPr/>
                <p:nvPr/>
              </p:nvSpPr>
              <p:spPr>
                <a:xfrm>
                  <a:off x="9053359" y="6891310"/>
                  <a:ext cx="141869" cy="6212"/>
                </a:xfrm>
                <a:custGeom>
                  <a:avLst/>
                  <a:gdLst>
                    <a:gd name="connsiteX0" fmla="*/ 0 w 217551"/>
                    <a:gd name="connsiteY0" fmla="*/ 0 h 9525"/>
                    <a:gd name="connsiteX1" fmla="*/ 217551 w 217551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7551" h="9525">
                      <a:moveTo>
                        <a:pt x="0" y="0"/>
                      </a:moveTo>
                      <a:lnTo>
                        <a:pt x="217551" y="0"/>
                      </a:lnTo>
                    </a:path>
                  </a:pathLst>
                </a:custGeom>
                <a:ln w="9525" cap="flat">
                  <a:solidFill>
                    <a:schemeClr val="bg2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24" name="Полилиния 523">
                  <a:extLst>
                    <a:ext uri="{FF2B5EF4-FFF2-40B4-BE49-F238E27FC236}">
                      <a16:creationId xmlns:a16="http://schemas.microsoft.com/office/drawing/2014/main" xmlns="" id="{165C2132-5898-564C-8CA5-F6657DBFE3F3}"/>
                    </a:ext>
                  </a:extLst>
                </p:cNvPr>
                <p:cNvSpPr/>
                <p:nvPr/>
              </p:nvSpPr>
              <p:spPr>
                <a:xfrm>
                  <a:off x="9226223" y="6891310"/>
                  <a:ext cx="70996" cy="6212"/>
                </a:xfrm>
                <a:custGeom>
                  <a:avLst/>
                  <a:gdLst>
                    <a:gd name="connsiteX0" fmla="*/ 0 w 108870"/>
                    <a:gd name="connsiteY0" fmla="*/ 0 h 9525"/>
                    <a:gd name="connsiteX1" fmla="*/ 108871 w 108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8870" h="9525">
                      <a:moveTo>
                        <a:pt x="0" y="0"/>
                      </a:moveTo>
                      <a:lnTo>
                        <a:pt x="108871" y="0"/>
                      </a:lnTo>
                    </a:path>
                  </a:pathLst>
                </a:custGeom>
                <a:ln w="9525" cap="flat">
                  <a:solidFill>
                    <a:schemeClr val="bg2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25" name="Полилиния 524">
                  <a:extLst>
                    <a:ext uri="{FF2B5EF4-FFF2-40B4-BE49-F238E27FC236}">
                      <a16:creationId xmlns:a16="http://schemas.microsoft.com/office/drawing/2014/main" xmlns="" id="{12D5DE79-91E8-3D4B-94E8-630FB71EF717}"/>
                    </a:ext>
                  </a:extLst>
                </p:cNvPr>
                <p:cNvSpPr/>
                <p:nvPr/>
              </p:nvSpPr>
              <p:spPr>
                <a:xfrm>
                  <a:off x="9053355" y="6824837"/>
                  <a:ext cx="70996" cy="6212"/>
                </a:xfrm>
                <a:custGeom>
                  <a:avLst/>
                  <a:gdLst>
                    <a:gd name="connsiteX0" fmla="*/ 0 w 108870"/>
                    <a:gd name="connsiteY0" fmla="*/ 0 h 9525"/>
                    <a:gd name="connsiteX1" fmla="*/ 108871 w 108870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8870" h="9525">
                      <a:moveTo>
                        <a:pt x="0" y="0"/>
                      </a:moveTo>
                      <a:lnTo>
                        <a:pt x="108871" y="0"/>
                      </a:lnTo>
                    </a:path>
                  </a:pathLst>
                </a:custGeom>
                <a:ln w="9525" cap="flat">
                  <a:solidFill>
                    <a:schemeClr val="bg2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515" name="TextBox 514"/>
            <p:cNvSpPr txBox="1"/>
            <p:nvPr/>
          </p:nvSpPr>
          <p:spPr>
            <a:xfrm>
              <a:off x="4568551" y="5512681"/>
              <a:ext cx="13919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ru-RU" sz="14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Merriweather Bold" panose="02060503050406030704" pitchFamily="18" charset="-52"/>
                  <a:cs typeface="Open Sans" panose="020B0606030504020204" pitchFamily="34" charset="0"/>
                </a:rPr>
                <a:t>ТН ВЭД ЕАЭС</a:t>
              </a:r>
              <a:endParaRPr lang="ru-RU" sz="1400" dirty="0">
                <a:solidFill>
                  <a:srgbClr val="000000"/>
                </a:solidFill>
                <a:latin typeface="Calibri" panose="020F0502020204030204" pitchFamily="34" charset="0"/>
                <a:ea typeface="Merriweather Bold" panose="02060503050406030704" pitchFamily="18" charset="-52"/>
                <a:cs typeface="Open Sans" panose="020B0606030504020204" pitchFamily="34" charset="0"/>
              </a:endParaRPr>
            </a:p>
          </p:txBody>
        </p:sp>
      </p:grpSp>
      <p:grpSp>
        <p:nvGrpSpPr>
          <p:cNvPr id="526" name="Группа 525"/>
          <p:cNvGrpSpPr/>
          <p:nvPr/>
        </p:nvGrpSpPr>
        <p:grpSpPr>
          <a:xfrm>
            <a:off x="6951788" y="2426708"/>
            <a:ext cx="2767831" cy="310557"/>
            <a:chOff x="6482773" y="4586479"/>
            <a:chExt cx="2767831" cy="310557"/>
          </a:xfrm>
        </p:grpSpPr>
        <p:grpSp>
          <p:nvGrpSpPr>
            <p:cNvPr id="527" name="Группа 526"/>
            <p:cNvGrpSpPr/>
            <p:nvPr/>
          </p:nvGrpSpPr>
          <p:grpSpPr>
            <a:xfrm>
              <a:off x="6482773" y="4592873"/>
              <a:ext cx="304164" cy="304163"/>
              <a:chOff x="604148" y="3901309"/>
              <a:chExt cx="304164" cy="304163"/>
            </a:xfrm>
            <a:solidFill>
              <a:schemeClr val="accent2"/>
            </a:solidFill>
          </p:grpSpPr>
          <p:sp>
            <p:nvSpPr>
              <p:cNvPr id="529" name="Freeform: Shape 111"/>
              <p:cNvSpPr/>
              <p:nvPr/>
            </p:nvSpPr>
            <p:spPr>
              <a:xfrm>
                <a:off x="604148" y="3901309"/>
                <a:ext cx="304164" cy="304163"/>
              </a:xfrm>
              <a:custGeom>
                <a:avLst/>
                <a:gdLst/>
                <a:ahLst/>
                <a:cxnLst/>
                <a:rect l="l" t="t" r="r" b="b"/>
                <a:pathLst>
                  <a:path w="195927" h="195927">
                    <a:moveTo>
                      <a:pt x="97964" y="0"/>
                    </a:moveTo>
                    <a:cubicBezTo>
                      <a:pt x="116200" y="208"/>
                      <a:pt x="132679" y="4667"/>
                      <a:pt x="147399" y="13379"/>
                    </a:cubicBezTo>
                    <a:cubicBezTo>
                      <a:pt x="162120" y="22090"/>
                      <a:pt x="173837" y="33807"/>
                      <a:pt x="182548" y="48528"/>
                    </a:cubicBezTo>
                    <a:cubicBezTo>
                      <a:pt x="191260" y="63248"/>
                      <a:pt x="195719" y="79727"/>
                      <a:pt x="195927" y="97963"/>
                    </a:cubicBezTo>
                    <a:cubicBezTo>
                      <a:pt x="195719" y="116199"/>
                      <a:pt x="191260" y="132677"/>
                      <a:pt x="182548" y="147398"/>
                    </a:cubicBezTo>
                    <a:cubicBezTo>
                      <a:pt x="173837" y="162119"/>
                      <a:pt x="162120" y="173836"/>
                      <a:pt x="147399" y="182547"/>
                    </a:cubicBezTo>
                    <a:cubicBezTo>
                      <a:pt x="132679" y="191259"/>
                      <a:pt x="116200" y="195719"/>
                      <a:pt x="97964" y="195927"/>
                    </a:cubicBezTo>
                    <a:cubicBezTo>
                      <a:pt x="79728" y="195719"/>
                      <a:pt x="63250" y="191259"/>
                      <a:pt x="48529" y="182547"/>
                    </a:cubicBezTo>
                    <a:cubicBezTo>
                      <a:pt x="33808" y="173836"/>
                      <a:pt x="22091" y="162119"/>
                      <a:pt x="13380" y="147398"/>
                    </a:cubicBezTo>
                    <a:cubicBezTo>
                      <a:pt x="4668" y="132677"/>
                      <a:pt x="208" y="116199"/>
                      <a:pt x="0" y="97963"/>
                    </a:cubicBezTo>
                    <a:cubicBezTo>
                      <a:pt x="208" y="79727"/>
                      <a:pt x="4668" y="63248"/>
                      <a:pt x="13380" y="48528"/>
                    </a:cubicBezTo>
                    <a:cubicBezTo>
                      <a:pt x="22091" y="33807"/>
                      <a:pt x="33808" y="22090"/>
                      <a:pt x="48529" y="13379"/>
                    </a:cubicBezTo>
                    <a:cubicBezTo>
                      <a:pt x="63250" y="4667"/>
                      <a:pt x="79728" y="208"/>
                      <a:pt x="979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457200"/>
                <a:endParaRPr lang="tr-TR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530" name="Группа 529"/>
              <p:cNvGrpSpPr/>
              <p:nvPr/>
            </p:nvGrpSpPr>
            <p:grpSpPr>
              <a:xfrm>
                <a:off x="630043" y="3977071"/>
                <a:ext cx="229544" cy="168052"/>
                <a:chOff x="3546904" y="6380902"/>
                <a:chExt cx="1103225" cy="807686"/>
              </a:xfrm>
              <a:grpFill/>
            </p:grpSpPr>
            <p:sp>
              <p:nvSpPr>
                <p:cNvPr id="531" name="Полилиния 530">
                  <a:extLst>
                    <a:ext uri="{FF2B5EF4-FFF2-40B4-BE49-F238E27FC236}">
                      <a16:creationId xmlns:a16="http://schemas.microsoft.com/office/drawing/2014/main" xmlns="" id="{9CA29552-BA73-FD44-A8F9-3AC730FA690E}"/>
                    </a:ext>
                  </a:extLst>
                </p:cNvPr>
                <p:cNvSpPr/>
                <p:nvPr/>
              </p:nvSpPr>
              <p:spPr>
                <a:xfrm>
                  <a:off x="4296712" y="6828958"/>
                  <a:ext cx="120084" cy="184337"/>
                </a:xfrm>
                <a:custGeom>
                  <a:avLst/>
                  <a:gdLst>
                    <a:gd name="connsiteX0" fmla="*/ 99250 w 279651"/>
                    <a:gd name="connsiteY0" fmla="*/ 398336 h 429289"/>
                    <a:gd name="connsiteX1" fmla="*/ 248698 w 279651"/>
                    <a:gd name="connsiteY1" fmla="*/ 398336 h 429289"/>
                    <a:gd name="connsiteX2" fmla="*/ 248698 w 279651"/>
                    <a:gd name="connsiteY2" fmla="*/ 248888 h 429289"/>
                    <a:gd name="connsiteX3" fmla="*/ 101822 w 279651"/>
                    <a:gd name="connsiteY3" fmla="*/ 102013 h 429289"/>
                    <a:gd name="connsiteX4" fmla="*/ 0 w 279651"/>
                    <a:gd name="connsiteY4" fmla="*/ 0 h 429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9651" h="429289">
                      <a:moveTo>
                        <a:pt x="99250" y="398336"/>
                      </a:moveTo>
                      <a:cubicBezTo>
                        <a:pt x="140522" y="439607"/>
                        <a:pt x="207426" y="439607"/>
                        <a:pt x="248698" y="398336"/>
                      </a:cubicBezTo>
                      <a:cubicBezTo>
                        <a:pt x="289970" y="357064"/>
                        <a:pt x="289970" y="290160"/>
                        <a:pt x="248698" y="248888"/>
                      </a:cubicBezTo>
                      <a:lnTo>
                        <a:pt x="101822" y="102013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 cap="rnd">
                  <a:solidFill>
                    <a:schemeClr val="accent5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2" name="Полилиния 531">
                  <a:extLst>
                    <a:ext uri="{FF2B5EF4-FFF2-40B4-BE49-F238E27FC236}">
                      <a16:creationId xmlns:a16="http://schemas.microsoft.com/office/drawing/2014/main" xmlns="" id="{E6A2FBC7-227B-2F49-A0C2-356993A9BC5E}"/>
                    </a:ext>
                  </a:extLst>
                </p:cNvPr>
                <p:cNvSpPr/>
                <p:nvPr/>
              </p:nvSpPr>
              <p:spPr>
                <a:xfrm>
                  <a:off x="4259942" y="6920616"/>
                  <a:ext cx="121430" cy="184743"/>
                </a:xfrm>
                <a:custGeom>
                  <a:avLst/>
                  <a:gdLst>
                    <a:gd name="connsiteX0" fmla="*/ 61151 w 282786"/>
                    <a:gd name="connsiteY0" fmla="*/ 356140 h 430233"/>
                    <a:gd name="connsiteX1" fmla="*/ 102775 w 282786"/>
                    <a:gd name="connsiteY1" fmla="*/ 397669 h 430233"/>
                    <a:gd name="connsiteX2" fmla="*/ 250222 w 282786"/>
                    <a:gd name="connsiteY2" fmla="*/ 401650 h 430233"/>
                    <a:gd name="connsiteX3" fmla="*/ 254203 w 282786"/>
                    <a:gd name="connsiteY3" fmla="*/ 254203 h 430233"/>
                    <a:gd name="connsiteX4" fmla="*/ 250222 w 282786"/>
                    <a:gd name="connsiteY4" fmla="*/ 250222 h 430233"/>
                    <a:gd name="connsiteX5" fmla="*/ 184880 w 282786"/>
                    <a:gd name="connsiteY5" fmla="*/ 184880 h 430233"/>
                    <a:gd name="connsiteX6" fmla="*/ 0 w 282786"/>
                    <a:gd name="connsiteY6" fmla="*/ 0 h 430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2786" h="430233">
                      <a:moveTo>
                        <a:pt x="61151" y="356140"/>
                      </a:moveTo>
                      <a:lnTo>
                        <a:pt x="102775" y="397669"/>
                      </a:lnTo>
                      <a:cubicBezTo>
                        <a:pt x="142389" y="439483"/>
                        <a:pt x="208407" y="441265"/>
                        <a:pt x="250222" y="401650"/>
                      </a:cubicBezTo>
                      <a:cubicBezTo>
                        <a:pt x="292037" y="362036"/>
                        <a:pt x="293818" y="296018"/>
                        <a:pt x="254203" y="254203"/>
                      </a:cubicBezTo>
                      <a:cubicBezTo>
                        <a:pt x="252908" y="252841"/>
                        <a:pt x="251584" y="251508"/>
                        <a:pt x="250222" y="250222"/>
                      </a:cubicBezTo>
                      <a:lnTo>
                        <a:pt x="184880" y="18488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9525" cap="rnd">
                  <a:solidFill>
                    <a:schemeClr val="accent5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3" name="Полилиния 532">
                  <a:extLst>
                    <a:ext uri="{FF2B5EF4-FFF2-40B4-BE49-F238E27FC236}">
                      <a16:creationId xmlns:a16="http://schemas.microsoft.com/office/drawing/2014/main" xmlns="" id="{D5C93189-C2B8-6D48-8CF5-7053FF4EB74E}"/>
                    </a:ext>
                  </a:extLst>
                </p:cNvPr>
                <p:cNvSpPr/>
                <p:nvPr/>
              </p:nvSpPr>
              <p:spPr>
                <a:xfrm>
                  <a:off x="4196586" y="6983930"/>
                  <a:ext cx="102456" cy="165789"/>
                </a:xfrm>
                <a:custGeom>
                  <a:avLst/>
                  <a:gdLst>
                    <a:gd name="connsiteX0" fmla="*/ 0 w 238599"/>
                    <a:gd name="connsiteY0" fmla="*/ 0 h 386093"/>
                    <a:gd name="connsiteX1" fmla="*/ 208693 w 238599"/>
                    <a:gd name="connsiteY1" fmla="*/ 208693 h 386093"/>
                    <a:gd name="connsiteX2" fmla="*/ 207397 w 238599"/>
                    <a:gd name="connsiteY2" fmla="*/ 356187 h 386093"/>
                    <a:gd name="connsiteX3" fmla="*/ 61246 w 238599"/>
                    <a:gd name="connsiteY3" fmla="*/ 356235 h 386093"/>
                    <a:gd name="connsiteX4" fmla="*/ 10954 w 238599"/>
                    <a:gd name="connsiteY4" fmla="*/ 305848 h 386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8599" h="386093">
                      <a:moveTo>
                        <a:pt x="0" y="0"/>
                      </a:moveTo>
                      <a:lnTo>
                        <a:pt x="208693" y="208693"/>
                      </a:lnTo>
                      <a:cubicBezTo>
                        <a:pt x="249069" y="249774"/>
                        <a:pt x="248488" y="315811"/>
                        <a:pt x="207397" y="356187"/>
                      </a:cubicBezTo>
                      <a:cubicBezTo>
                        <a:pt x="166840" y="396040"/>
                        <a:pt x="101832" y="396068"/>
                        <a:pt x="61246" y="356235"/>
                      </a:cubicBezTo>
                      <a:lnTo>
                        <a:pt x="10954" y="305848"/>
                      </a:lnTo>
                    </a:path>
                  </a:pathLst>
                </a:custGeom>
                <a:grpFill/>
                <a:ln w="9525" cap="rnd">
                  <a:solidFill>
                    <a:schemeClr val="accent5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4" name="Полилиния 533">
                  <a:extLst>
                    <a:ext uri="{FF2B5EF4-FFF2-40B4-BE49-F238E27FC236}">
                      <a16:creationId xmlns:a16="http://schemas.microsoft.com/office/drawing/2014/main" xmlns="" id="{5A2BF29E-4EB2-9845-90C2-700E46632C1E}"/>
                    </a:ext>
                  </a:extLst>
                </p:cNvPr>
                <p:cNvSpPr/>
                <p:nvPr/>
              </p:nvSpPr>
              <p:spPr>
                <a:xfrm>
                  <a:off x="4090244" y="7047203"/>
                  <a:ext cx="124931" cy="141385"/>
                </a:xfrm>
                <a:custGeom>
                  <a:avLst/>
                  <a:gdLst>
                    <a:gd name="connsiteX0" fmla="*/ 0 w 290940"/>
                    <a:gd name="connsiteY0" fmla="*/ 176784 h 329261"/>
                    <a:gd name="connsiteX1" fmla="*/ 120491 w 290940"/>
                    <a:gd name="connsiteY1" fmla="*/ 297275 h 329261"/>
                    <a:gd name="connsiteX2" fmla="*/ 258956 w 290940"/>
                    <a:gd name="connsiteY2" fmla="*/ 303686 h 329261"/>
                    <a:gd name="connsiteX3" fmla="*/ 265357 w 290940"/>
                    <a:gd name="connsiteY3" fmla="*/ 165221 h 329261"/>
                    <a:gd name="connsiteX4" fmla="*/ 258604 w 290940"/>
                    <a:gd name="connsiteY4" fmla="*/ 158496 h 329261"/>
                    <a:gd name="connsiteX5" fmla="*/ 100203 w 290940"/>
                    <a:gd name="connsiteY5" fmla="*/ 0 h 329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0940" h="329261">
                      <a:moveTo>
                        <a:pt x="0" y="176784"/>
                      </a:moveTo>
                      <a:lnTo>
                        <a:pt x="120491" y="297275"/>
                      </a:lnTo>
                      <a:cubicBezTo>
                        <a:pt x="156953" y="337280"/>
                        <a:pt x="218951" y="340148"/>
                        <a:pt x="258956" y="303686"/>
                      </a:cubicBezTo>
                      <a:cubicBezTo>
                        <a:pt x="298961" y="267215"/>
                        <a:pt x="301828" y="205226"/>
                        <a:pt x="265357" y="165221"/>
                      </a:cubicBezTo>
                      <a:cubicBezTo>
                        <a:pt x="263214" y="162868"/>
                        <a:pt x="260966" y="160630"/>
                        <a:pt x="258604" y="158496"/>
                      </a:cubicBezTo>
                      <a:lnTo>
                        <a:pt x="100203" y="0"/>
                      </a:lnTo>
                    </a:path>
                  </a:pathLst>
                </a:custGeom>
                <a:grpFill/>
                <a:ln w="9525" cap="rnd">
                  <a:solidFill>
                    <a:schemeClr val="accent5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5" name="Полилиния 534">
                  <a:extLst>
                    <a:ext uri="{FF2B5EF4-FFF2-40B4-BE49-F238E27FC236}">
                      <a16:creationId xmlns:a16="http://schemas.microsoft.com/office/drawing/2014/main" xmlns="" id="{590445B1-A834-8A4F-AC76-9DAA6EFCAA18}"/>
                    </a:ext>
                  </a:extLst>
                </p:cNvPr>
                <p:cNvSpPr/>
                <p:nvPr/>
              </p:nvSpPr>
              <p:spPr>
                <a:xfrm>
                  <a:off x="3902999" y="6563677"/>
                  <a:ext cx="187244" cy="58692"/>
                </a:xfrm>
                <a:custGeom>
                  <a:avLst/>
                  <a:gdLst>
                    <a:gd name="connsiteX0" fmla="*/ 436055 w 436054"/>
                    <a:gd name="connsiteY0" fmla="*/ 136684 h 136683"/>
                    <a:gd name="connsiteX1" fmla="*/ 415671 w 436054"/>
                    <a:gd name="connsiteY1" fmla="*/ 116300 h 136683"/>
                    <a:gd name="connsiteX2" fmla="*/ 211836 w 436054"/>
                    <a:gd name="connsiteY2" fmla="*/ 61913 h 136683"/>
                    <a:gd name="connsiteX3" fmla="*/ 156877 w 436054"/>
                    <a:gd name="connsiteY3" fmla="*/ 69151 h 136683"/>
                    <a:gd name="connsiteX4" fmla="*/ 7429 w 436054"/>
                    <a:gd name="connsiteY4" fmla="*/ 7525 h 136683"/>
                    <a:gd name="connsiteX5" fmla="*/ 0 w 436054"/>
                    <a:gd name="connsiteY5" fmla="*/ 0 h 136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36054" h="136683">
                      <a:moveTo>
                        <a:pt x="436055" y="136684"/>
                      </a:moveTo>
                      <a:lnTo>
                        <a:pt x="415671" y="116300"/>
                      </a:lnTo>
                      <a:cubicBezTo>
                        <a:pt x="362360" y="62989"/>
                        <a:pt x="284617" y="42253"/>
                        <a:pt x="211836" y="61913"/>
                      </a:cubicBezTo>
                      <a:cubicBezTo>
                        <a:pt x="193919" y="66770"/>
                        <a:pt x="175441" y="69199"/>
                        <a:pt x="156877" y="69151"/>
                      </a:cubicBezTo>
                      <a:cubicBezTo>
                        <a:pt x="100851" y="69304"/>
                        <a:pt x="47063" y="47130"/>
                        <a:pt x="7429" y="7525"/>
                      </a:cubicBezTo>
                      <a:lnTo>
                        <a:pt x="0" y="0"/>
                      </a:lnTo>
                    </a:path>
                  </a:pathLst>
                </a:custGeom>
                <a:grpFill/>
                <a:ln w="9525" cap="rnd">
                  <a:solidFill>
                    <a:schemeClr val="accent5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6" name="Полилиния 535">
                  <a:extLst>
                    <a:ext uri="{FF2B5EF4-FFF2-40B4-BE49-F238E27FC236}">
                      <a16:creationId xmlns:a16="http://schemas.microsoft.com/office/drawing/2014/main" xmlns="" id="{1EB4851D-7224-5D4B-9D89-1B2C5B2C8469}"/>
                    </a:ext>
                  </a:extLst>
                </p:cNvPr>
                <p:cNvSpPr/>
                <p:nvPr/>
              </p:nvSpPr>
              <p:spPr>
                <a:xfrm>
                  <a:off x="3716204" y="6749325"/>
                  <a:ext cx="123480" cy="123438"/>
                </a:xfrm>
                <a:custGeom>
                  <a:avLst/>
                  <a:gdLst>
                    <a:gd name="connsiteX0" fmla="*/ 0 w 287559"/>
                    <a:gd name="connsiteY0" fmla="*/ 0 h 287464"/>
                    <a:gd name="connsiteX1" fmla="*/ 1333 w 287559"/>
                    <a:gd name="connsiteY1" fmla="*/ 1333 h 287464"/>
                    <a:gd name="connsiteX2" fmla="*/ 287560 w 287559"/>
                    <a:gd name="connsiteY2" fmla="*/ 287464 h 287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7559" h="287464">
                      <a:moveTo>
                        <a:pt x="0" y="0"/>
                      </a:moveTo>
                      <a:lnTo>
                        <a:pt x="1333" y="1333"/>
                      </a:lnTo>
                      <a:lnTo>
                        <a:pt x="287560" y="287464"/>
                      </a:lnTo>
                    </a:path>
                  </a:pathLst>
                </a:custGeom>
                <a:grpFill/>
                <a:ln w="9525" cap="rnd">
                  <a:solidFill>
                    <a:schemeClr val="accent5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7" name="Полилиния 536">
                  <a:extLst>
                    <a:ext uri="{FF2B5EF4-FFF2-40B4-BE49-F238E27FC236}">
                      <a16:creationId xmlns:a16="http://schemas.microsoft.com/office/drawing/2014/main" xmlns="" id="{62AE19DD-1A75-7545-AD9A-8AED68F16AF4}"/>
                    </a:ext>
                  </a:extLst>
                </p:cNvPr>
                <p:cNvSpPr/>
                <p:nvPr/>
              </p:nvSpPr>
              <p:spPr>
                <a:xfrm>
                  <a:off x="3546904" y="6391332"/>
                  <a:ext cx="371117" cy="371337"/>
                </a:xfrm>
                <a:custGeom>
                  <a:avLst/>
                  <a:gdLst>
                    <a:gd name="connsiteX0" fmla="*/ 395599 w 864255"/>
                    <a:gd name="connsiteY0" fmla="*/ 835034 h 864778"/>
                    <a:gd name="connsiteX1" fmla="*/ 393504 w 864255"/>
                    <a:gd name="connsiteY1" fmla="*/ 837225 h 864778"/>
                    <a:gd name="connsiteX2" fmla="*/ 259487 w 864255"/>
                    <a:gd name="connsiteY2" fmla="*/ 837225 h 864778"/>
                    <a:gd name="connsiteX3" fmla="*/ 27553 w 864255"/>
                    <a:gd name="connsiteY3" fmla="*/ 605386 h 864778"/>
                    <a:gd name="connsiteX4" fmla="*/ 27553 w 864255"/>
                    <a:gd name="connsiteY4" fmla="*/ 471370 h 864778"/>
                    <a:gd name="connsiteX5" fmla="*/ 471133 w 864255"/>
                    <a:gd name="connsiteY5" fmla="*/ 27790 h 864778"/>
                    <a:gd name="connsiteX6" fmla="*/ 605026 w 864255"/>
                    <a:gd name="connsiteY6" fmla="*/ 27667 h 864778"/>
                    <a:gd name="connsiteX7" fmla="*/ 605149 w 864255"/>
                    <a:gd name="connsiteY7" fmla="*/ 27790 h 864778"/>
                    <a:gd name="connsiteX8" fmla="*/ 836702 w 864255"/>
                    <a:gd name="connsiteY8" fmla="*/ 259629 h 864778"/>
                    <a:gd name="connsiteX9" fmla="*/ 836702 w 864255"/>
                    <a:gd name="connsiteY9" fmla="*/ 393646 h 864778"/>
                    <a:gd name="connsiteX10" fmla="*/ 828987 w 864255"/>
                    <a:gd name="connsiteY10" fmla="*/ 401361 h 864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64255" h="864778">
                      <a:moveTo>
                        <a:pt x="395599" y="835034"/>
                      </a:moveTo>
                      <a:lnTo>
                        <a:pt x="393504" y="837225"/>
                      </a:lnTo>
                      <a:cubicBezTo>
                        <a:pt x="356385" y="873963"/>
                        <a:pt x="296606" y="873963"/>
                        <a:pt x="259487" y="837225"/>
                      </a:cubicBezTo>
                      <a:lnTo>
                        <a:pt x="27553" y="605386"/>
                      </a:lnTo>
                      <a:cubicBezTo>
                        <a:pt x="-9184" y="568267"/>
                        <a:pt x="-9184" y="508489"/>
                        <a:pt x="27553" y="471370"/>
                      </a:cubicBezTo>
                      <a:lnTo>
                        <a:pt x="471133" y="27790"/>
                      </a:lnTo>
                      <a:cubicBezTo>
                        <a:pt x="508071" y="-9214"/>
                        <a:pt x="568021" y="-9271"/>
                        <a:pt x="605026" y="27667"/>
                      </a:cubicBezTo>
                      <a:cubicBezTo>
                        <a:pt x="605073" y="27714"/>
                        <a:pt x="605111" y="27752"/>
                        <a:pt x="605149" y="27790"/>
                      </a:cubicBezTo>
                      <a:lnTo>
                        <a:pt x="836702" y="259629"/>
                      </a:lnTo>
                      <a:cubicBezTo>
                        <a:pt x="873440" y="296748"/>
                        <a:pt x="873440" y="356527"/>
                        <a:pt x="836702" y="393646"/>
                      </a:cubicBezTo>
                      <a:lnTo>
                        <a:pt x="828987" y="401361"/>
                      </a:lnTo>
                      <a:close/>
                    </a:path>
                  </a:pathLst>
                </a:custGeom>
                <a:grpFill/>
                <a:ln w="9525" cap="rnd">
                  <a:solidFill>
                    <a:schemeClr val="accent5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8" name="Полилиния 537">
                  <a:extLst>
                    <a:ext uri="{FF2B5EF4-FFF2-40B4-BE49-F238E27FC236}">
                      <a16:creationId xmlns:a16="http://schemas.microsoft.com/office/drawing/2014/main" xmlns="" id="{BC446E1B-3337-EC4D-90B3-078D41148E5B}"/>
                    </a:ext>
                  </a:extLst>
                </p:cNvPr>
                <p:cNvSpPr/>
                <p:nvPr/>
              </p:nvSpPr>
              <p:spPr>
                <a:xfrm>
                  <a:off x="4003821" y="6622369"/>
                  <a:ext cx="292890" cy="206588"/>
                </a:xfrm>
                <a:custGeom>
                  <a:avLst/>
                  <a:gdLst>
                    <a:gd name="connsiteX0" fmla="*/ 682083 w 682082"/>
                    <a:gd name="connsiteY0" fmla="*/ 481108 h 481107"/>
                    <a:gd name="connsiteX1" fmla="*/ 414335 w 682082"/>
                    <a:gd name="connsiteY1" fmla="*/ 213455 h 481107"/>
                    <a:gd name="connsiteX2" fmla="*/ 286634 w 682082"/>
                    <a:gd name="connsiteY2" fmla="*/ 213046 h 481107"/>
                    <a:gd name="connsiteX3" fmla="*/ 286224 w 682082"/>
                    <a:gd name="connsiteY3" fmla="*/ 213455 h 481107"/>
                    <a:gd name="connsiteX4" fmla="*/ 180401 w 682082"/>
                    <a:gd name="connsiteY4" fmla="*/ 319183 h 481107"/>
                    <a:gd name="connsiteX5" fmla="*/ 30954 w 682082"/>
                    <a:gd name="connsiteY5" fmla="*/ 319183 h 481107"/>
                    <a:gd name="connsiteX6" fmla="*/ 30954 w 682082"/>
                    <a:gd name="connsiteY6" fmla="*/ 169735 h 481107"/>
                    <a:gd name="connsiteX7" fmla="*/ 201261 w 682082"/>
                    <a:gd name="connsiteY7" fmla="*/ 0 h 481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82082" h="481107">
                      <a:moveTo>
                        <a:pt x="682083" y="481108"/>
                      </a:moveTo>
                      <a:lnTo>
                        <a:pt x="414335" y="213455"/>
                      </a:lnTo>
                      <a:cubicBezTo>
                        <a:pt x="379188" y="178079"/>
                        <a:pt x="322009" y="177889"/>
                        <a:pt x="286634" y="213046"/>
                      </a:cubicBezTo>
                      <a:cubicBezTo>
                        <a:pt x="286500" y="213179"/>
                        <a:pt x="286357" y="213322"/>
                        <a:pt x="286224" y="213455"/>
                      </a:cubicBezTo>
                      <a:lnTo>
                        <a:pt x="180401" y="319183"/>
                      </a:lnTo>
                      <a:cubicBezTo>
                        <a:pt x="139129" y="360454"/>
                        <a:pt x="72226" y="360454"/>
                        <a:pt x="30954" y="319183"/>
                      </a:cubicBezTo>
                      <a:cubicBezTo>
                        <a:pt x="-10318" y="277911"/>
                        <a:pt x="-10318" y="211007"/>
                        <a:pt x="30954" y="169735"/>
                      </a:cubicBezTo>
                      <a:lnTo>
                        <a:pt x="201261" y="0"/>
                      </a:lnTo>
                    </a:path>
                  </a:pathLst>
                </a:custGeom>
                <a:grpFill/>
                <a:ln w="9525" cap="rnd">
                  <a:solidFill>
                    <a:schemeClr val="accent5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39" name="Полилиния 538">
                  <a:extLst>
                    <a:ext uri="{FF2B5EF4-FFF2-40B4-BE49-F238E27FC236}">
                      <a16:creationId xmlns:a16="http://schemas.microsoft.com/office/drawing/2014/main" xmlns="" id="{FA67C854-CA36-E24C-886F-E9B2E6E5A227}"/>
                    </a:ext>
                  </a:extLst>
                </p:cNvPr>
                <p:cNvSpPr/>
                <p:nvPr/>
              </p:nvSpPr>
              <p:spPr>
                <a:xfrm>
                  <a:off x="3776984" y="6844209"/>
                  <a:ext cx="155611" cy="155385"/>
                </a:xfrm>
                <a:custGeom>
                  <a:avLst/>
                  <a:gdLst>
                    <a:gd name="connsiteX0" fmla="*/ 180401 w 362387"/>
                    <a:gd name="connsiteY0" fmla="*/ 330910 h 361863"/>
                    <a:gd name="connsiteX1" fmla="*/ 30954 w 362387"/>
                    <a:gd name="connsiteY1" fmla="*/ 330910 h 361863"/>
                    <a:gd name="connsiteX2" fmla="*/ 30954 w 362387"/>
                    <a:gd name="connsiteY2" fmla="*/ 181462 h 361863"/>
                    <a:gd name="connsiteX3" fmla="*/ 146016 w 362387"/>
                    <a:gd name="connsiteY3" fmla="*/ 66496 h 361863"/>
                    <a:gd name="connsiteX4" fmla="*/ 181830 w 362387"/>
                    <a:gd name="connsiteY4" fmla="*/ 31158 h 361863"/>
                    <a:gd name="connsiteX5" fmla="*/ 331230 w 362387"/>
                    <a:gd name="connsiteY5" fmla="*/ 30729 h 361863"/>
                    <a:gd name="connsiteX6" fmla="*/ 331658 w 362387"/>
                    <a:gd name="connsiteY6" fmla="*/ 180129 h 361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2387" h="361863">
                      <a:moveTo>
                        <a:pt x="180401" y="330910"/>
                      </a:moveTo>
                      <a:cubicBezTo>
                        <a:pt x="139129" y="372182"/>
                        <a:pt x="72226" y="372182"/>
                        <a:pt x="30954" y="330910"/>
                      </a:cubicBezTo>
                      <a:cubicBezTo>
                        <a:pt x="-10318" y="289638"/>
                        <a:pt x="-10318" y="222734"/>
                        <a:pt x="30954" y="181462"/>
                      </a:cubicBezTo>
                      <a:lnTo>
                        <a:pt x="146016" y="66496"/>
                      </a:lnTo>
                      <a:lnTo>
                        <a:pt x="181830" y="31158"/>
                      </a:lnTo>
                      <a:cubicBezTo>
                        <a:pt x="222968" y="-10219"/>
                        <a:pt x="289853" y="-10409"/>
                        <a:pt x="331230" y="30729"/>
                      </a:cubicBezTo>
                      <a:cubicBezTo>
                        <a:pt x="372606" y="71868"/>
                        <a:pt x="372797" y="138752"/>
                        <a:pt x="331658" y="180129"/>
                      </a:cubicBezTo>
                    </a:path>
                  </a:pathLst>
                </a:custGeom>
                <a:grpFill/>
                <a:ln w="9525" cap="rnd">
                  <a:solidFill>
                    <a:schemeClr val="accent5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40" name="Полилиния 539">
                  <a:extLst>
                    <a:ext uri="{FF2B5EF4-FFF2-40B4-BE49-F238E27FC236}">
                      <a16:creationId xmlns:a16="http://schemas.microsoft.com/office/drawing/2014/main" xmlns="" id="{6A0C1CE4-431C-284A-972D-77C61278769E}"/>
                    </a:ext>
                  </a:extLst>
                </p:cNvPr>
                <p:cNvSpPr/>
                <p:nvPr/>
              </p:nvSpPr>
              <p:spPr>
                <a:xfrm>
                  <a:off x="3813652" y="6881225"/>
                  <a:ext cx="209353" cy="209290"/>
                </a:xfrm>
                <a:custGeom>
                  <a:avLst/>
                  <a:gdLst>
                    <a:gd name="connsiteX0" fmla="*/ 218644 w 487541"/>
                    <a:gd name="connsiteY0" fmla="*/ 416060 h 487400"/>
                    <a:gd name="connsiteX1" fmla="*/ 177401 w 487541"/>
                    <a:gd name="connsiteY1" fmla="*/ 457494 h 487400"/>
                    <a:gd name="connsiteX2" fmla="*/ 29906 w 487541"/>
                    <a:gd name="connsiteY2" fmla="*/ 456199 h 487400"/>
                    <a:gd name="connsiteX3" fmla="*/ 29858 w 487541"/>
                    <a:gd name="connsiteY3" fmla="*/ 310047 h 487400"/>
                    <a:gd name="connsiteX4" fmla="*/ 95295 w 487541"/>
                    <a:gd name="connsiteY4" fmla="*/ 244706 h 487400"/>
                    <a:gd name="connsiteX5" fmla="*/ 246552 w 487541"/>
                    <a:gd name="connsiteY5" fmla="*/ 93449 h 487400"/>
                    <a:gd name="connsiteX6" fmla="*/ 311513 w 487541"/>
                    <a:gd name="connsiteY6" fmla="*/ 28583 h 487400"/>
                    <a:gd name="connsiteX7" fmla="*/ 458960 w 487541"/>
                    <a:gd name="connsiteY7" fmla="*/ 32565 h 487400"/>
                    <a:gd name="connsiteX8" fmla="*/ 458960 w 487541"/>
                    <a:gd name="connsiteY8" fmla="*/ 176031 h 487400"/>
                    <a:gd name="connsiteX9" fmla="*/ 417336 w 487541"/>
                    <a:gd name="connsiteY9" fmla="*/ 217655 h 487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7541" h="487400">
                      <a:moveTo>
                        <a:pt x="218644" y="416060"/>
                      </a:moveTo>
                      <a:lnTo>
                        <a:pt x="177401" y="457494"/>
                      </a:lnTo>
                      <a:cubicBezTo>
                        <a:pt x="136310" y="497871"/>
                        <a:pt x="70283" y="497290"/>
                        <a:pt x="29906" y="456199"/>
                      </a:cubicBezTo>
                      <a:cubicBezTo>
                        <a:pt x="-9947" y="415641"/>
                        <a:pt x="-9975" y="350633"/>
                        <a:pt x="29858" y="310047"/>
                      </a:cubicBezTo>
                      <a:lnTo>
                        <a:pt x="95295" y="244706"/>
                      </a:lnTo>
                      <a:lnTo>
                        <a:pt x="246552" y="93449"/>
                      </a:lnTo>
                      <a:lnTo>
                        <a:pt x="311513" y="28583"/>
                      </a:lnTo>
                      <a:cubicBezTo>
                        <a:pt x="353328" y="-11031"/>
                        <a:pt x="419345" y="-9250"/>
                        <a:pt x="458960" y="32565"/>
                      </a:cubicBezTo>
                      <a:cubicBezTo>
                        <a:pt x="497069" y="72789"/>
                        <a:pt x="497069" y="135806"/>
                        <a:pt x="458960" y="176031"/>
                      </a:cubicBezTo>
                      <a:lnTo>
                        <a:pt x="417336" y="217655"/>
                      </a:lnTo>
                    </a:path>
                  </a:pathLst>
                </a:custGeom>
                <a:grpFill/>
                <a:ln w="9525" cap="rnd">
                  <a:solidFill>
                    <a:schemeClr val="accent5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41" name="Полилиния 540">
                  <a:extLst>
                    <a:ext uri="{FF2B5EF4-FFF2-40B4-BE49-F238E27FC236}">
                      <a16:creationId xmlns:a16="http://schemas.microsoft.com/office/drawing/2014/main" xmlns="" id="{CB29D690-A49B-4B4E-9232-CA816BC37085}"/>
                    </a:ext>
                  </a:extLst>
                </p:cNvPr>
                <p:cNvSpPr/>
                <p:nvPr/>
              </p:nvSpPr>
              <p:spPr>
                <a:xfrm>
                  <a:off x="3895266" y="6961803"/>
                  <a:ext cx="173647" cy="173625"/>
                </a:xfrm>
                <a:custGeom>
                  <a:avLst/>
                  <a:gdLst>
                    <a:gd name="connsiteX0" fmla="*/ 194508 w 404388"/>
                    <a:gd name="connsiteY0" fmla="*/ 357376 h 404342"/>
                    <a:gd name="connsiteX1" fmla="*/ 176029 w 404388"/>
                    <a:gd name="connsiteY1" fmla="*/ 375759 h 404342"/>
                    <a:gd name="connsiteX2" fmla="*/ 28582 w 404388"/>
                    <a:gd name="connsiteY2" fmla="*/ 371778 h 404342"/>
                    <a:gd name="connsiteX3" fmla="*/ 28582 w 404388"/>
                    <a:gd name="connsiteY3" fmla="*/ 228312 h 404342"/>
                    <a:gd name="connsiteX4" fmla="*/ 226988 w 404388"/>
                    <a:gd name="connsiteY4" fmla="*/ 29907 h 404342"/>
                    <a:gd name="connsiteX5" fmla="*/ 374483 w 404388"/>
                    <a:gd name="connsiteY5" fmla="*/ 31202 h 404342"/>
                    <a:gd name="connsiteX6" fmla="*/ 374530 w 404388"/>
                    <a:gd name="connsiteY6" fmla="*/ 177354 h 404342"/>
                    <a:gd name="connsiteX7" fmla="*/ 356147 w 404388"/>
                    <a:gd name="connsiteY7" fmla="*/ 195451 h 404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4388" h="404342">
                      <a:moveTo>
                        <a:pt x="194508" y="357376"/>
                      </a:moveTo>
                      <a:lnTo>
                        <a:pt x="176029" y="375759"/>
                      </a:lnTo>
                      <a:cubicBezTo>
                        <a:pt x="134214" y="415374"/>
                        <a:pt x="68197" y="413593"/>
                        <a:pt x="28582" y="371778"/>
                      </a:cubicBezTo>
                      <a:cubicBezTo>
                        <a:pt x="-9527" y="331554"/>
                        <a:pt x="-9527" y="268536"/>
                        <a:pt x="28582" y="228312"/>
                      </a:cubicBezTo>
                      <a:lnTo>
                        <a:pt x="226988" y="29907"/>
                      </a:lnTo>
                      <a:cubicBezTo>
                        <a:pt x="268079" y="-10470"/>
                        <a:pt x="334106" y="-9889"/>
                        <a:pt x="374483" y="31202"/>
                      </a:cubicBezTo>
                      <a:cubicBezTo>
                        <a:pt x="414335" y="71760"/>
                        <a:pt x="414364" y="136767"/>
                        <a:pt x="374530" y="177354"/>
                      </a:cubicBezTo>
                      <a:lnTo>
                        <a:pt x="356147" y="195451"/>
                      </a:lnTo>
                    </a:path>
                  </a:pathLst>
                </a:custGeom>
                <a:grpFill/>
                <a:ln w="9525" cap="rnd">
                  <a:solidFill>
                    <a:schemeClr val="accent5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42" name="Полилиния 541">
                  <a:extLst>
                    <a:ext uri="{FF2B5EF4-FFF2-40B4-BE49-F238E27FC236}">
                      <a16:creationId xmlns:a16="http://schemas.microsoft.com/office/drawing/2014/main" xmlns="" id="{F95C334D-472D-1441-92BB-9850466E4FF1}"/>
                    </a:ext>
                  </a:extLst>
                </p:cNvPr>
                <p:cNvSpPr/>
                <p:nvPr/>
              </p:nvSpPr>
              <p:spPr>
                <a:xfrm>
                  <a:off x="3965553" y="7033362"/>
                  <a:ext cx="154728" cy="154685"/>
                </a:xfrm>
                <a:custGeom>
                  <a:avLst/>
                  <a:gdLst>
                    <a:gd name="connsiteX0" fmla="*/ 30822 w 360329"/>
                    <a:gd name="connsiteY0" fmla="*/ 190729 h 360234"/>
                    <a:gd name="connsiteX1" fmla="*/ 26707 w 360329"/>
                    <a:gd name="connsiteY1" fmla="*/ 329413 h 360234"/>
                    <a:gd name="connsiteX2" fmla="*/ 165391 w 360329"/>
                    <a:gd name="connsiteY2" fmla="*/ 333528 h 360234"/>
                    <a:gd name="connsiteX3" fmla="*/ 169506 w 360329"/>
                    <a:gd name="connsiteY3" fmla="*/ 329413 h 360234"/>
                    <a:gd name="connsiteX4" fmla="*/ 290378 w 360329"/>
                    <a:gd name="connsiteY4" fmla="*/ 209017 h 360234"/>
                    <a:gd name="connsiteX5" fmla="*/ 331527 w 360329"/>
                    <a:gd name="connsiteY5" fmla="*/ 167869 h 360234"/>
                    <a:gd name="connsiteX6" fmla="*/ 331527 w 360329"/>
                    <a:gd name="connsiteY6" fmla="*/ 28804 h 360234"/>
                    <a:gd name="connsiteX7" fmla="*/ 192461 w 360329"/>
                    <a:gd name="connsiteY7" fmla="*/ 28804 h 360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0329" h="360234">
                      <a:moveTo>
                        <a:pt x="30822" y="190729"/>
                      </a:moveTo>
                      <a:cubicBezTo>
                        <a:pt x="-8611" y="227886"/>
                        <a:pt x="-10450" y="289979"/>
                        <a:pt x="26707" y="329413"/>
                      </a:cubicBezTo>
                      <a:cubicBezTo>
                        <a:pt x="63874" y="368846"/>
                        <a:pt x="125958" y="370685"/>
                        <a:pt x="165391" y="333528"/>
                      </a:cubicBezTo>
                      <a:cubicBezTo>
                        <a:pt x="166801" y="332194"/>
                        <a:pt x="168173" y="330822"/>
                        <a:pt x="169506" y="329413"/>
                      </a:cubicBezTo>
                      <a:lnTo>
                        <a:pt x="290378" y="209017"/>
                      </a:lnTo>
                      <a:lnTo>
                        <a:pt x="331527" y="167869"/>
                      </a:lnTo>
                      <a:cubicBezTo>
                        <a:pt x="369931" y="129464"/>
                        <a:pt x="369931" y="67209"/>
                        <a:pt x="331527" y="28804"/>
                      </a:cubicBezTo>
                      <a:cubicBezTo>
                        <a:pt x="293122" y="-9601"/>
                        <a:pt x="230866" y="-9601"/>
                        <a:pt x="192461" y="28804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chemeClr val="accent5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43" name="Полилиния 542">
                  <a:extLst>
                    <a:ext uri="{FF2B5EF4-FFF2-40B4-BE49-F238E27FC236}">
                      <a16:creationId xmlns:a16="http://schemas.microsoft.com/office/drawing/2014/main" xmlns="" id="{D4208C64-956D-2547-9998-A69A43E9DBD6}"/>
                    </a:ext>
                  </a:extLst>
                </p:cNvPr>
                <p:cNvSpPr/>
                <p:nvPr/>
              </p:nvSpPr>
              <p:spPr>
                <a:xfrm>
                  <a:off x="4090244" y="6550017"/>
                  <a:ext cx="200741" cy="72353"/>
                </a:xfrm>
                <a:custGeom>
                  <a:avLst/>
                  <a:gdLst>
                    <a:gd name="connsiteX0" fmla="*/ 0 w 467486"/>
                    <a:gd name="connsiteY0" fmla="*/ 168497 h 168497"/>
                    <a:gd name="connsiteX1" fmla="*/ 52197 w 467486"/>
                    <a:gd name="connsiteY1" fmla="*/ 116205 h 168497"/>
                    <a:gd name="connsiteX2" fmla="*/ 256032 w 467486"/>
                    <a:gd name="connsiteY2" fmla="*/ 61817 h 168497"/>
                    <a:gd name="connsiteX3" fmla="*/ 459867 w 467486"/>
                    <a:gd name="connsiteY3" fmla="*/ 7429 h 168497"/>
                    <a:gd name="connsiteX4" fmla="*/ 467487 w 467486"/>
                    <a:gd name="connsiteY4" fmla="*/ 0 h 168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7486" h="168497">
                      <a:moveTo>
                        <a:pt x="0" y="168497"/>
                      </a:moveTo>
                      <a:lnTo>
                        <a:pt x="52197" y="116205"/>
                      </a:lnTo>
                      <a:cubicBezTo>
                        <a:pt x="105537" y="62951"/>
                        <a:pt x="183252" y="42215"/>
                        <a:pt x="256032" y="61817"/>
                      </a:cubicBezTo>
                      <a:cubicBezTo>
                        <a:pt x="328813" y="81563"/>
                        <a:pt x="406594" y="60808"/>
                        <a:pt x="459867" y="7429"/>
                      </a:cubicBezTo>
                      <a:lnTo>
                        <a:pt x="467487" y="0"/>
                      </a:lnTo>
                    </a:path>
                  </a:pathLst>
                </a:custGeom>
                <a:grpFill/>
                <a:ln w="9525" cap="rnd">
                  <a:solidFill>
                    <a:schemeClr val="accent5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44" name="Полилиния 543">
                  <a:extLst>
                    <a:ext uri="{FF2B5EF4-FFF2-40B4-BE49-F238E27FC236}">
                      <a16:creationId xmlns:a16="http://schemas.microsoft.com/office/drawing/2014/main" xmlns="" id="{BD813FE5-5977-1442-8E91-F4C9DD604F43}"/>
                    </a:ext>
                  </a:extLst>
                </p:cNvPr>
                <p:cNvSpPr/>
                <p:nvPr/>
              </p:nvSpPr>
              <p:spPr>
                <a:xfrm>
                  <a:off x="4340435" y="6736196"/>
                  <a:ext cx="136527" cy="136566"/>
                </a:xfrm>
                <a:custGeom>
                  <a:avLst/>
                  <a:gdLst>
                    <a:gd name="connsiteX0" fmla="*/ 317944 w 317944"/>
                    <a:gd name="connsiteY0" fmla="*/ 0 h 318039"/>
                    <a:gd name="connsiteX1" fmla="*/ 0 w 317944"/>
                    <a:gd name="connsiteY1" fmla="*/ 318040 h 318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944" h="318039">
                      <a:moveTo>
                        <a:pt x="317944" y="0"/>
                      </a:moveTo>
                      <a:lnTo>
                        <a:pt x="0" y="318040"/>
                      </a:lnTo>
                    </a:path>
                  </a:pathLst>
                </a:custGeom>
                <a:grpFill/>
                <a:ln w="9525" cap="rnd">
                  <a:solidFill>
                    <a:schemeClr val="accent5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45" name="Полилиния 544">
                  <a:extLst>
                    <a:ext uri="{FF2B5EF4-FFF2-40B4-BE49-F238E27FC236}">
                      <a16:creationId xmlns:a16="http://schemas.microsoft.com/office/drawing/2014/main" xmlns="" id="{89F1B210-C990-BC45-BEAC-B6161967253B}"/>
                    </a:ext>
                  </a:extLst>
                </p:cNvPr>
                <p:cNvSpPr/>
                <p:nvPr/>
              </p:nvSpPr>
              <p:spPr>
                <a:xfrm>
                  <a:off x="4278727" y="6380902"/>
                  <a:ext cx="371402" cy="371350"/>
                </a:xfrm>
                <a:custGeom>
                  <a:avLst/>
                  <a:gdLst>
                    <a:gd name="connsiteX0" fmla="*/ 461648 w 864920"/>
                    <a:gd name="connsiteY0" fmla="*/ 827414 h 864809"/>
                    <a:gd name="connsiteX1" fmla="*/ 471173 w 864920"/>
                    <a:gd name="connsiteY1" fmla="*/ 836939 h 864809"/>
                    <a:gd name="connsiteX2" fmla="*/ 604800 w 864920"/>
                    <a:gd name="connsiteY2" fmla="*/ 837330 h 864809"/>
                    <a:gd name="connsiteX3" fmla="*/ 605190 w 864920"/>
                    <a:gd name="connsiteY3" fmla="*/ 836939 h 864809"/>
                    <a:gd name="connsiteX4" fmla="*/ 837410 w 864920"/>
                    <a:gd name="connsiteY4" fmla="*/ 605291 h 864809"/>
                    <a:gd name="connsiteX5" fmla="*/ 837410 w 864920"/>
                    <a:gd name="connsiteY5" fmla="*/ 471370 h 864809"/>
                    <a:gd name="connsiteX6" fmla="*/ 393830 w 864920"/>
                    <a:gd name="connsiteY6" fmla="*/ 27790 h 864809"/>
                    <a:gd name="connsiteX7" fmla="*/ 259937 w 864920"/>
                    <a:gd name="connsiteY7" fmla="*/ 27667 h 864809"/>
                    <a:gd name="connsiteX8" fmla="*/ 259813 w 864920"/>
                    <a:gd name="connsiteY8" fmla="*/ 27790 h 864809"/>
                    <a:gd name="connsiteX9" fmla="*/ 27785 w 864920"/>
                    <a:gd name="connsiteY9" fmla="*/ 259343 h 864809"/>
                    <a:gd name="connsiteX10" fmla="*/ 27623 w 864920"/>
                    <a:gd name="connsiteY10" fmla="*/ 393103 h 864809"/>
                    <a:gd name="connsiteX11" fmla="*/ 27785 w 864920"/>
                    <a:gd name="connsiteY11" fmla="*/ 393265 h 864809"/>
                    <a:gd name="connsiteX12" fmla="*/ 28356 w 864920"/>
                    <a:gd name="connsiteY12" fmla="*/ 393836 h 864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64920" h="864809">
                      <a:moveTo>
                        <a:pt x="461648" y="827414"/>
                      </a:moveTo>
                      <a:lnTo>
                        <a:pt x="471173" y="836939"/>
                      </a:lnTo>
                      <a:cubicBezTo>
                        <a:pt x="507968" y="873944"/>
                        <a:pt x="567795" y="874125"/>
                        <a:pt x="604800" y="837330"/>
                      </a:cubicBezTo>
                      <a:cubicBezTo>
                        <a:pt x="604933" y="837196"/>
                        <a:pt x="605057" y="837073"/>
                        <a:pt x="605190" y="836939"/>
                      </a:cubicBezTo>
                      <a:lnTo>
                        <a:pt x="837410" y="605291"/>
                      </a:lnTo>
                      <a:cubicBezTo>
                        <a:pt x="874090" y="568182"/>
                        <a:pt x="874090" y="508479"/>
                        <a:pt x="837410" y="471370"/>
                      </a:cubicBezTo>
                      <a:lnTo>
                        <a:pt x="393830" y="27790"/>
                      </a:lnTo>
                      <a:cubicBezTo>
                        <a:pt x="356892" y="-9214"/>
                        <a:pt x="296942" y="-9271"/>
                        <a:pt x="259937" y="27667"/>
                      </a:cubicBezTo>
                      <a:cubicBezTo>
                        <a:pt x="259890" y="27714"/>
                        <a:pt x="259852" y="27752"/>
                        <a:pt x="259813" y="27790"/>
                      </a:cubicBezTo>
                      <a:lnTo>
                        <a:pt x="27785" y="259343"/>
                      </a:lnTo>
                      <a:cubicBezTo>
                        <a:pt x="-9201" y="296233"/>
                        <a:pt x="-9268" y="356127"/>
                        <a:pt x="27623" y="393103"/>
                      </a:cubicBezTo>
                      <a:cubicBezTo>
                        <a:pt x="27680" y="393160"/>
                        <a:pt x="27727" y="393207"/>
                        <a:pt x="27785" y="393265"/>
                      </a:cubicBezTo>
                      <a:lnTo>
                        <a:pt x="28356" y="393836"/>
                      </a:lnTo>
                      <a:close/>
                    </a:path>
                  </a:pathLst>
                </a:custGeom>
                <a:grpFill/>
                <a:ln w="9525" cap="rnd">
                  <a:solidFill>
                    <a:schemeClr val="accent5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528" name="TextBox 527"/>
            <p:cNvSpPr txBox="1"/>
            <p:nvPr/>
          </p:nvSpPr>
          <p:spPr>
            <a:xfrm>
              <a:off x="6826276" y="4586479"/>
              <a:ext cx="24243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ru-RU" sz="14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Merriweather Bold" panose="02060503050406030704" pitchFamily="18" charset="-52"/>
                  <a:cs typeface="Open Sans" panose="020B0606030504020204" pitchFamily="34" charset="0"/>
                </a:rPr>
                <a:t>Льготы (НДС)</a:t>
              </a:r>
              <a:endParaRPr lang="ru-RU" sz="1400" dirty="0">
                <a:solidFill>
                  <a:srgbClr val="000000"/>
                </a:solidFill>
                <a:latin typeface="Calibri" panose="020F0502020204030204" pitchFamily="34" charset="0"/>
                <a:ea typeface="Merriweather Bold" panose="02060503050406030704" pitchFamily="18" charset="-52"/>
                <a:cs typeface="Open Sans" panose="020B0606030504020204" pitchFamily="34" charset="0"/>
              </a:endParaRPr>
            </a:p>
          </p:txBody>
        </p:sp>
      </p:grpSp>
      <p:grpSp>
        <p:nvGrpSpPr>
          <p:cNvPr id="546" name="Группа 545"/>
          <p:cNvGrpSpPr/>
          <p:nvPr/>
        </p:nvGrpSpPr>
        <p:grpSpPr>
          <a:xfrm>
            <a:off x="6951788" y="2878147"/>
            <a:ext cx="2673850" cy="327823"/>
            <a:chOff x="6506726" y="5032920"/>
            <a:chExt cx="2673850" cy="327823"/>
          </a:xfrm>
        </p:grpSpPr>
        <p:grpSp>
          <p:nvGrpSpPr>
            <p:cNvPr id="547" name="Группа 546"/>
            <p:cNvGrpSpPr/>
            <p:nvPr/>
          </p:nvGrpSpPr>
          <p:grpSpPr>
            <a:xfrm>
              <a:off x="6506726" y="5056580"/>
              <a:ext cx="304164" cy="304163"/>
              <a:chOff x="577021" y="4729113"/>
              <a:chExt cx="304164" cy="304163"/>
            </a:xfrm>
            <a:solidFill>
              <a:schemeClr val="accent3"/>
            </a:solidFill>
          </p:grpSpPr>
          <p:sp>
            <p:nvSpPr>
              <p:cNvPr id="549" name="Freeform: Shape 111"/>
              <p:cNvSpPr/>
              <p:nvPr/>
            </p:nvSpPr>
            <p:spPr>
              <a:xfrm>
                <a:off x="577021" y="4729113"/>
                <a:ext cx="304164" cy="304163"/>
              </a:xfrm>
              <a:custGeom>
                <a:avLst/>
                <a:gdLst/>
                <a:ahLst/>
                <a:cxnLst/>
                <a:rect l="l" t="t" r="r" b="b"/>
                <a:pathLst>
                  <a:path w="195927" h="195927">
                    <a:moveTo>
                      <a:pt x="97964" y="0"/>
                    </a:moveTo>
                    <a:cubicBezTo>
                      <a:pt x="116200" y="208"/>
                      <a:pt x="132679" y="4667"/>
                      <a:pt x="147399" y="13379"/>
                    </a:cubicBezTo>
                    <a:cubicBezTo>
                      <a:pt x="162120" y="22090"/>
                      <a:pt x="173837" y="33807"/>
                      <a:pt x="182548" y="48528"/>
                    </a:cubicBezTo>
                    <a:cubicBezTo>
                      <a:pt x="191260" y="63248"/>
                      <a:pt x="195719" y="79727"/>
                      <a:pt x="195927" y="97963"/>
                    </a:cubicBezTo>
                    <a:cubicBezTo>
                      <a:pt x="195719" y="116199"/>
                      <a:pt x="191260" y="132677"/>
                      <a:pt x="182548" y="147398"/>
                    </a:cubicBezTo>
                    <a:cubicBezTo>
                      <a:pt x="173837" y="162119"/>
                      <a:pt x="162120" y="173836"/>
                      <a:pt x="147399" y="182547"/>
                    </a:cubicBezTo>
                    <a:cubicBezTo>
                      <a:pt x="132679" y="191259"/>
                      <a:pt x="116200" y="195719"/>
                      <a:pt x="97964" y="195927"/>
                    </a:cubicBezTo>
                    <a:cubicBezTo>
                      <a:pt x="79728" y="195719"/>
                      <a:pt x="63250" y="191259"/>
                      <a:pt x="48529" y="182547"/>
                    </a:cubicBezTo>
                    <a:cubicBezTo>
                      <a:pt x="33808" y="173836"/>
                      <a:pt x="22091" y="162119"/>
                      <a:pt x="13380" y="147398"/>
                    </a:cubicBezTo>
                    <a:cubicBezTo>
                      <a:pt x="4668" y="132677"/>
                      <a:pt x="208" y="116199"/>
                      <a:pt x="0" y="97963"/>
                    </a:cubicBezTo>
                    <a:cubicBezTo>
                      <a:pt x="208" y="79727"/>
                      <a:pt x="4668" y="63248"/>
                      <a:pt x="13380" y="48528"/>
                    </a:cubicBezTo>
                    <a:cubicBezTo>
                      <a:pt x="22091" y="33807"/>
                      <a:pt x="33808" y="22090"/>
                      <a:pt x="48529" y="13379"/>
                    </a:cubicBezTo>
                    <a:cubicBezTo>
                      <a:pt x="63250" y="4667"/>
                      <a:pt x="79728" y="208"/>
                      <a:pt x="979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457200"/>
                <a:endParaRPr lang="tr-TR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550" name="Группа 549"/>
              <p:cNvGrpSpPr/>
              <p:nvPr/>
            </p:nvGrpSpPr>
            <p:grpSpPr>
              <a:xfrm>
                <a:off x="643816" y="4797447"/>
                <a:ext cx="161214" cy="144740"/>
                <a:chOff x="10637176" y="6050026"/>
                <a:chExt cx="1057452" cy="949392"/>
              </a:xfrm>
              <a:grpFill/>
            </p:grpSpPr>
            <p:sp>
              <p:nvSpPr>
                <p:cNvPr id="551" name="Полилиния 550">
                  <a:extLst>
                    <a:ext uri="{FF2B5EF4-FFF2-40B4-BE49-F238E27FC236}">
                      <a16:creationId xmlns:a16="http://schemas.microsoft.com/office/drawing/2014/main" xmlns="" id="{E26F7E40-DFC0-9047-B65F-A3B150DF1179}"/>
                    </a:ext>
                  </a:extLst>
                </p:cNvPr>
                <p:cNvSpPr/>
                <p:nvPr/>
              </p:nvSpPr>
              <p:spPr>
                <a:xfrm>
                  <a:off x="10687254" y="6099755"/>
                  <a:ext cx="644788" cy="644649"/>
                </a:xfrm>
                <a:custGeom>
                  <a:avLst/>
                  <a:gdLst>
                    <a:gd name="connsiteX0" fmla="*/ 462580 w 1394456"/>
                    <a:gd name="connsiteY0" fmla="*/ 1353587 h 1394154"/>
                    <a:gd name="connsiteX1" fmla="*/ 40870 w 1394456"/>
                    <a:gd name="connsiteY1" fmla="*/ 462580 h 1394154"/>
                    <a:gd name="connsiteX2" fmla="*/ 931877 w 1394456"/>
                    <a:gd name="connsiteY2" fmla="*/ 40870 h 1394154"/>
                    <a:gd name="connsiteX3" fmla="*/ 1353587 w 1394456"/>
                    <a:gd name="connsiteY3" fmla="*/ 931877 h 1394154"/>
                    <a:gd name="connsiteX4" fmla="*/ 1051892 w 1394456"/>
                    <a:gd name="connsiteY4" fmla="*/ 1297294 h 1394154"/>
                    <a:gd name="connsiteX5" fmla="*/ 908160 w 1394456"/>
                    <a:gd name="connsiteY5" fmla="*/ 1361492 h 1394154"/>
                    <a:gd name="connsiteX6" fmla="*/ 462580 w 1394456"/>
                    <a:gd name="connsiteY6" fmla="*/ 1353587 h 1394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94456" h="1394154">
                      <a:moveTo>
                        <a:pt x="462580" y="1353587"/>
                      </a:moveTo>
                      <a:cubicBezTo>
                        <a:pt x="100087" y="1223999"/>
                        <a:pt x="-88718" y="825082"/>
                        <a:pt x="40870" y="462580"/>
                      </a:cubicBezTo>
                      <a:cubicBezTo>
                        <a:pt x="170458" y="100087"/>
                        <a:pt x="569374" y="-88717"/>
                        <a:pt x="931877" y="40870"/>
                      </a:cubicBezTo>
                      <a:cubicBezTo>
                        <a:pt x="1294370" y="170467"/>
                        <a:pt x="1483174" y="569384"/>
                        <a:pt x="1353587" y="931877"/>
                      </a:cubicBezTo>
                      <a:cubicBezTo>
                        <a:pt x="1298780" y="1085182"/>
                        <a:pt x="1192043" y="1214455"/>
                        <a:pt x="1051892" y="1297294"/>
                      </a:cubicBezTo>
                      <a:cubicBezTo>
                        <a:pt x="1006619" y="1324164"/>
                        <a:pt x="958385" y="1345710"/>
                        <a:pt x="908160" y="1361492"/>
                      </a:cubicBezTo>
                      <a:cubicBezTo>
                        <a:pt x="762760" y="1407603"/>
                        <a:pt x="606255" y="1404822"/>
                        <a:pt x="462580" y="1353587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chemeClr val="bg2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52" name="Полилиния 551">
                  <a:extLst>
                    <a:ext uri="{FF2B5EF4-FFF2-40B4-BE49-F238E27FC236}">
                      <a16:creationId xmlns:a16="http://schemas.microsoft.com/office/drawing/2014/main" xmlns="" id="{7E18D907-00F5-E04B-8A90-B54F7F74D32B}"/>
                    </a:ext>
                  </a:extLst>
                </p:cNvPr>
                <p:cNvSpPr/>
                <p:nvPr/>
              </p:nvSpPr>
              <p:spPr>
                <a:xfrm>
                  <a:off x="10637176" y="6050026"/>
                  <a:ext cx="743364" cy="743364"/>
                </a:xfrm>
                <a:custGeom>
                  <a:avLst/>
                  <a:gdLst>
                    <a:gd name="connsiteX0" fmla="*/ 1345932 w 1607642"/>
                    <a:gd name="connsiteY0" fmla="*/ 1397314 h 1607641"/>
                    <a:gd name="connsiteX1" fmla="*/ 210323 w 1607642"/>
                    <a:gd name="connsiteY1" fmla="*/ 1345936 h 1607641"/>
                    <a:gd name="connsiteX2" fmla="*/ 261711 w 1607642"/>
                    <a:gd name="connsiteY2" fmla="*/ 210328 h 1607641"/>
                    <a:gd name="connsiteX3" fmla="*/ 1397310 w 1607642"/>
                    <a:gd name="connsiteY3" fmla="*/ 261706 h 1607641"/>
                    <a:gd name="connsiteX4" fmla="*/ 1484426 w 1607642"/>
                    <a:gd name="connsiteY4" fmla="*/ 1231484 h 1607641"/>
                    <a:gd name="connsiteX5" fmla="*/ 1345932 w 1607642"/>
                    <a:gd name="connsiteY5" fmla="*/ 1397314 h 1607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07642" h="1607641">
                      <a:moveTo>
                        <a:pt x="1345932" y="1397314"/>
                      </a:moveTo>
                      <a:cubicBezTo>
                        <a:pt x="1018158" y="1696714"/>
                        <a:pt x="509732" y="1673711"/>
                        <a:pt x="210323" y="1345936"/>
                      </a:cubicBezTo>
                      <a:cubicBezTo>
                        <a:pt x="-89076" y="1018153"/>
                        <a:pt x="-66064" y="509727"/>
                        <a:pt x="261711" y="210328"/>
                      </a:cubicBezTo>
                      <a:cubicBezTo>
                        <a:pt x="589485" y="-89072"/>
                        <a:pt x="1097911" y="-66069"/>
                        <a:pt x="1397310" y="261706"/>
                      </a:cubicBezTo>
                      <a:cubicBezTo>
                        <a:pt x="1641102" y="528606"/>
                        <a:pt x="1676745" y="925408"/>
                        <a:pt x="1484426" y="1231484"/>
                      </a:cubicBezTo>
                      <a:cubicBezTo>
                        <a:pt x="1445992" y="1292777"/>
                        <a:pt x="1399396" y="1348565"/>
                        <a:pt x="1345932" y="1397314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chemeClr val="bg2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53" name="Полилиния 552">
                  <a:extLst>
                    <a:ext uri="{FF2B5EF4-FFF2-40B4-BE49-F238E27FC236}">
                      <a16:creationId xmlns:a16="http://schemas.microsoft.com/office/drawing/2014/main" xmlns="" id="{9198D736-1265-7C42-B739-AF5A409DDAE3}"/>
                    </a:ext>
                  </a:extLst>
                </p:cNvPr>
                <p:cNvSpPr/>
                <p:nvPr/>
              </p:nvSpPr>
              <p:spPr>
                <a:xfrm>
                  <a:off x="11259527" y="6619502"/>
                  <a:ext cx="435101" cy="379916"/>
                </a:xfrm>
                <a:custGeom>
                  <a:avLst/>
                  <a:gdLst>
                    <a:gd name="connsiteX0" fmla="*/ 138684 w 940976"/>
                    <a:gd name="connsiteY0" fmla="*/ 0 h 821628"/>
                    <a:gd name="connsiteX1" fmla="*/ 647890 w 940976"/>
                    <a:gd name="connsiteY1" fmla="*/ 420814 h 821628"/>
                    <a:gd name="connsiteX2" fmla="*/ 766953 w 940976"/>
                    <a:gd name="connsiteY2" fmla="*/ 518827 h 821628"/>
                    <a:gd name="connsiteX3" fmla="*/ 901637 w 940976"/>
                    <a:gd name="connsiteY3" fmla="*/ 630174 h 821628"/>
                    <a:gd name="connsiteX4" fmla="*/ 916305 w 940976"/>
                    <a:gd name="connsiteY4" fmla="*/ 782288 h 821628"/>
                    <a:gd name="connsiteX5" fmla="*/ 764191 w 940976"/>
                    <a:gd name="connsiteY5" fmla="*/ 796957 h 821628"/>
                    <a:gd name="connsiteX6" fmla="*/ 629507 w 940976"/>
                    <a:gd name="connsiteY6" fmla="*/ 685514 h 821628"/>
                    <a:gd name="connsiteX7" fmla="*/ 629507 w 940976"/>
                    <a:gd name="connsiteY7" fmla="*/ 685514 h 821628"/>
                    <a:gd name="connsiteX8" fmla="*/ 510445 w 940976"/>
                    <a:gd name="connsiteY8" fmla="*/ 587216 h 821628"/>
                    <a:gd name="connsiteX9" fmla="*/ 0 w 940976"/>
                    <a:gd name="connsiteY9" fmla="*/ 165449 h 821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40976" h="821628">
                      <a:moveTo>
                        <a:pt x="138684" y="0"/>
                      </a:moveTo>
                      <a:lnTo>
                        <a:pt x="647890" y="420814"/>
                      </a:lnTo>
                      <a:lnTo>
                        <a:pt x="766953" y="518827"/>
                      </a:lnTo>
                      <a:lnTo>
                        <a:pt x="901637" y="630174"/>
                      </a:lnTo>
                      <a:cubicBezTo>
                        <a:pt x="947690" y="668131"/>
                        <a:pt x="954262" y="736235"/>
                        <a:pt x="916305" y="782288"/>
                      </a:cubicBezTo>
                      <a:cubicBezTo>
                        <a:pt x="878348" y="828342"/>
                        <a:pt x="810244" y="834914"/>
                        <a:pt x="764191" y="796957"/>
                      </a:cubicBezTo>
                      <a:lnTo>
                        <a:pt x="629507" y="685514"/>
                      </a:lnTo>
                      <a:lnTo>
                        <a:pt x="629507" y="685514"/>
                      </a:lnTo>
                      <a:lnTo>
                        <a:pt x="510445" y="587216"/>
                      </a:lnTo>
                      <a:lnTo>
                        <a:pt x="0" y="165449"/>
                      </a:lnTo>
                    </a:path>
                  </a:pathLst>
                </a:custGeom>
                <a:grpFill/>
                <a:ln w="9525" cap="rnd">
                  <a:solidFill>
                    <a:schemeClr val="bg2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54" name="Полилиния 553">
                  <a:extLst>
                    <a:ext uri="{FF2B5EF4-FFF2-40B4-BE49-F238E27FC236}">
                      <a16:creationId xmlns:a16="http://schemas.microsoft.com/office/drawing/2014/main" xmlns="" id="{54810C2B-EAA2-C04D-AF6C-37116502CA8B}"/>
                    </a:ext>
                  </a:extLst>
                </p:cNvPr>
                <p:cNvSpPr/>
                <p:nvPr/>
              </p:nvSpPr>
              <p:spPr>
                <a:xfrm>
                  <a:off x="11495553" y="6814084"/>
                  <a:ext cx="63554" cy="77119"/>
                </a:xfrm>
                <a:custGeom>
                  <a:avLst/>
                  <a:gdLst>
                    <a:gd name="connsiteX0" fmla="*/ 0 w 137445"/>
                    <a:gd name="connsiteY0" fmla="*/ 166783 h 166782"/>
                    <a:gd name="connsiteX1" fmla="*/ 137446 w 137445"/>
                    <a:gd name="connsiteY1" fmla="*/ 0 h 166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7445" h="166782">
                      <a:moveTo>
                        <a:pt x="0" y="166783"/>
                      </a:moveTo>
                      <a:lnTo>
                        <a:pt x="137446" y="0"/>
                      </a:lnTo>
                    </a:path>
                  </a:pathLst>
                </a:custGeom>
                <a:grpFill/>
                <a:ln w="9525" cap="rnd">
                  <a:solidFill>
                    <a:schemeClr val="bg2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55" name="Полилиния 554">
                  <a:extLst>
                    <a:ext uri="{FF2B5EF4-FFF2-40B4-BE49-F238E27FC236}">
                      <a16:creationId xmlns:a16="http://schemas.microsoft.com/office/drawing/2014/main" xmlns="" id="{39B4F6DD-D3F5-CD4F-B158-D790CEB61FA7}"/>
                    </a:ext>
                  </a:extLst>
                </p:cNvPr>
                <p:cNvSpPr/>
                <p:nvPr/>
              </p:nvSpPr>
              <p:spPr>
                <a:xfrm>
                  <a:off x="11550607" y="6859581"/>
                  <a:ext cx="63598" cy="77075"/>
                </a:xfrm>
                <a:custGeom>
                  <a:avLst/>
                  <a:gdLst>
                    <a:gd name="connsiteX0" fmla="*/ 0 w 137541"/>
                    <a:gd name="connsiteY0" fmla="*/ 166688 h 166687"/>
                    <a:gd name="connsiteX1" fmla="*/ 137446 w 137541"/>
                    <a:gd name="connsiteY1" fmla="*/ 0 h 166687"/>
                    <a:gd name="connsiteX2" fmla="*/ 137541 w 137541"/>
                    <a:gd name="connsiteY2" fmla="*/ 0 h 166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7541" h="166687">
                      <a:moveTo>
                        <a:pt x="0" y="166688"/>
                      </a:moveTo>
                      <a:lnTo>
                        <a:pt x="137446" y="0"/>
                      </a:lnTo>
                      <a:lnTo>
                        <a:pt x="137541" y="0"/>
                      </a:lnTo>
                    </a:path>
                  </a:pathLst>
                </a:custGeom>
                <a:grpFill/>
                <a:ln w="9525" cap="rnd">
                  <a:solidFill>
                    <a:schemeClr val="bg2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56" name="Полилиния 555">
                  <a:extLst>
                    <a:ext uri="{FF2B5EF4-FFF2-40B4-BE49-F238E27FC236}">
                      <a16:creationId xmlns:a16="http://schemas.microsoft.com/office/drawing/2014/main" xmlns="" id="{16E820A4-4355-6C4E-B4BC-DFE6E26FBB24}"/>
                    </a:ext>
                  </a:extLst>
                </p:cNvPr>
                <p:cNvSpPr/>
                <p:nvPr/>
              </p:nvSpPr>
              <p:spPr>
                <a:xfrm>
                  <a:off x="10780639" y="6214041"/>
                  <a:ext cx="137393" cy="161513"/>
                </a:xfrm>
                <a:custGeom>
                  <a:avLst/>
                  <a:gdLst>
                    <a:gd name="connsiteX0" fmla="*/ 14971 w 297134"/>
                    <a:gd name="connsiteY0" fmla="*/ 333851 h 349296"/>
                    <a:gd name="connsiteX1" fmla="*/ 87980 w 297134"/>
                    <a:gd name="connsiteY1" fmla="*/ 334499 h 349296"/>
                    <a:gd name="connsiteX2" fmla="*/ 100696 w 297134"/>
                    <a:gd name="connsiteY2" fmla="*/ 314230 h 349296"/>
                    <a:gd name="connsiteX3" fmla="*/ 273385 w 297134"/>
                    <a:gd name="connsiteY3" fmla="*/ 95155 h 349296"/>
                    <a:gd name="connsiteX4" fmla="*/ 288996 w 297134"/>
                    <a:gd name="connsiteY4" fmla="*/ 23974 h 349296"/>
                    <a:gd name="connsiteX5" fmla="*/ 281957 w 297134"/>
                    <a:gd name="connsiteY5" fmla="*/ 15240 h 349296"/>
                    <a:gd name="connsiteX6" fmla="*/ 245190 w 297134"/>
                    <a:gd name="connsiteY6" fmla="*/ 0 h 349296"/>
                    <a:gd name="connsiteX7" fmla="*/ 218044 w 297134"/>
                    <a:gd name="connsiteY7" fmla="*/ 7810 h 349296"/>
                    <a:gd name="connsiteX8" fmla="*/ 3065 w 297134"/>
                    <a:gd name="connsiteY8" fmla="*/ 279749 h 349296"/>
                    <a:gd name="connsiteX9" fmla="*/ 14971 w 297134"/>
                    <a:gd name="connsiteY9" fmla="*/ 333851 h 349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7134" h="349296">
                      <a:moveTo>
                        <a:pt x="14971" y="333851"/>
                      </a:moveTo>
                      <a:cubicBezTo>
                        <a:pt x="34955" y="354187"/>
                        <a:pt x="67635" y="354482"/>
                        <a:pt x="87980" y="334499"/>
                      </a:cubicBezTo>
                      <a:cubicBezTo>
                        <a:pt x="93743" y="328832"/>
                        <a:pt x="98105" y="321888"/>
                        <a:pt x="100696" y="314230"/>
                      </a:cubicBezTo>
                      <a:cubicBezTo>
                        <a:pt x="131405" y="223542"/>
                        <a:pt x="192384" y="146190"/>
                        <a:pt x="273385" y="95155"/>
                      </a:cubicBezTo>
                      <a:cubicBezTo>
                        <a:pt x="297349" y="79810"/>
                        <a:pt x="304341" y="47939"/>
                        <a:pt x="288996" y="23974"/>
                      </a:cubicBezTo>
                      <a:cubicBezTo>
                        <a:pt x="286977" y="20812"/>
                        <a:pt x="284615" y="17888"/>
                        <a:pt x="281957" y="15240"/>
                      </a:cubicBezTo>
                      <a:cubicBezTo>
                        <a:pt x="272184" y="5525"/>
                        <a:pt x="258973" y="48"/>
                        <a:pt x="245190" y="0"/>
                      </a:cubicBezTo>
                      <a:cubicBezTo>
                        <a:pt x="235589" y="-10"/>
                        <a:pt x="226179" y="2705"/>
                        <a:pt x="218044" y="7810"/>
                      </a:cubicBezTo>
                      <a:cubicBezTo>
                        <a:pt x="117441" y="71257"/>
                        <a:pt x="41575" y="167221"/>
                        <a:pt x="3065" y="279749"/>
                      </a:cubicBezTo>
                      <a:cubicBezTo>
                        <a:pt x="-3698" y="298571"/>
                        <a:pt x="931" y="319611"/>
                        <a:pt x="14971" y="333851"/>
                      </a:cubicBezTo>
                      <a:close/>
                    </a:path>
                  </a:pathLst>
                </a:custGeom>
                <a:grpFill/>
                <a:ln w="9525" cap="rnd">
                  <a:solidFill>
                    <a:schemeClr val="bg2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548" name="TextBox 547"/>
            <p:cNvSpPr txBox="1"/>
            <p:nvPr/>
          </p:nvSpPr>
          <p:spPr>
            <a:xfrm>
              <a:off x="6819897" y="5032920"/>
              <a:ext cx="23606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ru-RU" sz="14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Merriweather Bold" panose="02060503050406030704" pitchFamily="18" charset="-52"/>
                  <a:cs typeface="Open Sans" panose="020B0606030504020204" pitchFamily="34" charset="0"/>
                </a:rPr>
                <a:t>СПТ</a:t>
              </a:r>
              <a:endParaRPr lang="ru-RU" sz="1400" dirty="0">
                <a:solidFill>
                  <a:srgbClr val="000000"/>
                </a:solidFill>
                <a:latin typeface="Calibri" panose="020F0502020204030204" pitchFamily="34" charset="0"/>
                <a:ea typeface="Merriweather Bold" panose="02060503050406030704" pitchFamily="18" charset="-52"/>
                <a:cs typeface="Open Sans" panose="020B0606030504020204" pitchFamily="34" charset="0"/>
              </a:endParaRPr>
            </a:p>
          </p:txBody>
        </p:sp>
      </p:grpSp>
      <p:grpSp>
        <p:nvGrpSpPr>
          <p:cNvPr id="557" name="Группа 556"/>
          <p:cNvGrpSpPr/>
          <p:nvPr/>
        </p:nvGrpSpPr>
        <p:grpSpPr>
          <a:xfrm>
            <a:off x="6951788" y="3419968"/>
            <a:ext cx="1603928" cy="331437"/>
            <a:chOff x="6490520" y="5556140"/>
            <a:chExt cx="1603928" cy="331437"/>
          </a:xfrm>
        </p:grpSpPr>
        <p:grpSp>
          <p:nvGrpSpPr>
            <p:cNvPr id="558" name="Группа 557"/>
            <p:cNvGrpSpPr/>
            <p:nvPr/>
          </p:nvGrpSpPr>
          <p:grpSpPr>
            <a:xfrm>
              <a:off x="6490520" y="5556140"/>
              <a:ext cx="304164" cy="304163"/>
              <a:chOff x="604178" y="5551992"/>
              <a:chExt cx="304164" cy="304163"/>
            </a:xfrm>
          </p:grpSpPr>
          <p:sp>
            <p:nvSpPr>
              <p:cNvPr id="560" name="Freeform: Shape 111"/>
              <p:cNvSpPr/>
              <p:nvPr/>
            </p:nvSpPr>
            <p:spPr>
              <a:xfrm>
                <a:off x="604178" y="5551992"/>
                <a:ext cx="304164" cy="304163"/>
              </a:xfrm>
              <a:custGeom>
                <a:avLst/>
                <a:gdLst/>
                <a:ahLst/>
                <a:cxnLst/>
                <a:rect l="l" t="t" r="r" b="b"/>
                <a:pathLst>
                  <a:path w="195927" h="195927">
                    <a:moveTo>
                      <a:pt x="97964" y="0"/>
                    </a:moveTo>
                    <a:cubicBezTo>
                      <a:pt x="116200" y="208"/>
                      <a:pt x="132679" y="4667"/>
                      <a:pt x="147399" y="13379"/>
                    </a:cubicBezTo>
                    <a:cubicBezTo>
                      <a:pt x="162120" y="22090"/>
                      <a:pt x="173837" y="33807"/>
                      <a:pt x="182548" y="48528"/>
                    </a:cubicBezTo>
                    <a:cubicBezTo>
                      <a:pt x="191260" y="63248"/>
                      <a:pt x="195719" y="79727"/>
                      <a:pt x="195927" y="97963"/>
                    </a:cubicBezTo>
                    <a:cubicBezTo>
                      <a:pt x="195719" y="116199"/>
                      <a:pt x="191260" y="132677"/>
                      <a:pt x="182548" y="147398"/>
                    </a:cubicBezTo>
                    <a:cubicBezTo>
                      <a:pt x="173837" y="162119"/>
                      <a:pt x="162120" y="173836"/>
                      <a:pt x="147399" y="182547"/>
                    </a:cubicBezTo>
                    <a:cubicBezTo>
                      <a:pt x="132679" y="191259"/>
                      <a:pt x="116200" y="195719"/>
                      <a:pt x="97964" y="195927"/>
                    </a:cubicBezTo>
                    <a:cubicBezTo>
                      <a:pt x="79728" y="195719"/>
                      <a:pt x="63250" y="191259"/>
                      <a:pt x="48529" y="182547"/>
                    </a:cubicBezTo>
                    <a:cubicBezTo>
                      <a:pt x="33808" y="173836"/>
                      <a:pt x="22091" y="162119"/>
                      <a:pt x="13380" y="147398"/>
                    </a:cubicBezTo>
                    <a:cubicBezTo>
                      <a:pt x="4668" y="132677"/>
                      <a:pt x="208" y="116199"/>
                      <a:pt x="0" y="97963"/>
                    </a:cubicBezTo>
                    <a:cubicBezTo>
                      <a:pt x="208" y="79727"/>
                      <a:pt x="4668" y="63248"/>
                      <a:pt x="13380" y="48528"/>
                    </a:cubicBezTo>
                    <a:cubicBezTo>
                      <a:pt x="22091" y="33807"/>
                      <a:pt x="33808" y="22090"/>
                      <a:pt x="48529" y="13379"/>
                    </a:cubicBezTo>
                    <a:cubicBezTo>
                      <a:pt x="63250" y="4667"/>
                      <a:pt x="79728" y="208"/>
                      <a:pt x="97964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457200"/>
                <a:endParaRPr lang="tr-TR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grpSp>
            <p:nvGrpSpPr>
              <p:cNvPr id="561" name="Группа 560"/>
              <p:cNvGrpSpPr/>
              <p:nvPr/>
            </p:nvGrpSpPr>
            <p:grpSpPr>
              <a:xfrm>
                <a:off x="666995" y="5621244"/>
                <a:ext cx="177050" cy="148681"/>
                <a:chOff x="5050168" y="6353291"/>
                <a:chExt cx="822705" cy="690883"/>
              </a:xfrm>
            </p:grpSpPr>
            <p:sp>
              <p:nvSpPr>
                <p:cNvPr id="562" name="Полилиния 561">
                  <a:extLst>
                    <a:ext uri="{FF2B5EF4-FFF2-40B4-BE49-F238E27FC236}">
                      <a16:creationId xmlns:a16="http://schemas.microsoft.com/office/drawing/2014/main" xmlns="" id="{D842F75C-1684-D046-BB0A-61D1BD84C1DE}"/>
                    </a:ext>
                  </a:extLst>
                </p:cNvPr>
                <p:cNvSpPr/>
                <p:nvPr/>
              </p:nvSpPr>
              <p:spPr>
                <a:xfrm>
                  <a:off x="5050168" y="6450914"/>
                  <a:ext cx="822705" cy="593259"/>
                </a:xfrm>
                <a:custGeom>
                  <a:avLst/>
                  <a:gdLst>
                    <a:gd name="connsiteX0" fmla="*/ 1761935 w 1761934"/>
                    <a:gd name="connsiteY0" fmla="*/ 387096 h 1270539"/>
                    <a:gd name="connsiteX1" fmla="*/ 1761935 w 1761934"/>
                    <a:gd name="connsiteY1" fmla="*/ 1185863 h 1270539"/>
                    <a:gd name="connsiteX2" fmla="*/ 1677162 w 1761934"/>
                    <a:gd name="connsiteY2" fmla="*/ 1270540 h 1270539"/>
                    <a:gd name="connsiteX3" fmla="*/ 84773 w 1761934"/>
                    <a:gd name="connsiteY3" fmla="*/ 1270540 h 1270539"/>
                    <a:gd name="connsiteX4" fmla="*/ 0 w 1761934"/>
                    <a:gd name="connsiteY4" fmla="*/ 1185863 h 1270539"/>
                    <a:gd name="connsiteX5" fmla="*/ 0 w 1761934"/>
                    <a:gd name="connsiteY5" fmla="*/ 84773 h 1270539"/>
                    <a:gd name="connsiteX6" fmla="*/ 84773 w 1761934"/>
                    <a:gd name="connsiteY6" fmla="*/ 0 h 1270539"/>
                    <a:gd name="connsiteX7" fmla="*/ 1677162 w 1761934"/>
                    <a:gd name="connsiteY7" fmla="*/ 0 h 1270539"/>
                    <a:gd name="connsiteX8" fmla="*/ 1761935 w 1761934"/>
                    <a:gd name="connsiteY8" fmla="*/ 84773 h 1270539"/>
                    <a:gd name="connsiteX9" fmla="*/ 1761935 w 1761934"/>
                    <a:gd name="connsiteY9" fmla="*/ 387096 h 1270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61934" h="1270539">
                      <a:moveTo>
                        <a:pt x="1761935" y="387096"/>
                      </a:moveTo>
                      <a:lnTo>
                        <a:pt x="1761935" y="1185863"/>
                      </a:lnTo>
                      <a:cubicBezTo>
                        <a:pt x="1761878" y="1232640"/>
                        <a:pt x="1723939" y="1270540"/>
                        <a:pt x="1677162" y="1270540"/>
                      </a:cubicBezTo>
                      <a:lnTo>
                        <a:pt x="84773" y="1270540"/>
                      </a:lnTo>
                      <a:cubicBezTo>
                        <a:pt x="37995" y="1270540"/>
                        <a:pt x="57" y="1232640"/>
                        <a:pt x="0" y="1185863"/>
                      </a:cubicBezTo>
                      <a:lnTo>
                        <a:pt x="0" y="84773"/>
                      </a:lnTo>
                      <a:cubicBezTo>
                        <a:pt x="0" y="37957"/>
                        <a:pt x="37957" y="0"/>
                        <a:pt x="84773" y="0"/>
                      </a:cubicBezTo>
                      <a:lnTo>
                        <a:pt x="1677162" y="0"/>
                      </a:lnTo>
                      <a:cubicBezTo>
                        <a:pt x="1723978" y="0"/>
                        <a:pt x="1761935" y="37957"/>
                        <a:pt x="1761935" y="84773"/>
                      </a:cubicBezTo>
                      <a:lnTo>
                        <a:pt x="1761935" y="387096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chemeClr val="accent3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3" name="Полилиния 562">
                  <a:extLst>
                    <a:ext uri="{FF2B5EF4-FFF2-40B4-BE49-F238E27FC236}">
                      <a16:creationId xmlns:a16="http://schemas.microsoft.com/office/drawing/2014/main" xmlns="" id="{B7106BC9-4E05-BE49-8E75-CA9FB3A62557}"/>
                    </a:ext>
                  </a:extLst>
                </p:cNvPr>
                <p:cNvSpPr/>
                <p:nvPr/>
              </p:nvSpPr>
              <p:spPr>
                <a:xfrm>
                  <a:off x="5050168" y="6631663"/>
                  <a:ext cx="822705" cy="203965"/>
                </a:xfrm>
                <a:custGeom>
                  <a:avLst/>
                  <a:gdLst>
                    <a:gd name="connsiteX0" fmla="*/ 0 w 1761934"/>
                    <a:gd name="connsiteY0" fmla="*/ 0 h 436816"/>
                    <a:gd name="connsiteX1" fmla="*/ 335185 w 1761934"/>
                    <a:gd name="connsiteY1" fmla="*/ 166211 h 436816"/>
                    <a:gd name="connsiteX2" fmla="*/ 684371 w 1761934"/>
                    <a:gd name="connsiteY2" fmla="*/ 339376 h 436816"/>
                    <a:gd name="connsiteX3" fmla="*/ 880967 w 1761934"/>
                    <a:gd name="connsiteY3" fmla="*/ 436817 h 436816"/>
                    <a:gd name="connsiteX4" fmla="*/ 1077564 w 1761934"/>
                    <a:gd name="connsiteY4" fmla="*/ 339376 h 436816"/>
                    <a:gd name="connsiteX5" fmla="*/ 1426750 w 1761934"/>
                    <a:gd name="connsiteY5" fmla="*/ 166211 h 436816"/>
                    <a:gd name="connsiteX6" fmla="*/ 1761935 w 1761934"/>
                    <a:gd name="connsiteY6" fmla="*/ 0 h 436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1934" h="436816">
                      <a:moveTo>
                        <a:pt x="0" y="0"/>
                      </a:moveTo>
                      <a:lnTo>
                        <a:pt x="335185" y="166211"/>
                      </a:lnTo>
                      <a:lnTo>
                        <a:pt x="684371" y="339376"/>
                      </a:lnTo>
                      <a:lnTo>
                        <a:pt x="880967" y="436817"/>
                      </a:lnTo>
                      <a:lnTo>
                        <a:pt x="1077564" y="339376"/>
                      </a:lnTo>
                      <a:lnTo>
                        <a:pt x="1426750" y="166211"/>
                      </a:lnTo>
                      <a:lnTo>
                        <a:pt x="1761935" y="0"/>
                      </a:lnTo>
                    </a:path>
                  </a:pathLst>
                </a:custGeom>
                <a:noFill/>
                <a:ln w="9525" cap="flat">
                  <a:solidFill>
                    <a:schemeClr val="accent3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4" name="Полилиния 563">
                  <a:extLst>
                    <a:ext uri="{FF2B5EF4-FFF2-40B4-BE49-F238E27FC236}">
                      <a16:creationId xmlns:a16="http://schemas.microsoft.com/office/drawing/2014/main" xmlns="" id="{0A171645-DF3B-2B43-8B75-959D47D77EE7}"/>
                    </a:ext>
                  </a:extLst>
                </p:cNvPr>
                <p:cNvSpPr/>
                <p:nvPr/>
              </p:nvSpPr>
              <p:spPr>
                <a:xfrm>
                  <a:off x="5050168" y="6595816"/>
                  <a:ext cx="822705" cy="203965"/>
                </a:xfrm>
                <a:custGeom>
                  <a:avLst/>
                  <a:gdLst>
                    <a:gd name="connsiteX0" fmla="*/ 0 w 1761934"/>
                    <a:gd name="connsiteY0" fmla="*/ 0 h 436816"/>
                    <a:gd name="connsiteX1" fmla="*/ 880967 w 1761934"/>
                    <a:gd name="connsiteY1" fmla="*/ 436816 h 436816"/>
                    <a:gd name="connsiteX2" fmla="*/ 1761935 w 1761934"/>
                    <a:gd name="connsiteY2" fmla="*/ 0 h 436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61934" h="436816">
                      <a:moveTo>
                        <a:pt x="0" y="0"/>
                      </a:moveTo>
                      <a:lnTo>
                        <a:pt x="880967" y="436816"/>
                      </a:lnTo>
                      <a:lnTo>
                        <a:pt x="1761935" y="0"/>
                      </a:lnTo>
                    </a:path>
                  </a:pathLst>
                </a:custGeom>
                <a:noFill/>
                <a:ln w="9525" cap="flat">
                  <a:solidFill>
                    <a:schemeClr val="accent3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chemeClr val="tx2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5" name="Полилиния 564">
                  <a:extLst>
                    <a:ext uri="{FF2B5EF4-FFF2-40B4-BE49-F238E27FC236}">
                      <a16:creationId xmlns:a16="http://schemas.microsoft.com/office/drawing/2014/main" xmlns="" id="{75897A41-739A-3147-9CF8-7D6F3B0D93B4}"/>
                    </a:ext>
                  </a:extLst>
                </p:cNvPr>
                <p:cNvSpPr/>
                <p:nvPr/>
              </p:nvSpPr>
              <p:spPr>
                <a:xfrm>
                  <a:off x="5369546" y="6790130"/>
                  <a:ext cx="183772" cy="93309"/>
                </a:xfrm>
                <a:custGeom>
                  <a:avLst/>
                  <a:gdLst>
                    <a:gd name="connsiteX0" fmla="*/ 393573 w 393573"/>
                    <a:gd name="connsiteY0" fmla="*/ 0 h 199834"/>
                    <a:gd name="connsiteX1" fmla="*/ 393573 w 393573"/>
                    <a:gd name="connsiteY1" fmla="*/ 160211 h 199834"/>
                    <a:gd name="connsiteX2" fmla="*/ 353949 w 393573"/>
                    <a:gd name="connsiteY2" fmla="*/ 199835 h 199834"/>
                    <a:gd name="connsiteX3" fmla="*/ 39624 w 393573"/>
                    <a:gd name="connsiteY3" fmla="*/ 199835 h 199834"/>
                    <a:gd name="connsiteX4" fmla="*/ 0 w 393573"/>
                    <a:gd name="connsiteY4" fmla="*/ 160211 h 199834"/>
                    <a:gd name="connsiteX5" fmla="*/ 0 w 393573"/>
                    <a:gd name="connsiteY5" fmla="*/ 0 h 199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3573" h="199834">
                      <a:moveTo>
                        <a:pt x="393573" y="0"/>
                      </a:moveTo>
                      <a:lnTo>
                        <a:pt x="393573" y="160211"/>
                      </a:lnTo>
                      <a:cubicBezTo>
                        <a:pt x="393573" y="182099"/>
                        <a:pt x="375838" y="199835"/>
                        <a:pt x="353949" y="199835"/>
                      </a:cubicBezTo>
                      <a:lnTo>
                        <a:pt x="39624" y="199835"/>
                      </a:lnTo>
                      <a:cubicBezTo>
                        <a:pt x="17736" y="199835"/>
                        <a:pt x="0" y="182099"/>
                        <a:pt x="0" y="160211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9525" cap="flat">
                  <a:solidFill>
                    <a:schemeClr val="accent3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6" name="Полилиния 565">
                  <a:extLst>
                    <a:ext uri="{FF2B5EF4-FFF2-40B4-BE49-F238E27FC236}">
                      <a16:creationId xmlns:a16="http://schemas.microsoft.com/office/drawing/2014/main" xmlns="" id="{CBCE96D7-5DB5-434E-A0D0-75BA5E8DE344}"/>
                    </a:ext>
                  </a:extLst>
                </p:cNvPr>
                <p:cNvSpPr/>
                <p:nvPr/>
              </p:nvSpPr>
              <p:spPr>
                <a:xfrm>
                  <a:off x="5206677" y="6709273"/>
                  <a:ext cx="4448" cy="334901"/>
                </a:xfrm>
                <a:custGeom>
                  <a:avLst/>
                  <a:gdLst>
                    <a:gd name="connsiteX0" fmla="*/ 0 w 9525"/>
                    <a:gd name="connsiteY0" fmla="*/ 717233 h 717232"/>
                    <a:gd name="connsiteX1" fmla="*/ 0 w 9525"/>
                    <a:gd name="connsiteY1" fmla="*/ 0 h 717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717232">
                      <a:moveTo>
                        <a:pt x="0" y="717233"/>
                      </a:moveTo>
                      <a:lnTo>
                        <a:pt x="0" y="0"/>
                      </a:lnTo>
                    </a:path>
                  </a:pathLst>
                </a:custGeom>
                <a:ln w="9525" cap="flat">
                  <a:solidFill>
                    <a:schemeClr val="accent3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7" name="Полилиния 566">
                  <a:extLst>
                    <a:ext uri="{FF2B5EF4-FFF2-40B4-BE49-F238E27FC236}">
                      <a16:creationId xmlns:a16="http://schemas.microsoft.com/office/drawing/2014/main" xmlns="" id="{253C3217-D86C-424A-8BFD-C017E46D1E26}"/>
                    </a:ext>
                  </a:extLst>
                </p:cNvPr>
                <p:cNvSpPr/>
                <p:nvPr/>
              </p:nvSpPr>
              <p:spPr>
                <a:xfrm>
                  <a:off x="5716365" y="6709273"/>
                  <a:ext cx="4448" cy="334901"/>
                </a:xfrm>
                <a:custGeom>
                  <a:avLst/>
                  <a:gdLst>
                    <a:gd name="connsiteX0" fmla="*/ 0 w 9525"/>
                    <a:gd name="connsiteY0" fmla="*/ 0 h 717232"/>
                    <a:gd name="connsiteX1" fmla="*/ 0 w 9525"/>
                    <a:gd name="connsiteY1" fmla="*/ 717233 h 717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717232">
                      <a:moveTo>
                        <a:pt x="0" y="0"/>
                      </a:moveTo>
                      <a:lnTo>
                        <a:pt x="0" y="717233"/>
                      </a:lnTo>
                    </a:path>
                  </a:pathLst>
                </a:custGeom>
                <a:ln w="9525" cap="flat">
                  <a:solidFill>
                    <a:schemeClr val="accent3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8" name="Полилиния 567">
                  <a:extLst>
                    <a:ext uri="{FF2B5EF4-FFF2-40B4-BE49-F238E27FC236}">
                      <a16:creationId xmlns:a16="http://schemas.microsoft.com/office/drawing/2014/main" xmlns="" id="{DFA600B1-E30F-8447-A340-F95D08B67BBD}"/>
                    </a:ext>
                  </a:extLst>
                </p:cNvPr>
                <p:cNvSpPr/>
                <p:nvPr/>
              </p:nvSpPr>
              <p:spPr>
                <a:xfrm>
                  <a:off x="5308392" y="6388871"/>
                  <a:ext cx="306257" cy="62043"/>
                </a:xfrm>
                <a:custGeom>
                  <a:avLst/>
                  <a:gdLst>
                    <a:gd name="connsiteX0" fmla="*/ 655891 w 655891"/>
                    <a:gd name="connsiteY0" fmla="*/ 132874 h 132873"/>
                    <a:gd name="connsiteX1" fmla="*/ 610933 w 655891"/>
                    <a:gd name="connsiteY1" fmla="*/ 34290 h 132873"/>
                    <a:gd name="connsiteX2" fmla="*/ 557784 w 655891"/>
                    <a:gd name="connsiteY2" fmla="*/ 0 h 132873"/>
                    <a:gd name="connsiteX3" fmla="*/ 98107 w 655891"/>
                    <a:gd name="connsiteY3" fmla="*/ 0 h 132873"/>
                    <a:gd name="connsiteX4" fmla="*/ 44958 w 655891"/>
                    <a:gd name="connsiteY4" fmla="*/ 34290 h 132873"/>
                    <a:gd name="connsiteX5" fmla="*/ 0 w 655891"/>
                    <a:gd name="connsiteY5" fmla="*/ 132874 h 132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55891" h="132873">
                      <a:moveTo>
                        <a:pt x="655891" y="132874"/>
                      </a:moveTo>
                      <a:lnTo>
                        <a:pt x="610933" y="34290"/>
                      </a:lnTo>
                      <a:cubicBezTo>
                        <a:pt x="601456" y="13440"/>
                        <a:pt x="580682" y="38"/>
                        <a:pt x="557784" y="0"/>
                      </a:cubicBezTo>
                      <a:lnTo>
                        <a:pt x="98107" y="0"/>
                      </a:lnTo>
                      <a:cubicBezTo>
                        <a:pt x="75209" y="38"/>
                        <a:pt x="54435" y="13440"/>
                        <a:pt x="44958" y="34290"/>
                      </a:cubicBezTo>
                      <a:lnTo>
                        <a:pt x="0" y="132874"/>
                      </a:lnTo>
                    </a:path>
                  </a:pathLst>
                </a:custGeom>
                <a:noFill/>
                <a:ln w="9525" cap="flat">
                  <a:solidFill>
                    <a:schemeClr val="accent3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569" name="Полилиния 568">
                  <a:extLst>
                    <a:ext uri="{FF2B5EF4-FFF2-40B4-BE49-F238E27FC236}">
                      <a16:creationId xmlns:a16="http://schemas.microsoft.com/office/drawing/2014/main" xmlns="" id="{59B4F195-8982-1F41-A56F-EBC40AF9801C}"/>
                    </a:ext>
                  </a:extLst>
                </p:cNvPr>
                <p:cNvSpPr/>
                <p:nvPr/>
              </p:nvSpPr>
              <p:spPr>
                <a:xfrm>
                  <a:off x="5269298" y="6353291"/>
                  <a:ext cx="384445" cy="97623"/>
                </a:xfrm>
                <a:custGeom>
                  <a:avLst/>
                  <a:gdLst>
                    <a:gd name="connsiteX0" fmla="*/ 0 w 823341"/>
                    <a:gd name="connsiteY0" fmla="*/ 209074 h 209073"/>
                    <a:gd name="connsiteX1" fmla="*/ 75247 w 823341"/>
                    <a:gd name="connsiteY1" fmla="*/ 43910 h 209073"/>
                    <a:gd name="connsiteX2" fmla="*/ 143446 w 823341"/>
                    <a:gd name="connsiteY2" fmla="*/ 0 h 209073"/>
                    <a:gd name="connsiteX3" fmla="*/ 679895 w 823341"/>
                    <a:gd name="connsiteY3" fmla="*/ 0 h 209073"/>
                    <a:gd name="connsiteX4" fmla="*/ 748094 w 823341"/>
                    <a:gd name="connsiteY4" fmla="*/ 43910 h 209073"/>
                    <a:gd name="connsiteX5" fmla="*/ 823341 w 823341"/>
                    <a:gd name="connsiteY5" fmla="*/ 209074 h 209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23341" h="209073">
                      <a:moveTo>
                        <a:pt x="0" y="209074"/>
                      </a:moveTo>
                      <a:lnTo>
                        <a:pt x="75247" y="43910"/>
                      </a:lnTo>
                      <a:cubicBezTo>
                        <a:pt x="87411" y="17174"/>
                        <a:pt x="114071" y="9"/>
                        <a:pt x="143446" y="0"/>
                      </a:cubicBezTo>
                      <a:lnTo>
                        <a:pt x="679895" y="0"/>
                      </a:lnTo>
                      <a:cubicBezTo>
                        <a:pt x="709270" y="9"/>
                        <a:pt x="735930" y="17174"/>
                        <a:pt x="748094" y="43910"/>
                      </a:cubicBezTo>
                      <a:lnTo>
                        <a:pt x="823341" y="209074"/>
                      </a:lnTo>
                    </a:path>
                  </a:pathLst>
                </a:custGeom>
                <a:noFill/>
                <a:ln w="9525" cap="flat">
                  <a:solidFill>
                    <a:schemeClr val="accent3">
                      <a:lumMod val="50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ru-RU" sz="9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559" name="TextBox 558"/>
            <p:cNvSpPr txBox="1"/>
            <p:nvPr/>
          </p:nvSpPr>
          <p:spPr>
            <a:xfrm>
              <a:off x="6826276" y="5579800"/>
              <a:ext cx="12681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ru-RU" sz="1400" dirty="0" smtClean="0">
                  <a:solidFill>
                    <a:srgbClr val="000000"/>
                  </a:solidFill>
                  <a:latin typeface="Calibri" panose="020F0502020204030204" pitchFamily="34" charset="0"/>
                  <a:ea typeface="Merriweather Bold" panose="02060503050406030704" pitchFamily="18" charset="-52"/>
                  <a:cs typeface="Open Sans" panose="020B0606030504020204" pitchFamily="34" charset="0"/>
                </a:rPr>
                <a:t>Иные</a:t>
              </a:r>
              <a:endParaRPr lang="ru-RU" sz="1400" dirty="0">
                <a:solidFill>
                  <a:srgbClr val="000000"/>
                </a:solidFill>
                <a:latin typeface="Calibri" panose="020F0502020204030204" pitchFamily="34" charset="0"/>
                <a:ea typeface="Merriweather Bold" panose="02060503050406030704" pitchFamily="18" charset="-52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630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26E6542A-CDDE-0A4D-9BEA-1CDB85DF59E6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24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Рисун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57200">
              <a:defRPr/>
            </a:pPr>
            <a:r>
              <a:rPr lang="ru-RU" sz="1800" dirty="0"/>
              <a:t>Ведомственный контроль и ведомственное обжалование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222049537"/>
              </p:ext>
            </p:extLst>
          </p:nvPr>
        </p:nvGraphicFramePr>
        <p:xfrm>
          <a:off x="4396750" y="1259637"/>
          <a:ext cx="4680520" cy="3186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228184" y="4610242"/>
            <a:ext cx="24874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dirty="0" smtClean="0">
                <a:latin typeface="Calibri" panose="020F0502020204030204" pitchFamily="34" charset="0"/>
              </a:rPr>
              <a:t>ТС – 35 (97)%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200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dirty="0" smtClean="0">
                <a:latin typeface="Calibri" panose="020F0502020204030204" pitchFamily="34" charset="0"/>
              </a:rPr>
              <a:t>ТН ВЭД ЕАЭС – 1 (3%)</a:t>
            </a:r>
            <a:endParaRPr lang="ru-RU" sz="1200" dirty="0"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7213" y="4599788"/>
            <a:ext cx="21602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dirty="0" smtClean="0">
                <a:latin typeface="Calibri" panose="020F0502020204030204" pitchFamily="34" charset="0"/>
              </a:rPr>
              <a:t>ТС– 115 (91%)</a:t>
            </a:r>
          </a:p>
          <a:p>
            <a:endParaRPr lang="ru-RU" sz="1200" dirty="0" smtClean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dirty="0" smtClean="0">
                <a:latin typeface="Calibri" panose="020F0502020204030204" pitchFamily="34" charset="0"/>
              </a:rPr>
              <a:t>ТО и ТК – 5 (4%)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200" dirty="0" smtClean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200" dirty="0" smtClean="0">
                <a:latin typeface="Calibri" panose="020F0502020204030204" pitchFamily="34" charset="0"/>
              </a:rPr>
              <a:t>Иные – 6 (5%)</a:t>
            </a:r>
            <a:endParaRPr lang="ru-RU" sz="1200" dirty="0"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7547" y="4677836"/>
            <a:ext cx="216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200" dirty="0" smtClean="0">
                <a:latin typeface="Calibri" panose="020F0502020204030204" pitchFamily="34" charset="0"/>
              </a:rPr>
              <a:t>ТС – </a:t>
            </a:r>
            <a:r>
              <a:rPr lang="ru-RU" sz="1200" dirty="0">
                <a:latin typeface="Calibri" panose="020F0502020204030204" pitchFamily="34" charset="0"/>
              </a:rPr>
              <a:t>193 (90</a:t>
            </a:r>
            <a:r>
              <a:rPr lang="ru-RU" sz="1200" dirty="0" smtClean="0">
                <a:latin typeface="Calibri" panose="020F0502020204030204" pitchFamily="34" charset="0"/>
              </a:rPr>
              <a:t>%)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200" dirty="0" smtClean="0">
                <a:latin typeface="Calibri" panose="020F0502020204030204" pitchFamily="34" charset="0"/>
              </a:rPr>
              <a:t>   Выпуск </a:t>
            </a:r>
            <a:r>
              <a:rPr lang="ru-RU" sz="1200" dirty="0">
                <a:latin typeface="Calibri" panose="020F0502020204030204" pitchFamily="34" charset="0"/>
              </a:rPr>
              <a:t>товара – 15 (7</a:t>
            </a:r>
            <a:r>
              <a:rPr lang="ru-RU" sz="1200" dirty="0" smtClean="0">
                <a:latin typeface="Calibri" panose="020F0502020204030204" pitchFamily="34" charset="0"/>
              </a:rPr>
              <a:t>%)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200" dirty="0" smtClean="0">
                <a:latin typeface="Calibri" panose="020F0502020204030204" pitchFamily="34" charset="0"/>
              </a:rPr>
              <a:t>СПТ – 4 (2%)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200" dirty="0" smtClean="0">
                <a:latin typeface="Calibri" panose="020F0502020204030204" pitchFamily="34" charset="0"/>
              </a:rPr>
              <a:t>ТН ВЭД ЕАЭС – 1 (0,5%)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200" dirty="0" smtClean="0">
                <a:latin typeface="Calibri" panose="020F0502020204030204" pitchFamily="34" charset="0"/>
              </a:rPr>
              <a:t>Иные – 1 (0,5%)</a:t>
            </a:r>
            <a:endParaRPr lang="ru-RU" sz="1200" dirty="0">
              <a:latin typeface="Calibri" panose="020F0502020204030204" pitchFamily="34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031163401"/>
              </p:ext>
            </p:extLst>
          </p:nvPr>
        </p:nvGraphicFramePr>
        <p:xfrm>
          <a:off x="247104" y="1196752"/>
          <a:ext cx="4176464" cy="30846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771800" y="4239255"/>
            <a:ext cx="205312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2021 г.:</a:t>
            </a:r>
          </a:p>
          <a:p>
            <a:r>
              <a:rPr lang="ru-RU" sz="1400" dirty="0" smtClean="0">
                <a:latin typeface="Calibri" panose="020F0502020204030204" pitchFamily="34" charset="0"/>
              </a:rPr>
              <a:t>решения:  1</a:t>
            </a:r>
          </a:p>
          <a:p>
            <a:r>
              <a:rPr lang="ru-RU" sz="1400" dirty="0" smtClean="0">
                <a:latin typeface="Calibri" panose="020F0502020204030204" pitchFamily="34" charset="0"/>
              </a:rPr>
              <a:t>заключения: 2</a:t>
            </a:r>
            <a:endParaRPr lang="ru-RU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52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вал 10"/>
          <p:cNvSpPr/>
          <p:nvPr/>
        </p:nvSpPr>
        <p:spPr bwMode="auto">
          <a:xfrm>
            <a:off x="2126945" y="1790862"/>
            <a:ext cx="1250000" cy="124728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noFill/>
            <a:prstDash val="solid"/>
            <a:miter lim="800000"/>
          </a:ln>
        </p:spPr>
        <p:txBody>
          <a:bodyPr lIns="91428" tIns="45713" rIns="91428" bIns="45713" rtlCol="0" anchor="ctr"/>
          <a:lstStyle/>
          <a:p>
            <a:pPr algn="ctr">
              <a:defRPr/>
            </a:pPr>
            <a:endParaRPr lang="en-US">
              <a:solidFill>
                <a:srgbClr val="ECFFBD"/>
              </a:solidFill>
            </a:endParaRPr>
          </a:p>
        </p:txBody>
      </p:sp>
      <p:sp>
        <p:nvSpPr>
          <p:cNvPr id="5" name="TextBox 13"/>
          <p:cNvSpPr>
            <a:spLocks/>
          </p:cNvSpPr>
          <p:nvPr/>
        </p:nvSpPr>
        <p:spPr bwMode="auto">
          <a:xfrm>
            <a:off x="251520" y="1055957"/>
            <a:ext cx="4032448" cy="729415"/>
          </a:xfrm>
          <a:prstGeom prst="rect">
            <a:avLst/>
          </a:prstGeom>
          <a:noFill/>
        </p:spPr>
        <p:txBody>
          <a:bodyPr wrap="square" lIns="91428" tIns="45713" rIns="91428" bIns="45713" rtlCol="0" anchor="ctr">
            <a:spAutoFit/>
          </a:bodyPr>
          <a:lstStyle/>
          <a:p>
            <a:pPr>
              <a:defRPr/>
            </a:pPr>
            <a:r>
              <a:rPr lang="ru-RU" sz="2000">
                <a:solidFill>
                  <a:srgbClr val="000000"/>
                </a:solidFill>
                <a:latin typeface="Calibri"/>
                <a:ea typeface="Arial"/>
                <a:cs typeface="Arial"/>
              </a:rPr>
              <a:t>ВНЕДРЕНО </a:t>
            </a:r>
            <a:endParaRPr/>
          </a:p>
          <a:p>
            <a:pPr>
              <a:defRPr/>
            </a:pPr>
            <a:r>
              <a:rPr lang="ru-RU" sz="2000">
                <a:solidFill>
                  <a:srgbClr val="000000"/>
                </a:solidFill>
                <a:latin typeface="Calibri"/>
                <a:ea typeface="Arial"/>
                <a:cs typeface="Arial"/>
              </a:rPr>
              <a:t>С </a:t>
            </a:r>
            <a:r>
              <a:rPr lang="ru-RU" sz="2000">
                <a:solidFill>
                  <a:srgbClr val="C00000"/>
                </a:solidFill>
                <a:latin typeface="Calibri"/>
                <a:ea typeface="Arial"/>
                <a:cs typeface="Arial"/>
              </a:rPr>
              <a:t>ФЕВРАЛЯ</a:t>
            </a:r>
            <a:r>
              <a:rPr lang="ru-RU" sz="2000">
                <a:solidFill>
                  <a:srgbClr val="000000"/>
                </a:solidFill>
                <a:latin typeface="Calibri"/>
                <a:ea typeface="Arial"/>
                <a:cs typeface="Arial"/>
              </a:rPr>
              <a:t> 2019 ГОДА</a:t>
            </a:r>
          </a:p>
        </p:txBody>
      </p:sp>
      <p:sp>
        <p:nvSpPr>
          <p:cNvPr id="6" name="Овал 8"/>
          <p:cNvSpPr/>
          <p:nvPr/>
        </p:nvSpPr>
        <p:spPr bwMode="auto">
          <a:xfrm>
            <a:off x="278620" y="1785372"/>
            <a:ext cx="1249679" cy="1247281"/>
          </a:xfrm>
          <a:prstGeom prst="ellipse">
            <a:avLst/>
          </a:prstGeom>
          <a:gradFill>
            <a:gsLst>
              <a:gs pos="0">
                <a:srgbClr val="FFD800"/>
              </a:gs>
              <a:gs pos="100000">
                <a:srgbClr val="F297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txBody>
          <a:bodyPr lIns="91428" tIns="45713" rIns="91428" bIns="45713" rtlCol="0" anchor="ctr"/>
          <a:lstStyle/>
          <a:p>
            <a:pPr algn="ctr">
              <a:defRPr/>
            </a:pPr>
            <a:endParaRPr lang="en-US">
              <a:solidFill>
                <a:srgbClr val="ECFFBD"/>
              </a:solidFill>
            </a:endParaRPr>
          </a:p>
        </p:txBody>
      </p:sp>
      <p:sp>
        <p:nvSpPr>
          <p:cNvPr id="7" name="TextBox 19"/>
          <p:cNvSpPr>
            <a:spLocks/>
          </p:cNvSpPr>
          <p:nvPr/>
        </p:nvSpPr>
        <p:spPr bwMode="auto">
          <a:xfrm>
            <a:off x="484112" y="2202732"/>
            <a:ext cx="1080120" cy="412562"/>
          </a:xfrm>
          <a:prstGeom prst="rect">
            <a:avLst/>
          </a:prstGeom>
          <a:noFill/>
        </p:spPr>
        <p:txBody>
          <a:bodyPr wrap="square" lIns="91428" tIns="45713" rIns="91428" bIns="45713" rtlCol="0" anchor="ctr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00000"/>
                </a:solidFill>
                <a:latin typeface="Calibri"/>
                <a:ea typeface="Arial"/>
                <a:cs typeface="Arial"/>
              </a:rPr>
              <a:t>KPI +</a:t>
            </a:r>
            <a:endParaRPr lang="ru-RU" sz="2000" b="1" dirty="0">
              <a:solidFill>
                <a:srgbClr val="000000"/>
              </a:solidFill>
              <a:latin typeface="Calibri"/>
              <a:ea typeface="Arial"/>
              <a:cs typeface="Arial"/>
            </a:endParaRPr>
          </a:p>
        </p:txBody>
      </p:sp>
      <p:sp>
        <p:nvSpPr>
          <p:cNvPr id="8" name="TextBox 20"/>
          <p:cNvSpPr>
            <a:spLocks/>
          </p:cNvSpPr>
          <p:nvPr/>
        </p:nvSpPr>
        <p:spPr bwMode="auto">
          <a:xfrm>
            <a:off x="2359377" y="2194604"/>
            <a:ext cx="1080120" cy="412562"/>
          </a:xfrm>
          <a:prstGeom prst="rect">
            <a:avLst/>
          </a:prstGeom>
          <a:noFill/>
        </p:spPr>
        <p:txBody>
          <a:bodyPr wrap="square" lIns="91428" tIns="45713" rIns="91428" bIns="45713" rtlCol="0" anchor="ctr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prstClr val="white"/>
                </a:solidFill>
                <a:latin typeface="Calibri"/>
                <a:ea typeface="Arial"/>
                <a:cs typeface="Arial"/>
              </a:rPr>
              <a:t>KPI -</a:t>
            </a:r>
            <a:endParaRPr lang="ru-RU" sz="2000" b="1" dirty="0">
              <a:solidFill>
                <a:prstClr val="white"/>
              </a:solidFill>
              <a:latin typeface="Calibri"/>
              <a:ea typeface="Arial"/>
              <a:cs typeface="Arial"/>
            </a:endParaRPr>
          </a:p>
        </p:txBody>
      </p:sp>
      <p:sp>
        <p:nvSpPr>
          <p:cNvPr id="13" name="Прямоугольник 3"/>
          <p:cNvSpPr/>
          <p:nvPr/>
        </p:nvSpPr>
        <p:spPr bwMode="auto">
          <a:xfrm>
            <a:off x="213390" y="3065402"/>
            <a:ext cx="4108708" cy="830983"/>
          </a:xfrm>
          <a:prstGeom prst="rect">
            <a:avLst/>
          </a:prstGeom>
        </p:spPr>
        <p:txBody>
          <a:bodyPr wrap="square" lIns="91428" tIns="45713" rIns="91428" bIns="45713"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prstClr val="black"/>
                </a:solidFill>
                <a:latin typeface="Calibri"/>
                <a:cs typeface="Times New Roman"/>
              </a:rPr>
              <a:t>ИТОГИ ПОДВОДЯТСЯ ЕЖЕМЕСЯЧНО, ФОТОГРАФИИ </a:t>
            </a:r>
            <a:r>
              <a:rPr lang="ru-RU" sz="1600" dirty="0" smtClean="0">
                <a:solidFill>
                  <a:prstClr val="black"/>
                </a:solidFill>
                <a:latin typeface="Calibri"/>
                <a:cs typeface="Times New Roman"/>
              </a:rPr>
              <a:t>6 </a:t>
            </a:r>
            <a:r>
              <a:rPr lang="ru-RU" sz="1600" dirty="0">
                <a:solidFill>
                  <a:prstClr val="black"/>
                </a:solidFill>
                <a:latin typeface="Calibri"/>
                <a:cs typeface="Times New Roman"/>
              </a:rPr>
              <a:t>ЛУЧШИХ ИНСПЕКТОРОВ РАЗМЕЩАЮТСЯ НА СТЕНДЕ</a:t>
            </a:r>
          </a:p>
        </p:txBody>
      </p:sp>
      <p:sp>
        <p:nvSpPr>
          <p:cNvPr id="14" name="Полилиния 29"/>
          <p:cNvSpPr/>
          <p:nvPr/>
        </p:nvSpPr>
        <p:spPr bwMode="auto">
          <a:xfrm>
            <a:off x="3425070" y="901329"/>
            <a:ext cx="5718929" cy="4831928"/>
          </a:xfrm>
          <a:custGeom>
            <a:avLst/>
            <a:gdLst>
              <a:gd name="connsiteX0" fmla="*/ 0 w 11698644"/>
              <a:gd name="connsiteY0" fmla="*/ 0 h 9531080"/>
              <a:gd name="connsiteX1" fmla="*/ 877421 w 11698644"/>
              <a:gd name="connsiteY1" fmla="*/ 0 h 9531080"/>
              <a:gd name="connsiteX2" fmla="*/ 3558968 w 11698644"/>
              <a:gd name="connsiteY2" fmla="*/ 8894576 h 9531080"/>
              <a:gd name="connsiteX3" fmla="*/ 11698644 w 11698644"/>
              <a:gd name="connsiteY3" fmla="*/ 7451229 h 9531080"/>
              <a:gd name="connsiteX4" fmla="*/ 11698644 w 11698644"/>
              <a:gd name="connsiteY4" fmla="*/ 7631648 h 9531080"/>
              <a:gd name="connsiteX5" fmla="*/ 3395068 w 11698644"/>
              <a:gd name="connsiteY5" fmla="*/ 9531080 h 9531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98644" h="9531080" extrusionOk="0">
                <a:moveTo>
                  <a:pt x="0" y="0"/>
                </a:moveTo>
                <a:lnTo>
                  <a:pt x="877421" y="0"/>
                </a:lnTo>
                <a:lnTo>
                  <a:pt x="3558968" y="8894576"/>
                </a:lnTo>
                <a:lnTo>
                  <a:pt x="11698644" y="7451229"/>
                </a:lnTo>
                <a:lnTo>
                  <a:pt x="11698644" y="7631648"/>
                </a:lnTo>
                <a:lnTo>
                  <a:pt x="3395068" y="9531080"/>
                </a:lnTo>
                <a:close/>
              </a:path>
            </a:pathLst>
          </a:custGeom>
          <a:gradFill>
            <a:gsLst>
              <a:gs pos="0">
                <a:srgbClr val="F29700">
                  <a:alpha val="67000"/>
                </a:srgbClr>
              </a:gs>
              <a:gs pos="99000">
                <a:srgbClr val="FFD800"/>
              </a:gs>
            </a:gsLst>
            <a:lin ang="5400000" scaled="1"/>
          </a:gradFill>
          <a:ln>
            <a:noFill/>
          </a:ln>
        </p:spPr>
        <p:txBody>
          <a:bodyPr vert="horz" wrap="square" lIns="91428" tIns="45713" rIns="91428" bIns="4571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3579680" y="887079"/>
            <a:ext cx="5511549" cy="458812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2"/>
          <p:cNvSpPr>
            <a:spLocks/>
          </p:cNvSpPr>
          <p:nvPr/>
        </p:nvSpPr>
        <p:spPr bwMode="auto">
          <a:xfrm>
            <a:off x="202220" y="268849"/>
            <a:ext cx="6419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cap="all">
                <a:solidFill>
                  <a:schemeClr val="bg1"/>
                </a:solidFill>
                <a:latin typeface="Calibri"/>
                <a:ea typeface="Calibri"/>
                <a:cs typeface="Arial"/>
              </a:rPr>
              <a:t>Должностное соревнование</a:t>
            </a:r>
            <a:endParaRPr/>
          </a:p>
        </p:txBody>
      </p:sp>
      <p:sp>
        <p:nvSpPr>
          <p:cNvPr id="17" name="Номер слайда 3"/>
          <p:cNvSpPr>
            <a:spLocks/>
          </p:cNvSpPr>
          <p:nvPr/>
        </p:nvSpPr>
        <p:spPr bwMode="auto">
          <a:xfrm>
            <a:off x="175260" y="6602730"/>
            <a:ext cx="632459" cy="25527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800" dirty="0" smtClean="0">
                <a:solidFill>
                  <a:schemeClr val="tx1">
                    <a:tint val="75000"/>
                  </a:schemeClr>
                </a:solidFill>
                <a:latin typeface="Calibri"/>
                <a:cs typeface="Arial"/>
              </a:rPr>
              <a:t>25</a:t>
            </a:r>
            <a:endParaRPr lang="en-US" sz="800" dirty="0">
              <a:solidFill>
                <a:schemeClr val="tx1">
                  <a:tint val="75000"/>
                </a:schemeClr>
              </a:solidFill>
              <a:latin typeface="Calibri"/>
              <a:cs typeface="Arial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5260" y="3896385"/>
            <a:ext cx="3404419" cy="270634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spc="-75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Arial" charset="0"/>
              <a:cs typeface="Arial" charset="0"/>
            </a:endParaRPr>
          </a:p>
        </p:txBody>
      </p:sp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val="733256144"/>
              </p:ext>
            </p:extLst>
          </p:nvPr>
        </p:nvGraphicFramePr>
        <p:xfrm>
          <a:off x="447295" y="3934293"/>
          <a:ext cx="3896176" cy="310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3036177628"/>
              </p:ext>
            </p:extLst>
          </p:nvPr>
        </p:nvGraphicFramePr>
        <p:xfrm>
          <a:off x="164177" y="4022341"/>
          <a:ext cx="3778576" cy="2454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TextBox 13"/>
          <p:cNvSpPr>
            <a:spLocks/>
          </p:cNvSpPr>
          <p:nvPr/>
        </p:nvSpPr>
        <p:spPr bwMode="auto">
          <a:xfrm>
            <a:off x="3671553" y="5733257"/>
            <a:ext cx="3667816" cy="738650"/>
          </a:xfrm>
          <a:prstGeom prst="rect">
            <a:avLst/>
          </a:prstGeom>
          <a:noFill/>
        </p:spPr>
        <p:txBody>
          <a:bodyPr wrap="square" lIns="91428" tIns="45713" rIns="91428" bIns="45713" rtlCol="0" anchor="ctr">
            <a:spAutoFit/>
          </a:bodyPr>
          <a:lstStyle/>
          <a:p>
            <a:pPr>
              <a:defRPr/>
            </a:pPr>
            <a:r>
              <a:rPr lang="ru-RU" sz="1400" dirty="0" smtClean="0">
                <a:solidFill>
                  <a:srgbClr val="000000"/>
                </a:solidFill>
                <a:latin typeface="Calibri"/>
                <a:ea typeface="Arial"/>
                <a:cs typeface="Arial"/>
              </a:rPr>
              <a:t>доля инспекторов со стажем до 3-х лет, ставших победителями Должностного соревнования</a:t>
            </a:r>
            <a:endParaRPr lang="ru-RU" sz="1400" dirty="0">
              <a:solidFill>
                <a:srgbClr val="000000"/>
              </a:solidFill>
              <a:latin typeface="Calibri"/>
              <a:ea typeface="Arial"/>
              <a:cs typeface="Arial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92124" y="3934927"/>
            <a:ext cx="864095" cy="28803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2020</a:t>
            </a:r>
            <a:endParaRPr lang="ru-RU" sz="18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103014" y="3934928"/>
            <a:ext cx="864095" cy="288031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</a:t>
            </a:r>
            <a:r>
              <a:rPr lang="en-US" sz="18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</a:t>
            </a:r>
            <a:r>
              <a:rPr lang="ru-RU" sz="18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1</a:t>
            </a:r>
            <a:endParaRPr lang="ru-RU" sz="18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57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2" descr="\\172.24.4.206\uet\all\ПАПКА КОНТРОЛЯ\09 ФОТО\Самодеятельность\IMG_5819-10-06-19-02-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16" y="1798876"/>
            <a:ext cx="485775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68221" y="1798876"/>
            <a:ext cx="485775" cy="485775"/>
          </a:xfrm>
          <a:prstGeom prst="rect">
            <a:avLst/>
          </a:prstGeom>
          <a:solidFill>
            <a:schemeClr val="bg2">
              <a:lumMod val="95000"/>
              <a:alpha val="2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23157" y="1798876"/>
            <a:ext cx="485775" cy="485775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78090" y="1798876"/>
            <a:ext cx="485775" cy="485775"/>
          </a:xfrm>
          <a:prstGeom prst="rect">
            <a:avLst/>
          </a:prstGeom>
          <a:solidFill>
            <a:schemeClr val="bg2">
              <a:lumMod val="95000"/>
              <a:alpha val="2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33024" y="1798876"/>
            <a:ext cx="485775" cy="485775"/>
          </a:xfrm>
          <a:prstGeom prst="rect">
            <a:avLst/>
          </a:prstGeom>
          <a:solidFill>
            <a:schemeClr val="bg2">
              <a:lumMod val="95000"/>
              <a:alpha val="2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87961" y="1798876"/>
            <a:ext cx="485775" cy="485775"/>
          </a:xfrm>
          <a:prstGeom prst="rect">
            <a:avLst/>
          </a:prstGeom>
          <a:solidFill>
            <a:schemeClr val="bg2">
              <a:lumMod val="95000"/>
              <a:alpha val="2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42893" y="1798876"/>
            <a:ext cx="485775" cy="485775"/>
          </a:xfrm>
          <a:prstGeom prst="rect">
            <a:avLst/>
          </a:prstGeom>
          <a:solidFill>
            <a:schemeClr val="bg2">
              <a:lumMod val="95000"/>
              <a:alpha val="2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97828" y="1798876"/>
            <a:ext cx="485775" cy="485775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52764" y="1798876"/>
            <a:ext cx="485775" cy="485775"/>
          </a:xfrm>
          <a:prstGeom prst="rect">
            <a:avLst/>
          </a:prstGeom>
          <a:solidFill>
            <a:schemeClr val="bg2">
              <a:lumMod val="95000"/>
              <a:alpha val="2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07699" y="1798876"/>
            <a:ext cx="485775" cy="485775"/>
          </a:xfrm>
          <a:prstGeom prst="rect">
            <a:avLst/>
          </a:prstGeom>
          <a:solidFill>
            <a:schemeClr val="bg2">
              <a:lumMod val="95000"/>
              <a:alpha val="2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62631" y="1798876"/>
            <a:ext cx="485775" cy="485775"/>
          </a:xfrm>
          <a:prstGeom prst="rect">
            <a:avLst/>
          </a:prstGeom>
          <a:solidFill>
            <a:schemeClr val="bg2">
              <a:lumMod val="95000"/>
              <a:alpha val="2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317568" y="1798876"/>
            <a:ext cx="485775" cy="485775"/>
          </a:xfrm>
          <a:prstGeom prst="rect">
            <a:avLst/>
          </a:prstGeom>
          <a:solidFill>
            <a:schemeClr val="bg2">
              <a:lumMod val="95000"/>
              <a:alpha val="2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426959" y="1797823"/>
            <a:ext cx="485775" cy="485775"/>
          </a:xfrm>
          <a:prstGeom prst="rect">
            <a:avLst/>
          </a:prstGeom>
          <a:solidFill>
            <a:schemeClr val="bg2">
              <a:lumMod val="95000"/>
              <a:alpha val="2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868515" y="1797823"/>
            <a:ext cx="485775" cy="48577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982371" y="1798876"/>
            <a:ext cx="485775" cy="485775"/>
          </a:xfrm>
          <a:prstGeom prst="rect">
            <a:avLst/>
          </a:prstGeom>
          <a:solidFill>
            <a:schemeClr val="bg2">
              <a:lumMod val="95000"/>
              <a:alpha val="2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32425" y="1910553"/>
            <a:ext cx="4690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2"/>
                </a:solidFill>
                <a:latin typeface="Calibri" panose="020F0502020204030204" pitchFamily="34" charset="0"/>
                <a:ea typeface="Merriweather Bold" panose="02060503050406030704" pitchFamily="18" charset="-52"/>
                <a:cs typeface="Open Sans" panose="020B0606030504020204" pitchFamily="34" charset="0"/>
              </a:rPr>
              <a:t>2019</a:t>
            </a:r>
            <a:endParaRPr lang="ru-RU" sz="1100" b="1" dirty="0">
              <a:solidFill>
                <a:schemeClr val="bg2"/>
              </a:solidFill>
              <a:latin typeface="Calibri" panose="020F0502020204030204" pitchFamily="34" charset="0"/>
              <a:ea typeface="Merriweather Bold" panose="02060503050406030704" pitchFamily="18" charset="-52"/>
              <a:cs typeface="Open Sans" panose="020B0606030504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105325" y="1910553"/>
            <a:ext cx="4690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2"/>
                </a:solidFill>
                <a:latin typeface="Calibri" panose="020F0502020204030204" pitchFamily="34" charset="0"/>
                <a:ea typeface="Merriweather Bold" panose="02060503050406030704" pitchFamily="18" charset="-52"/>
                <a:cs typeface="Open Sans" panose="020B0606030504020204" pitchFamily="34" charset="0"/>
              </a:rPr>
              <a:t>2020</a:t>
            </a:r>
            <a:endParaRPr lang="ru-RU" sz="1100" b="1" dirty="0">
              <a:solidFill>
                <a:schemeClr val="bg2"/>
              </a:solidFill>
              <a:latin typeface="Calibri" panose="020F0502020204030204" pitchFamily="34" charset="0"/>
              <a:ea typeface="Merriweather Bold" panose="02060503050406030704" pitchFamily="18" charset="-52"/>
              <a:cs typeface="Open Sans" panose="020B0606030504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61022" y="1910553"/>
            <a:ext cx="4690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bg2"/>
                </a:solidFill>
                <a:latin typeface="Calibri" panose="020F0502020204030204" pitchFamily="34" charset="0"/>
                <a:ea typeface="Merriweather Bold" panose="02060503050406030704" pitchFamily="18" charset="-52"/>
                <a:cs typeface="Open Sans" panose="020B0606030504020204" pitchFamily="34" charset="0"/>
              </a:rPr>
              <a:t>2021</a:t>
            </a:r>
            <a:endParaRPr lang="ru-RU" sz="1100" b="1" dirty="0">
              <a:solidFill>
                <a:schemeClr val="bg2"/>
              </a:solidFill>
              <a:latin typeface="Calibri" panose="020F0502020204030204" pitchFamily="34" charset="0"/>
              <a:ea typeface="Merriweather Bold" panose="02060503050406030704" pitchFamily="18" charset="-52"/>
              <a:cs typeface="Open Sans" panose="020B0606030504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Молодежный совет</a:t>
            </a:r>
            <a:endParaRPr lang="en-US" dirty="0"/>
          </a:p>
        </p:txBody>
      </p:sp>
      <p:sp>
        <p:nvSpPr>
          <p:cNvPr id="54" name="Slide Number Placeholder 3">
            <a:extLst>
              <a:ext uri="{FF2B5EF4-FFF2-40B4-BE49-F238E27FC236}">
                <a16:creationId xmlns:a16="http://schemas.microsoft.com/office/drawing/2014/main" xmlns="" id="{F054D1D2-319B-E14B-92FB-2ABE0D15C7E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E6542A-CDDE-0A4D-9BEA-1CDB85DF59E6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35497" y="2693578"/>
            <a:ext cx="319535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0000">
              <a:lnSpc>
                <a:spcPct val="150000"/>
              </a:lnSpc>
            </a:pPr>
            <a:r>
              <a:rPr lang="ru-RU" sz="1400" dirty="0" smtClean="0">
                <a:latin typeface="Calibri" panose="020F050202020403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Более </a:t>
            </a:r>
            <a:r>
              <a:rPr lang="ru-RU" sz="1400" b="1" dirty="0" smtClean="0">
                <a:latin typeface="Calibri" panose="020F050202020403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30 мероприятий</a:t>
            </a:r>
            <a:r>
              <a:rPr lang="ru-RU" sz="1400" dirty="0" smtClean="0">
                <a:latin typeface="Calibri" panose="020F050202020403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, из них:</a:t>
            </a:r>
          </a:p>
          <a:p>
            <a:pPr algn="just" defTabSz="180000">
              <a:buFontTx/>
              <a:buChar char="-"/>
            </a:pPr>
            <a:r>
              <a:rPr lang="ru-RU" sz="1200" dirty="0" smtClean="0">
                <a:latin typeface="Calibri" panose="020F0502020204030204" pitchFamily="34" charset="0"/>
              </a:rPr>
              <a:t>Участие в патриотической акции «День солидарности в борьбе с терроризмом»;</a:t>
            </a:r>
            <a:endParaRPr lang="ru-RU" sz="1200" spc="-75" dirty="0" smtClean="0">
              <a:latin typeface="Calibri" panose="020F0502020204030204" pitchFamily="34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pPr algn="just" defTabSz="180000">
              <a:buFontTx/>
              <a:buChar char="-"/>
            </a:pPr>
            <a:r>
              <a:rPr lang="ru-RU" sz="1200" dirty="0" smtClean="0">
                <a:latin typeface="Calibri" panose="020F0502020204030204" pitchFamily="34" charset="0"/>
              </a:rPr>
              <a:t>Организация </a:t>
            </a:r>
            <a:r>
              <a:rPr lang="ru-RU" sz="1200" dirty="0">
                <a:latin typeface="Calibri" panose="020F0502020204030204" pitchFamily="34" charset="0"/>
              </a:rPr>
              <a:t>и проведение конкурса «Лучший наставник </a:t>
            </a:r>
            <a:r>
              <a:rPr lang="ru-RU" sz="1200" dirty="0" err="1">
                <a:latin typeface="Calibri" panose="020F0502020204030204" pitchFamily="34" charset="0"/>
              </a:rPr>
              <a:t>ЦЭДа</a:t>
            </a:r>
            <a:r>
              <a:rPr lang="ru-RU" sz="1200" dirty="0" smtClean="0">
                <a:latin typeface="Calibri" panose="020F0502020204030204" pitchFamily="34" charset="0"/>
              </a:rPr>
              <a:t>»;</a:t>
            </a:r>
            <a:endParaRPr lang="ru-RU" sz="1200" dirty="0">
              <a:latin typeface="Calibri" panose="020F0502020204030204" pitchFamily="34" charset="0"/>
            </a:endParaRPr>
          </a:p>
          <a:p>
            <a:pPr algn="just" defTabSz="180000">
              <a:buFontTx/>
              <a:buChar char="-"/>
            </a:pPr>
            <a:r>
              <a:rPr lang="ru-RU" sz="1200" dirty="0">
                <a:latin typeface="Calibri" panose="020F0502020204030204" pitchFamily="34" charset="0"/>
              </a:rPr>
              <a:t>Участие в расширенном совещании с руководителями и специалистами молодежной политики при администрации </a:t>
            </a:r>
            <a:r>
              <a:rPr lang="ru-RU" sz="1200" dirty="0" smtClean="0">
                <a:latin typeface="Calibri" panose="020F0502020204030204" pitchFamily="34" charset="0"/>
              </a:rPr>
              <a:t>области;</a:t>
            </a:r>
            <a:endParaRPr lang="ru-RU" sz="1200" dirty="0">
              <a:latin typeface="Calibri" panose="020F0502020204030204" pitchFamily="34" charset="0"/>
            </a:endParaRPr>
          </a:p>
          <a:p>
            <a:pPr algn="just" defTabSz="180000">
              <a:buFontTx/>
              <a:buChar char="-"/>
            </a:pPr>
            <a:r>
              <a:rPr lang="ru-RU" sz="1200" dirty="0" smtClean="0">
                <a:latin typeface="Calibri" panose="020F0502020204030204" pitchFamily="34" charset="0"/>
              </a:rPr>
              <a:t>Участие во всероссийском забеге </a:t>
            </a:r>
            <a:r>
              <a:rPr lang="ru-RU" sz="1200" dirty="0">
                <a:latin typeface="Calibri" panose="020F0502020204030204" pitchFamily="34" charset="0"/>
              </a:rPr>
              <a:t>«Кросс нации 2019</a:t>
            </a:r>
            <a:r>
              <a:rPr lang="ru-RU" sz="1200" dirty="0" smtClean="0">
                <a:latin typeface="Calibri" panose="020F0502020204030204" pitchFamily="34" charset="0"/>
              </a:rPr>
              <a:t>»;</a:t>
            </a:r>
            <a:endParaRPr lang="ru-RU" sz="1200" dirty="0">
              <a:latin typeface="Calibri" panose="020F0502020204030204" pitchFamily="34" charset="0"/>
            </a:endParaRPr>
          </a:p>
          <a:p>
            <a:pPr algn="just" defTabSz="180000">
              <a:buFontTx/>
              <a:buChar char="-"/>
            </a:pPr>
            <a:r>
              <a:rPr lang="ru-RU" sz="1200" dirty="0" smtClean="0">
                <a:latin typeface="Calibri" panose="020F0502020204030204" pitchFamily="34" charset="0"/>
              </a:rPr>
              <a:t>Организация научно-практического семинара </a:t>
            </a:r>
            <a:r>
              <a:rPr lang="ru-RU" sz="1200" dirty="0">
                <a:latin typeface="Calibri" panose="020F0502020204030204" pitchFamily="34" charset="0"/>
              </a:rPr>
              <a:t>на базе </a:t>
            </a:r>
            <a:r>
              <a:rPr lang="ru-RU" sz="1200" dirty="0" smtClean="0">
                <a:latin typeface="Calibri" panose="020F0502020204030204" pitchFamily="34" charset="0"/>
              </a:rPr>
              <a:t>УЭТ;</a:t>
            </a:r>
            <a:endParaRPr lang="ru-RU" sz="1200" spc="-75" dirty="0" smtClean="0">
              <a:latin typeface="Calibri" panose="020F0502020204030204" pitchFamily="34" charset="0"/>
              <a:ea typeface="Roboto Light" panose="02000000000000000000" pitchFamily="2" charset="0"/>
              <a:cs typeface="Arial" panose="020B0604020202020204" pitchFamily="34" charset="0"/>
            </a:endParaRPr>
          </a:p>
          <a:p>
            <a:pPr algn="just" defTabSz="180000">
              <a:buFontTx/>
              <a:buChar char="-"/>
            </a:pPr>
            <a:r>
              <a:rPr lang="ru-RU" sz="1200" dirty="0" smtClean="0">
                <a:latin typeface="Calibri" panose="020F0502020204030204" pitchFamily="34" charset="0"/>
              </a:rPr>
              <a:t>Участие «Неделе </a:t>
            </a:r>
            <a:r>
              <a:rPr lang="ru-RU" sz="1200" dirty="0">
                <a:latin typeface="Calibri" panose="020F0502020204030204" pitchFamily="34" charset="0"/>
              </a:rPr>
              <a:t>науки» </a:t>
            </a:r>
            <a:r>
              <a:rPr lang="ru-RU" sz="1200" dirty="0" smtClean="0">
                <a:latin typeface="Calibri" panose="020F0502020204030204" pitchFamily="34" charset="0"/>
              </a:rPr>
              <a:t>РТА;</a:t>
            </a:r>
            <a:endParaRPr lang="ru-RU" sz="1200" dirty="0">
              <a:latin typeface="Calibri" panose="020F0502020204030204" pitchFamily="34" charset="0"/>
            </a:endParaRPr>
          </a:p>
          <a:p>
            <a:pPr algn="just" defTabSz="180000">
              <a:buFontTx/>
              <a:buChar char="-"/>
            </a:pPr>
            <a:r>
              <a:rPr lang="ru-RU" sz="1200" dirty="0">
                <a:latin typeface="Calibri" panose="020F0502020204030204" pitchFamily="34" charset="0"/>
              </a:rPr>
              <a:t>Участие в конкурсе от Генеральной прокуратуры РФ «Вместе против коррупции</a:t>
            </a:r>
            <a:r>
              <a:rPr lang="ru-RU" sz="1200" dirty="0" smtClean="0">
                <a:latin typeface="Calibri" panose="020F0502020204030204" pitchFamily="34" charset="0"/>
              </a:rPr>
              <a:t>»;</a:t>
            </a:r>
            <a:endParaRPr lang="ru-RU" sz="1200" dirty="0">
              <a:latin typeface="Calibri" panose="020F0502020204030204" pitchFamily="34" charset="0"/>
            </a:endParaRPr>
          </a:p>
          <a:p>
            <a:pPr algn="just" defTabSz="180000">
              <a:buFontTx/>
              <a:buChar char="-"/>
            </a:pPr>
            <a:r>
              <a:rPr lang="ru-RU" sz="1200" dirty="0">
                <a:latin typeface="Calibri" panose="020F0502020204030204" pitchFamily="34" charset="0"/>
              </a:rPr>
              <a:t>Участие в смотре - конкурсе от Федерального казначейства с военно-патриотическим роликом «Вспомним всех поименно</a:t>
            </a:r>
            <a:r>
              <a:rPr lang="ru-RU" sz="1200" dirty="0" smtClean="0">
                <a:latin typeface="Calibri" panose="020F0502020204030204" pitchFamily="34" charset="0"/>
              </a:rPr>
              <a:t>» и др.</a:t>
            </a:r>
            <a:endParaRPr lang="ru-RU" sz="1200" dirty="0">
              <a:latin typeface="Calibri" panose="020F0502020204030204" pitchFamily="34" charset="0"/>
            </a:endParaRPr>
          </a:p>
          <a:p>
            <a:pPr marL="171450" indent="-171450" algn="ctr" defTabSz="180000">
              <a:buFontTx/>
              <a:buChar char="-"/>
            </a:pPr>
            <a:endParaRPr lang="ru-RU" sz="1100" i="1" spc="-75" dirty="0">
              <a:latin typeface="Calibri" panose="020F0502020204030204" pitchFamily="34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30404" y="980728"/>
            <a:ext cx="81961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Calibri" panose="020F0502020204030204" pitchFamily="34" charset="0"/>
              </a:rPr>
              <a:t>В </a:t>
            </a:r>
            <a:r>
              <a:rPr lang="ru-RU" sz="1400" dirty="0">
                <a:latin typeface="Calibri" panose="020F0502020204030204" pitchFamily="34" charset="0"/>
              </a:rPr>
              <a:t>апреле 2019 года </a:t>
            </a:r>
            <a:r>
              <a:rPr lang="ru-RU" sz="1400" dirty="0" smtClean="0">
                <a:latin typeface="Calibri" panose="020F0502020204030204" pitchFamily="34" charset="0"/>
              </a:rPr>
              <a:t>в таможне создана </a:t>
            </a:r>
            <a:r>
              <a:rPr lang="ru-RU" sz="1400" dirty="0">
                <a:latin typeface="Calibri" panose="020F0502020204030204" pitchFamily="34" charset="0"/>
              </a:rPr>
              <a:t>Молодежная инициативная группа (МИГ), а в июле 2019 г. в соответствии с приказом ФТС </a:t>
            </a:r>
            <a:r>
              <a:rPr lang="ru-RU" sz="1400" dirty="0" smtClean="0">
                <a:latin typeface="Calibri" panose="020F0502020204030204" pitchFamily="34" charset="0"/>
              </a:rPr>
              <a:t>России от 17 июня 2019 г. №973  </a:t>
            </a:r>
            <a:r>
              <a:rPr lang="ru-RU" sz="1400" dirty="0">
                <a:latin typeface="Calibri" panose="020F0502020204030204" pitchFamily="34" charset="0"/>
              </a:rPr>
              <a:t>МИГ был переименован в Молодежный совет Уральской электронной таможни</a:t>
            </a:r>
            <a:r>
              <a:rPr lang="ru-RU" sz="1400" dirty="0" smtClean="0">
                <a:latin typeface="Calibri" panose="020F0502020204030204" pitchFamily="34" charset="0"/>
              </a:rPr>
              <a:t>.</a:t>
            </a:r>
            <a:endParaRPr lang="ru-RU" sz="1400" dirty="0">
              <a:latin typeface="Calibri" panose="020F0502020204030204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872326" y="2389703"/>
            <a:ext cx="304164" cy="304163"/>
            <a:chOff x="1417569" y="2567122"/>
            <a:chExt cx="304164" cy="304163"/>
          </a:xfrm>
        </p:grpSpPr>
        <p:sp>
          <p:nvSpPr>
            <p:cNvPr id="26" name="Freeform: Shape 111"/>
            <p:cNvSpPr/>
            <p:nvPr/>
          </p:nvSpPr>
          <p:spPr>
            <a:xfrm>
              <a:off x="1417569" y="2567122"/>
              <a:ext cx="304164" cy="304163"/>
            </a:xfrm>
            <a:custGeom>
              <a:avLst/>
              <a:gdLst/>
              <a:ahLst/>
              <a:cxnLst/>
              <a:rect l="l" t="t" r="r" b="b"/>
              <a:pathLst>
                <a:path w="195927" h="195927">
                  <a:moveTo>
                    <a:pt x="97964" y="0"/>
                  </a:moveTo>
                  <a:cubicBezTo>
                    <a:pt x="116200" y="208"/>
                    <a:pt x="132679" y="4667"/>
                    <a:pt x="147399" y="13379"/>
                  </a:cubicBezTo>
                  <a:cubicBezTo>
                    <a:pt x="162120" y="22090"/>
                    <a:pt x="173837" y="33807"/>
                    <a:pt x="182548" y="48528"/>
                  </a:cubicBezTo>
                  <a:cubicBezTo>
                    <a:pt x="191260" y="63248"/>
                    <a:pt x="195719" y="79727"/>
                    <a:pt x="195927" y="97963"/>
                  </a:cubicBezTo>
                  <a:cubicBezTo>
                    <a:pt x="195719" y="116199"/>
                    <a:pt x="191260" y="132677"/>
                    <a:pt x="182548" y="147398"/>
                  </a:cubicBezTo>
                  <a:cubicBezTo>
                    <a:pt x="173837" y="162119"/>
                    <a:pt x="162120" y="173836"/>
                    <a:pt x="147399" y="182547"/>
                  </a:cubicBezTo>
                  <a:cubicBezTo>
                    <a:pt x="132679" y="191259"/>
                    <a:pt x="116200" y="195719"/>
                    <a:pt x="97964" y="195927"/>
                  </a:cubicBezTo>
                  <a:cubicBezTo>
                    <a:pt x="79728" y="195719"/>
                    <a:pt x="63250" y="191259"/>
                    <a:pt x="48529" y="182547"/>
                  </a:cubicBezTo>
                  <a:cubicBezTo>
                    <a:pt x="33808" y="173836"/>
                    <a:pt x="22091" y="162119"/>
                    <a:pt x="13380" y="147398"/>
                  </a:cubicBezTo>
                  <a:cubicBezTo>
                    <a:pt x="4668" y="132677"/>
                    <a:pt x="208" y="116199"/>
                    <a:pt x="0" y="97963"/>
                  </a:cubicBezTo>
                  <a:cubicBezTo>
                    <a:pt x="208" y="79727"/>
                    <a:pt x="4668" y="63248"/>
                    <a:pt x="13380" y="48528"/>
                  </a:cubicBezTo>
                  <a:cubicBezTo>
                    <a:pt x="22091" y="33807"/>
                    <a:pt x="33808" y="22090"/>
                    <a:pt x="48529" y="13379"/>
                  </a:cubicBezTo>
                  <a:cubicBezTo>
                    <a:pt x="63250" y="4667"/>
                    <a:pt x="79728" y="208"/>
                    <a:pt x="979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alibri" panose="020F0502020204030204" pitchFamily="34" charset="0"/>
              </a:endParaRPr>
            </a:p>
          </p:txBody>
        </p:sp>
        <p:grpSp>
          <p:nvGrpSpPr>
            <p:cNvPr id="47" name="Группа 46"/>
            <p:cNvGrpSpPr/>
            <p:nvPr/>
          </p:nvGrpSpPr>
          <p:grpSpPr>
            <a:xfrm>
              <a:off x="1485437" y="2643347"/>
              <a:ext cx="161213" cy="144740"/>
              <a:chOff x="10637163" y="6050019"/>
              <a:chExt cx="1057444" cy="949392"/>
            </a:xfrm>
          </p:grpSpPr>
          <p:sp>
            <p:nvSpPr>
              <p:cNvPr id="48" name="Полилиния 47">
                <a:extLst>
                  <a:ext uri="{FF2B5EF4-FFF2-40B4-BE49-F238E27FC236}">
                    <a16:creationId xmlns:a16="http://schemas.microsoft.com/office/drawing/2014/main" xmlns="" id="{E26F7E40-DFC0-9047-B65F-A3B150DF1179}"/>
                  </a:ext>
                </a:extLst>
              </p:cNvPr>
              <p:cNvSpPr/>
              <p:nvPr/>
            </p:nvSpPr>
            <p:spPr>
              <a:xfrm>
                <a:off x="10687243" y="6099745"/>
                <a:ext cx="644785" cy="644647"/>
              </a:xfrm>
              <a:custGeom>
                <a:avLst/>
                <a:gdLst>
                  <a:gd name="connsiteX0" fmla="*/ 462580 w 1394456"/>
                  <a:gd name="connsiteY0" fmla="*/ 1353587 h 1394154"/>
                  <a:gd name="connsiteX1" fmla="*/ 40870 w 1394456"/>
                  <a:gd name="connsiteY1" fmla="*/ 462580 h 1394154"/>
                  <a:gd name="connsiteX2" fmla="*/ 931877 w 1394456"/>
                  <a:gd name="connsiteY2" fmla="*/ 40870 h 1394154"/>
                  <a:gd name="connsiteX3" fmla="*/ 1353587 w 1394456"/>
                  <a:gd name="connsiteY3" fmla="*/ 931877 h 1394154"/>
                  <a:gd name="connsiteX4" fmla="*/ 1051892 w 1394456"/>
                  <a:gd name="connsiteY4" fmla="*/ 1297294 h 1394154"/>
                  <a:gd name="connsiteX5" fmla="*/ 908160 w 1394456"/>
                  <a:gd name="connsiteY5" fmla="*/ 1361492 h 1394154"/>
                  <a:gd name="connsiteX6" fmla="*/ 462580 w 1394456"/>
                  <a:gd name="connsiteY6" fmla="*/ 1353587 h 1394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4456" h="1394154">
                    <a:moveTo>
                      <a:pt x="462580" y="1353587"/>
                    </a:moveTo>
                    <a:cubicBezTo>
                      <a:pt x="100087" y="1223999"/>
                      <a:pt x="-88718" y="825082"/>
                      <a:pt x="40870" y="462580"/>
                    </a:cubicBezTo>
                    <a:cubicBezTo>
                      <a:pt x="170458" y="100087"/>
                      <a:pt x="569374" y="-88717"/>
                      <a:pt x="931877" y="40870"/>
                    </a:cubicBezTo>
                    <a:cubicBezTo>
                      <a:pt x="1294370" y="170467"/>
                      <a:pt x="1483174" y="569384"/>
                      <a:pt x="1353587" y="931877"/>
                    </a:cubicBezTo>
                    <a:cubicBezTo>
                      <a:pt x="1298780" y="1085182"/>
                      <a:pt x="1192043" y="1214455"/>
                      <a:pt x="1051892" y="1297294"/>
                    </a:cubicBezTo>
                    <a:cubicBezTo>
                      <a:pt x="1006619" y="1324164"/>
                      <a:pt x="958385" y="1345710"/>
                      <a:pt x="908160" y="1361492"/>
                    </a:cubicBezTo>
                    <a:cubicBezTo>
                      <a:pt x="762760" y="1407603"/>
                      <a:pt x="606255" y="1404822"/>
                      <a:pt x="462580" y="1353587"/>
                    </a:cubicBezTo>
                    <a:close/>
                  </a:path>
                </a:pathLst>
              </a:custGeom>
              <a:noFill/>
              <a:ln w="6350" cap="rnd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49" name="Полилиния 48">
                <a:extLst>
                  <a:ext uri="{FF2B5EF4-FFF2-40B4-BE49-F238E27FC236}">
                    <a16:creationId xmlns:a16="http://schemas.microsoft.com/office/drawing/2014/main" xmlns="" id="{7E18D907-00F5-E04B-8A90-B54F7F74D32B}"/>
                  </a:ext>
                </a:extLst>
              </p:cNvPr>
              <p:cNvSpPr/>
              <p:nvPr/>
            </p:nvSpPr>
            <p:spPr>
              <a:xfrm>
                <a:off x="10637163" y="6050019"/>
                <a:ext cx="743365" cy="743364"/>
              </a:xfrm>
              <a:custGeom>
                <a:avLst/>
                <a:gdLst>
                  <a:gd name="connsiteX0" fmla="*/ 1345932 w 1607642"/>
                  <a:gd name="connsiteY0" fmla="*/ 1397314 h 1607641"/>
                  <a:gd name="connsiteX1" fmla="*/ 210323 w 1607642"/>
                  <a:gd name="connsiteY1" fmla="*/ 1345936 h 1607641"/>
                  <a:gd name="connsiteX2" fmla="*/ 261711 w 1607642"/>
                  <a:gd name="connsiteY2" fmla="*/ 210328 h 1607641"/>
                  <a:gd name="connsiteX3" fmla="*/ 1397310 w 1607642"/>
                  <a:gd name="connsiteY3" fmla="*/ 261706 h 1607641"/>
                  <a:gd name="connsiteX4" fmla="*/ 1484426 w 1607642"/>
                  <a:gd name="connsiteY4" fmla="*/ 1231484 h 1607641"/>
                  <a:gd name="connsiteX5" fmla="*/ 1345932 w 1607642"/>
                  <a:gd name="connsiteY5" fmla="*/ 1397314 h 1607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07642" h="1607641">
                    <a:moveTo>
                      <a:pt x="1345932" y="1397314"/>
                    </a:moveTo>
                    <a:cubicBezTo>
                      <a:pt x="1018158" y="1696714"/>
                      <a:pt x="509732" y="1673711"/>
                      <a:pt x="210323" y="1345936"/>
                    </a:cubicBezTo>
                    <a:cubicBezTo>
                      <a:pt x="-89076" y="1018153"/>
                      <a:pt x="-66064" y="509727"/>
                      <a:pt x="261711" y="210328"/>
                    </a:cubicBezTo>
                    <a:cubicBezTo>
                      <a:pt x="589485" y="-89072"/>
                      <a:pt x="1097911" y="-66069"/>
                      <a:pt x="1397310" y="261706"/>
                    </a:cubicBezTo>
                    <a:cubicBezTo>
                      <a:pt x="1641102" y="528606"/>
                      <a:pt x="1676745" y="925408"/>
                      <a:pt x="1484426" y="1231484"/>
                    </a:cubicBezTo>
                    <a:cubicBezTo>
                      <a:pt x="1445992" y="1292777"/>
                      <a:pt x="1399396" y="1348565"/>
                      <a:pt x="1345932" y="1397314"/>
                    </a:cubicBezTo>
                    <a:close/>
                  </a:path>
                </a:pathLst>
              </a:custGeom>
              <a:noFill/>
              <a:ln w="6350" cap="rnd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50" name="Полилиния 49">
                <a:extLst>
                  <a:ext uri="{FF2B5EF4-FFF2-40B4-BE49-F238E27FC236}">
                    <a16:creationId xmlns:a16="http://schemas.microsoft.com/office/drawing/2014/main" xmlns="" id="{9198D736-1265-7C42-B739-AF5A409DDAE3}"/>
                  </a:ext>
                </a:extLst>
              </p:cNvPr>
              <p:cNvSpPr/>
              <p:nvPr/>
            </p:nvSpPr>
            <p:spPr>
              <a:xfrm>
                <a:off x="11259509" y="6619497"/>
                <a:ext cx="435098" cy="379914"/>
              </a:xfrm>
              <a:custGeom>
                <a:avLst/>
                <a:gdLst>
                  <a:gd name="connsiteX0" fmla="*/ 138684 w 940976"/>
                  <a:gd name="connsiteY0" fmla="*/ 0 h 821628"/>
                  <a:gd name="connsiteX1" fmla="*/ 647890 w 940976"/>
                  <a:gd name="connsiteY1" fmla="*/ 420814 h 821628"/>
                  <a:gd name="connsiteX2" fmla="*/ 766953 w 940976"/>
                  <a:gd name="connsiteY2" fmla="*/ 518827 h 821628"/>
                  <a:gd name="connsiteX3" fmla="*/ 901637 w 940976"/>
                  <a:gd name="connsiteY3" fmla="*/ 630174 h 821628"/>
                  <a:gd name="connsiteX4" fmla="*/ 916305 w 940976"/>
                  <a:gd name="connsiteY4" fmla="*/ 782288 h 821628"/>
                  <a:gd name="connsiteX5" fmla="*/ 764191 w 940976"/>
                  <a:gd name="connsiteY5" fmla="*/ 796957 h 821628"/>
                  <a:gd name="connsiteX6" fmla="*/ 629507 w 940976"/>
                  <a:gd name="connsiteY6" fmla="*/ 685514 h 821628"/>
                  <a:gd name="connsiteX7" fmla="*/ 629507 w 940976"/>
                  <a:gd name="connsiteY7" fmla="*/ 685514 h 821628"/>
                  <a:gd name="connsiteX8" fmla="*/ 510445 w 940976"/>
                  <a:gd name="connsiteY8" fmla="*/ 587216 h 821628"/>
                  <a:gd name="connsiteX9" fmla="*/ 0 w 940976"/>
                  <a:gd name="connsiteY9" fmla="*/ 165449 h 821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40976" h="821628">
                    <a:moveTo>
                      <a:pt x="138684" y="0"/>
                    </a:moveTo>
                    <a:lnTo>
                      <a:pt x="647890" y="420814"/>
                    </a:lnTo>
                    <a:lnTo>
                      <a:pt x="766953" y="518827"/>
                    </a:lnTo>
                    <a:lnTo>
                      <a:pt x="901637" y="630174"/>
                    </a:lnTo>
                    <a:cubicBezTo>
                      <a:pt x="947690" y="668131"/>
                      <a:pt x="954262" y="736235"/>
                      <a:pt x="916305" y="782288"/>
                    </a:cubicBezTo>
                    <a:cubicBezTo>
                      <a:pt x="878348" y="828342"/>
                      <a:pt x="810244" y="834914"/>
                      <a:pt x="764191" y="796957"/>
                    </a:cubicBezTo>
                    <a:lnTo>
                      <a:pt x="629507" y="685514"/>
                    </a:lnTo>
                    <a:lnTo>
                      <a:pt x="629507" y="685514"/>
                    </a:lnTo>
                    <a:lnTo>
                      <a:pt x="510445" y="587216"/>
                    </a:lnTo>
                    <a:lnTo>
                      <a:pt x="0" y="165449"/>
                    </a:lnTo>
                  </a:path>
                </a:pathLst>
              </a:custGeom>
              <a:noFill/>
              <a:ln w="6350" cap="rnd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51" name="Полилиния 50">
                <a:extLst>
                  <a:ext uri="{FF2B5EF4-FFF2-40B4-BE49-F238E27FC236}">
                    <a16:creationId xmlns:a16="http://schemas.microsoft.com/office/drawing/2014/main" xmlns="" id="{54810C2B-EAA2-C04D-AF6C-37116502CA8B}"/>
                  </a:ext>
                </a:extLst>
              </p:cNvPr>
              <p:cNvSpPr/>
              <p:nvPr/>
            </p:nvSpPr>
            <p:spPr>
              <a:xfrm>
                <a:off x="11495532" y="6814078"/>
                <a:ext cx="63553" cy="77118"/>
              </a:xfrm>
              <a:custGeom>
                <a:avLst/>
                <a:gdLst>
                  <a:gd name="connsiteX0" fmla="*/ 0 w 137445"/>
                  <a:gd name="connsiteY0" fmla="*/ 166783 h 166782"/>
                  <a:gd name="connsiteX1" fmla="*/ 137446 w 137445"/>
                  <a:gd name="connsiteY1" fmla="*/ 0 h 166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7445" h="166782">
                    <a:moveTo>
                      <a:pt x="0" y="166783"/>
                    </a:moveTo>
                    <a:lnTo>
                      <a:pt x="137446" y="0"/>
                    </a:lnTo>
                  </a:path>
                </a:pathLst>
              </a:custGeom>
              <a:ln w="6350" cap="rnd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61" name="Полилиния 60">
                <a:extLst>
                  <a:ext uri="{FF2B5EF4-FFF2-40B4-BE49-F238E27FC236}">
                    <a16:creationId xmlns:a16="http://schemas.microsoft.com/office/drawing/2014/main" xmlns="" id="{39B4F6DD-D3F5-CD4F-B158-D790CEB61FA7}"/>
                  </a:ext>
                </a:extLst>
              </p:cNvPr>
              <p:cNvSpPr/>
              <p:nvPr/>
            </p:nvSpPr>
            <p:spPr>
              <a:xfrm>
                <a:off x="11550584" y="6859580"/>
                <a:ext cx="63599" cy="77078"/>
              </a:xfrm>
              <a:custGeom>
                <a:avLst/>
                <a:gdLst>
                  <a:gd name="connsiteX0" fmla="*/ 0 w 137541"/>
                  <a:gd name="connsiteY0" fmla="*/ 166688 h 166687"/>
                  <a:gd name="connsiteX1" fmla="*/ 137446 w 137541"/>
                  <a:gd name="connsiteY1" fmla="*/ 0 h 166687"/>
                  <a:gd name="connsiteX2" fmla="*/ 137541 w 137541"/>
                  <a:gd name="connsiteY2" fmla="*/ 0 h 166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541" h="166687">
                    <a:moveTo>
                      <a:pt x="0" y="166688"/>
                    </a:moveTo>
                    <a:lnTo>
                      <a:pt x="137446" y="0"/>
                    </a:lnTo>
                    <a:lnTo>
                      <a:pt x="137541" y="0"/>
                    </a:lnTo>
                  </a:path>
                </a:pathLst>
              </a:custGeom>
              <a:noFill/>
              <a:ln w="6350" cap="rnd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62" name="Полилиния 61">
                <a:extLst>
                  <a:ext uri="{FF2B5EF4-FFF2-40B4-BE49-F238E27FC236}">
                    <a16:creationId xmlns:a16="http://schemas.microsoft.com/office/drawing/2014/main" xmlns="" id="{16E820A4-4355-6C4E-B4BC-DFE6E26FBB24}"/>
                  </a:ext>
                </a:extLst>
              </p:cNvPr>
              <p:cNvSpPr/>
              <p:nvPr/>
            </p:nvSpPr>
            <p:spPr>
              <a:xfrm>
                <a:off x="10780641" y="6214041"/>
                <a:ext cx="137391" cy="161516"/>
              </a:xfrm>
              <a:custGeom>
                <a:avLst/>
                <a:gdLst>
                  <a:gd name="connsiteX0" fmla="*/ 14971 w 297134"/>
                  <a:gd name="connsiteY0" fmla="*/ 333851 h 349296"/>
                  <a:gd name="connsiteX1" fmla="*/ 87980 w 297134"/>
                  <a:gd name="connsiteY1" fmla="*/ 334499 h 349296"/>
                  <a:gd name="connsiteX2" fmla="*/ 100696 w 297134"/>
                  <a:gd name="connsiteY2" fmla="*/ 314230 h 349296"/>
                  <a:gd name="connsiteX3" fmla="*/ 273385 w 297134"/>
                  <a:gd name="connsiteY3" fmla="*/ 95155 h 349296"/>
                  <a:gd name="connsiteX4" fmla="*/ 288996 w 297134"/>
                  <a:gd name="connsiteY4" fmla="*/ 23974 h 349296"/>
                  <a:gd name="connsiteX5" fmla="*/ 281957 w 297134"/>
                  <a:gd name="connsiteY5" fmla="*/ 15240 h 349296"/>
                  <a:gd name="connsiteX6" fmla="*/ 245190 w 297134"/>
                  <a:gd name="connsiteY6" fmla="*/ 0 h 349296"/>
                  <a:gd name="connsiteX7" fmla="*/ 218044 w 297134"/>
                  <a:gd name="connsiteY7" fmla="*/ 7810 h 349296"/>
                  <a:gd name="connsiteX8" fmla="*/ 3065 w 297134"/>
                  <a:gd name="connsiteY8" fmla="*/ 279749 h 349296"/>
                  <a:gd name="connsiteX9" fmla="*/ 14971 w 297134"/>
                  <a:gd name="connsiteY9" fmla="*/ 333851 h 349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7134" h="349296">
                    <a:moveTo>
                      <a:pt x="14971" y="333851"/>
                    </a:moveTo>
                    <a:cubicBezTo>
                      <a:pt x="34955" y="354187"/>
                      <a:pt x="67635" y="354482"/>
                      <a:pt x="87980" y="334499"/>
                    </a:cubicBezTo>
                    <a:cubicBezTo>
                      <a:pt x="93743" y="328832"/>
                      <a:pt x="98105" y="321888"/>
                      <a:pt x="100696" y="314230"/>
                    </a:cubicBezTo>
                    <a:cubicBezTo>
                      <a:pt x="131405" y="223542"/>
                      <a:pt x="192384" y="146190"/>
                      <a:pt x="273385" y="95155"/>
                    </a:cubicBezTo>
                    <a:cubicBezTo>
                      <a:pt x="297349" y="79810"/>
                      <a:pt x="304341" y="47939"/>
                      <a:pt x="288996" y="23974"/>
                    </a:cubicBezTo>
                    <a:cubicBezTo>
                      <a:pt x="286977" y="20812"/>
                      <a:pt x="284615" y="17888"/>
                      <a:pt x="281957" y="15240"/>
                    </a:cubicBezTo>
                    <a:cubicBezTo>
                      <a:pt x="272184" y="5525"/>
                      <a:pt x="258973" y="48"/>
                      <a:pt x="245190" y="0"/>
                    </a:cubicBezTo>
                    <a:cubicBezTo>
                      <a:pt x="235589" y="-10"/>
                      <a:pt x="226179" y="2705"/>
                      <a:pt x="218044" y="7810"/>
                    </a:cubicBezTo>
                    <a:cubicBezTo>
                      <a:pt x="117441" y="71257"/>
                      <a:pt x="41575" y="167221"/>
                      <a:pt x="3065" y="279749"/>
                    </a:cubicBezTo>
                    <a:cubicBezTo>
                      <a:pt x="-3698" y="298571"/>
                      <a:pt x="931" y="319611"/>
                      <a:pt x="14971" y="333851"/>
                    </a:cubicBezTo>
                    <a:close/>
                  </a:path>
                </a:pathLst>
              </a:custGeom>
              <a:noFill/>
              <a:ln w="6350" cap="rnd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1" name="Группа 20"/>
          <p:cNvGrpSpPr/>
          <p:nvPr/>
        </p:nvGrpSpPr>
        <p:grpSpPr>
          <a:xfrm>
            <a:off x="7428780" y="2388652"/>
            <a:ext cx="304164" cy="304163"/>
            <a:chOff x="6974023" y="2566071"/>
            <a:chExt cx="304164" cy="304163"/>
          </a:xfrm>
        </p:grpSpPr>
        <p:sp>
          <p:nvSpPr>
            <p:cNvPr id="36" name="Freeform: Shape 111"/>
            <p:cNvSpPr/>
            <p:nvPr/>
          </p:nvSpPr>
          <p:spPr>
            <a:xfrm>
              <a:off x="6974023" y="2566071"/>
              <a:ext cx="304164" cy="304163"/>
            </a:xfrm>
            <a:custGeom>
              <a:avLst/>
              <a:gdLst/>
              <a:ahLst/>
              <a:cxnLst/>
              <a:rect l="l" t="t" r="r" b="b"/>
              <a:pathLst>
                <a:path w="195927" h="195927">
                  <a:moveTo>
                    <a:pt x="97964" y="0"/>
                  </a:moveTo>
                  <a:cubicBezTo>
                    <a:pt x="116200" y="208"/>
                    <a:pt x="132679" y="4667"/>
                    <a:pt x="147399" y="13379"/>
                  </a:cubicBezTo>
                  <a:cubicBezTo>
                    <a:pt x="162120" y="22090"/>
                    <a:pt x="173837" y="33807"/>
                    <a:pt x="182548" y="48528"/>
                  </a:cubicBezTo>
                  <a:cubicBezTo>
                    <a:pt x="191260" y="63248"/>
                    <a:pt x="195719" y="79727"/>
                    <a:pt x="195927" y="97963"/>
                  </a:cubicBezTo>
                  <a:cubicBezTo>
                    <a:pt x="195719" y="116199"/>
                    <a:pt x="191260" y="132677"/>
                    <a:pt x="182548" y="147398"/>
                  </a:cubicBezTo>
                  <a:cubicBezTo>
                    <a:pt x="173837" y="162119"/>
                    <a:pt x="162120" y="173836"/>
                    <a:pt x="147399" y="182547"/>
                  </a:cubicBezTo>
                  <a:cubicBezTo>
                    <a:pt x="132679" y="191259"/>
                    <a:pt x="116200" y="195719"/>
                    <a:pt x="97964" y="195927"/>
                  </a:cubicBezTo>
                  <a:cubicBezTo>
                    <a:pt x="79728" y="195719"/>
                    <a:pt x="63250" y="191259"/>
                    <a:pt x="48529" y="182547"/>
                  </a:cubicBezTo>
                  <a:cubicBezTo>
                    <a:pt x="33808" y="173836"/>
                    <a:pt x="22091" y="162119"/>
                    <a:pt x="13380" y="147398"/>
                  </a:cubicBezTo>
                  <a:cubicBezTo>
                    <a:pt x="4668" y="132677"/>
                    <a:pt x="208" y="116199"/>
                    <a:pt x="0" y="97963"/>
                  </a:cubicBezTo>
                  <a:cubicBezTo>
                    <a:pt x="208" y="79727"/>
                    <a:pt x="4668" y="63248"/>
                    <a:pt x="13380" y="48528"/>
                  </a:cubicBezTo>
                  <a:cubicBezTo>
                    <a:pt x="22091" y="33807"/>
                    <a:pt x="33808" y="22090"/>
                    <a:pt x="48529" y="13379"/>
                  </a:cubicBezTo>
                  <a:cubicBezTo>
                    <a:pt x="63250" y="4667"/>
                    <a:pt x="79728" y="208"/>
                    <a:pt x="979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alibri" panose="020F0502020204030204" pitchFamily="34" charset="0"/>
              </a:endParaRPr>
            </a:p>
          </p:txBody>
        </p:sp>
        <p:grpSp>
          <p:nvGrpSpPr>
            <p:cNvPr id="63" name="Группа 62"/>
            <p:cNvGrpSpPr/>
            <p:nvPr/>
          </p:nvGrpSpPr>
          <p:grpSpPr>
            <a:xfrm>
              <a:off x="7010503" y="2657292"/>
              <a:ext cx="201798" cy="111557"/>
              <a:chOff x="6559656" y="6088605"/>
              <a:chExt cx="1619570" cy="895325"/>
            </a:xfrm>
          </p:grpSpPr>
          <p:sp>
            <p:nvSpPr>
              <p:cNvPr id="64" name="Полилиния 63">
                <a:extLst>
                  <a:ext uri="{FF2B5EF4-FFF2-40B4-BE49-F238E27FC236}">
                    <a16:creationId xmlns:a16="http://schemas.microsoft.com/office/drawing/2014/main" xmlns="" id="{CB488506-B75F-4547-9BD2-42ECD040D832}"/>
                  </a:ext>
                </a:extLst>
              </p:cNvPr>
              <p:cNvSpPr/>
              <p:nvPr/>
            </p:nvSpPr>
            <p:spPr>
              <a:xfrm rot="20699705">
                <a:off x="7008855" y="6223724"/>
                <a:ext cx="1117287" cy="631461"/>
              </a:xfrm>
              <a:custGeom>
                <a:avLst/>
                <a:gdLst>
                  <a:gd name="connsiteX0" fmla="*/ 1 w 2254372"/>
                  <a:gd name="connsiteY0" fmla="*/ 1 h 1274110"/>
                  <a:gd name="connsiteX1" fmla="*/ 2254374 w 2254372"/>
                  <a:gd name="connsiteY1" fmla="*/ 1 h 1274110"/>
                  <a:gd name="connsiteX2" fmla="*/ 2254374 w 2254372"/>
                  <a:gd name="connsiteY2" fmla="*/ 1274111 h 1274110"/>
                  <a:gd name="connsiteX3" fmla="*/ 2 w 2254372"/>
                  <a:gd name="connsiteY3" fmla="*/ 1274111 h 1274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54372" h="1274110">
                    <a:moveTo>
                      <a:pt x="1" y="1"/>
                    </a:moveTo>
                    <a:lnTo>
                      <a:pt x="2254374" y="1"/>
                    </a:lnTo>
                    <a:lnTo>
                      <a:pt x="2254374" y="1274111"/>
                    </a:lnTo>
                    <a:lnTo>
                      <a:pt x="2" y="1274111"/>
                    </a:lnTo>
                    <a:close/>
                  </a:path>
                </a:pathLst>
              </a:custGeom>
              <a:noFill/>
              <a:ln w="6350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65" name="Полилиния 64">
                <a:extLst>
                  <a:ext uri="{FF2B5EF4-FFF2-40B4-BE49-F238E27FC236}">
                    <a16:creationId xmlns:a16="http://schemas.microsoft.com/office/drawing/2014/main" xmlns="" id="{3DB8A2CF-BFAE-E443-9C4E-AE39D5302A26}"/>
                  </a:ext>
                </a:extLst>
              </p:cNvPr>
              <p:cNvSpPr/>
              <p:nvPr/>
            </p:nvSpPr>
            <p:spPr>
              <a:xfrm>
                <a:off x="6941842" y="6088605"/>
                <a:ext cx="1074662" cy="571391"/>
              </a:xfrm>
              <a:custGeom>
                <a:avLst/>
                <a:gdLst>
                  <a:gd name="connsiteX0" fmla="*/ 0 w 2168366"/>
                  <a:gd name="connsiteY0" fmla="*/ 581025 h 1152905"/>
                  <a:gd name="connsiteX1" fmla="*/ 934498 w 2168366"/>
                  <a:gd name="connsiteY1" fmla="*/ 987361 h 1152905"/>
                  <a:gd name="connsiteX2" fmla="*/ 1315212 w 2168366"/>
                  <a:gd name="connsiteY2" fmla="*/ 1152906 h 1152905"/>
                  <a:gd name="connsiteX3" fmla="*/ 1562195 w 2168366"/>
                  <a:gd name="connsiteY3" fmla="*/ 819150 h 1152905"/>
                  <a:gd name="connsiteX4" fmla="*/ 2168366 w 2168366"/>
                  <a:gd name="connsiteY4" fmla="*/ 0 h 1152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8366" h="1152905">
                    <a:moveTo>
                      <a:pt x="0" y="581025"/>
                    </a:moveTo>
                    <a:lnTo>
                      <a:pt x="934498" y="987361"/>
                    </a:lnTo>
                    <a:lnTo>
                      <a:pt x="1315212" y="1152906"/>
                    </a:lnTo>
                    <a:lnTo>
                      <a:pt x="1562195" y="819150"/>
                    </a:lnTo>
                    <a:lnTo>
                      <a:pt x="2168366" y="0"/>
                    </a:lnTo>
                  </a:path>
                </a:pathLst>
              </a:custGeom>
              <a:noFill/>
              <a:ln w="6350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66" name="Полилиния 65">
                <a:extLst>
                  <a:ext uri="{FF2B5EF4-FFF2-40B4-BE49-F238E27FC236}">
                    <a16:creationId xmlns:a16="http://schemas.microsoft.com/office/drawing/2014/main" xmlns="" id="{4CA83059-8142-274B-AAF8-F0928D2E20E0}"/>
                  </a:ext>
                </a:extLst>
              </p:cNvPr>
              <p:cNvSpPr/>
              <p:nvPr/>
            </p:nvSpPr>
            <p:spPr>
              <a:xfrm>
                <a:off x="7104564" y="6577952"/>
                <a:ext cx="300424" cy="405978"/>
              </a:xfrm>
              <a:custGeom>
                <a:avLst/>
                <a:gdLst>
                  <a:gd name="connsiteX0" fmla="*/ 606171 w 606170"/>
                  <a:gd name="connsiteY0" fmla="*/ 0 h 819150"/>
                  <a:gd name="connsiteX1" fmla="*/ 0 w 606170"/>
                  <a:gd name="connsiteY1" fmla="*/ 819150 h 819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6170" h="819150">
                    <a:moveTo>
                      <a:pt x="606171" y="0"/>
                    </a:moveTo>
                    <a:lnTo>
                      <a:pt x="0" y="819150"/>
                    </a:lnTo>
                  </a:path>
                </a:pathLst>
              </a:custGeom>
              <a:ln w="6350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67" name="Полилиния 66">
                <a:extLst>
                  <a:ext uri="{FF2B5EF4-FFF2-40B4-BE49-F238E27FC236}">
                    <a16:creationId xmlns:a16="http://schemas.microsoft.com/office/drawing/2014/main" xmlns="" id="{9D2565CA-7889-4A46-BC0A-9DB108E47225}"/>
                  </a:ext>
                </a:extLst>
              </p:cNvPr>
              <p:cNvSpPr/>
              <p:nvPr/>
            </p:nvSpPr>
            <p:spPr>
              <a:xfrm>
                <a:off x="7716080" y="6494583"/>
                <a:ext cx="463146" cy="201384"/>
              </a:xfrm>
              <a:custGeom>
                <a:avLst/>
                <a:gdLst>
                  <a:gd name="connsiteX0" fmla="*/ 934498 w 934497"/>
                  <a:gd name="connsiteY0" fmla="*/ 406336 h 406336"/>
                  <a:gd name="connsiteX1" fmla="*/ 0 w 934497"/>
                  <a:gd name="connsiteY1" fmla="*/ 0 h 406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4497" h="406336">
                    <a:moveTo>
                      <a:pt x="934498" y="406336"/>
                    </a:moveTo>
                    <a:lnTo>
                      <a:pt x="0" y="0"/>
                    </a:lnTo>
                  </a:path>
                </a:pathLst>
              </a:custGeom>
              <a:ln w="6350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68" name="Полилиния 67">
                <a:extLst>
                  <a:ext uri="{FF2B5EF4-FFF2-40B4-BE49-F238E27FC236}">
                    <a16:creationId xmlns:a16="http://schemas.microsoft.com/office/drawing/2014/main" xmlns="" id="{60063604-681B-9E47-943A-62E164EDCE59}"/>
                  </a:ext>
                </a:extLst>
              </p:cNvPr>
              <p:cNvSpPr/>
              <p:nvPr/>
            </p:nvSpPr>
            <p:spPr>
              <a:xfrm>
                <a:off x="6559656" y="6823664"/>
                <a:ext cx="394648" cy="105743"/>
              </a:xfrm>
              <a:custGeom>
                <a:avLst/>
                <a:gdLst>
                  <a:gd name="connsiteX0" fmla="*/ 796290 w 796290"/>
                  <a:gd name="connsiteY0" fmla="*/ 0 h 213359"/>
                  <a:gd name="connsiteX1" fmla="*/ 0 w 796290"/>
                  <a:gd name="connsiteY1" fmla="*/ 213360 h 213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6290" h="213359">
                    <a:moveTo>
                      <a:pt x="796290" y="0"/>
                    </a:moveTo>
                    <a:lnTo>
                      <a:pt x="0" y="213360"/>
                    </a:lnTo>
                  </a:path>
                </a:pathLst>
              </a:custGeom>
              <a:ln w="6350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69" name="Полилиния 68">
                <a:extLst>
                  <a:ext uri="{FF2B5EF4-FFF2-40B4-BE49-F238E27FC236}">
                    <a16:creationId xmlns:a16="http://schemas.microsoft.com/office/drawing/2014/main" xmlns="" id="{01DB6998-4B02-A44E-A985-EC2A8F99778F}"/>
                  </a:ext>
                </a:extLst>
              </p:cNvPr>
              <p:cNvSpPr/>
              <p:nvPr/>
            </p:nvSpPr>
            <p:spPr>
              <a:xfrm>
                <a:off x="6639340" y="6707065"/>
                <a:ext cx="283760" cy="76050"/>
              </a:xfrm>
              <a:custGeom>
                <a:avLst/>
                <a:gdLst>
                  <a:gd name="connsiteX0" fmla="*/ 572548 w 572547"/>
                  <a:gd name="connsiteY0" fmla="*/ 0 h 153447"/>
                  <a:gd name="connsiteX1" fmla="*/ 0 w 572547"/>
                  <a:gd name="connsiteY1" fmla="*/ 153448 h 153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2547" h="153447">
                    <a:moveTo>
                      <a:pt x="572548" y="0"/>
                    </a:moveTo>
                    <a:lnTo>
                      <a:pt x="0" y="153448"/>
                    </a:lnTo>
                  </a:path>
                </a:pathLst>
              </a:custGeom>
              <a:ln w="6350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0" name="Полилиния 69">
                <a:extLst>
                  <a:ext uri="{FF2B5EF4-FFF2-40B4-BE49-F238E27FC236}">
                    <a16:creationId xmlns:a16="http://schemas.microsoft.com/office/drawing/2014/main" xmlns="" id="{F69E7FF3-07CE-6747-8E7D-7DB8D8B1CD77}"/>
                  </a:ext>
                </a:extLst>
              </p:cNvPr>
              <p:cNvSpPr/>
              <p:nvPr/>
            </p:nvSpPr>
            <p:spPr>
              <a:xfrm>
                <a:off x="6726770" y="6590462"/>
                <a:ext cx="165082" cy="44233"/>
              </a:xfrm>
              <a:custGeom>
                <a:avLst/>
                <a:gdLst>
                  <a:gd name="connsiteX0" fmla="*/ 333089 w 333089"/>
                  <a:gd name="connsiteY0" fmla="*/ 0 h 89249"/>
                  <a:gd name="connsiteX1" fmla="*/ 0 w 333089"/>
                  <a:gd name="connsiteY1" fmla="*/ 89249 h 89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3089" h="89249">
                    <a:moveTo>
                      <a:pt x="333089" y="0"/>
                    </a:moveTo>
                    <a:lnTo>
                      <a:pt x="0" y="89249"/>
                    </a:lnTo>
                  </a:path>
                </a:pathLst>
              </a:custGeom>
              <a:ln w="6350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5" name="Группа 4"/>
          <p:cNvGrpSpPr/>
          <p:nvPr/>
        </p:nvGrpSpPr>
        <p:grpSpPr>
          <a:xfrm>
            <a:off x="4644278" y="2389703"/>
            <a:ext cx="304164" cy="304163"/>
            <a:chOff x="4189521" y="2567122"/>
            <a:chExt cx="304164" cy="304163"/>
          </a:xfrm>
        </p:grpSpPr>
        <p:sp>
          <p:nvSpPr>
            <p:cNvPr id="32" name="Freeform: Shape 111"/>
            <p:cNvSpPr/>
            <p:nvPr/>
          </p:nvSpPr>
          <p:spPr>
            <a:xfrm>
              <a:off x="4189521" y="2567122"/>
              <a:ext cx="304164" cy="304163"/>
            </a:xfrm>
            <a:custGeom>
              <a:avLst/>
              <a:gdLst/>
              <a:ahLst/>
              <a:cxnLst/>
              <a:rect l="l" t="t" r="r" b="b"/>
              <a:pathLst>
                <a:path w="195927" h="195927">
                  <a:moveTo>
                    <a:pt x="97964" y="0"/>
                  </a:moveTo>
                  <a:cubicBezTo>
                    <a:pt x="116200" y="208"/>
                    <a:pt x="132679" y="4667"/>
                    <a:pt x="147399" y="13379"/>
                  </a:cubicBezTo>
                  <a:cubicBezTo>
                    <a:pt x="162120" y="22090"/>
                    <a:pt x="173837" y="33807"/>
                    <a:pt x="182548" y="48528"/>
                  </a:cubicBezTo>
                  <a:cubicBezTo>
                    <a:pt x="191260" y="63248"/>
                    <a:pt x="195719" y="79727"/>
                    <a:pt x="195927" y="97963"/>
                  </a:cubicBezTo>
                  <a:cubicBezTo>
                    <a:pt x="195719" y="116199"/>
                    <a:pt x="191260" y="132677"/>
                    <a:pt x="182548" y="147398"/>
                  </a:cubicBezTo>
                  <a:cubicBezTo>
                    <a:pt x="173837" y="162119"/>
                    <a:pt x="162120" y="173836"/>
                    <a:pt x="147399" y="182547"/>
                  </a:cubicBezTo>
                  <a:cubicBezTo>
                    <a:pt x="132679" y="191259"/>
                    <a:pt x="116200" y="195719"/>
                    <a:pt x="97964" y="195927"/>
                  </a:cubicBezTo>
                  <a:cubicBezTo>
                    <a:pt x="79728" y="195719"/>
                    <a:pt x="63250" y="191259"/>
                    <a:pt x="48529" y="182547"/>
                  </a:cubicBezTo>
                  <a:cubicBezTo>
                    <a:pt x="33808" y="173836"/>
                    <a:pt x="22091" y="162119"/>
                    <a:pt x="13380" y="147398"/>
                  </a:cubicBezTo>
                  <a:cubicBezTo>
                    <a:pt x="4668" y="132677"/>
                    <a:pt x="208" y="116199"/>
                    <a:pt x="0" y="97963"/>
                  </a:cubicBezTo>
                  <a:cubicBezTo>
                    <a:pt x="208" y="79727"/>
                    <a:pt x="4668" y="63248"/>
                    <a:pt x="13380" y="48528"/>
                  </a:cubicBezTo>
                  <a:cubicBezTo>
                    <a:pt x="22091" y="33807"/>
                    <a:pt x="33808" y="22090"/>
                    <a:pt x="48529" y="13379"/>
                  </a:cubicBezTo>
                  <a:cubicBezTo>
                    <a:pt x="63250" y="4667"/>
                    <a:pt x="79728" y="208"/>
                    <a:pt x="9796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dirty="0">
                <a:latin typeface="Calibri" panose="020F0502020204030204" pitchFamily="34" charset="0"/>
              </a:endParaRPr>
            </a:p>
          </p:txBody>
        </p:sp>
        <p:grpSp>
          <p:nvGrpSpPr>
            <p:cNvPr id="71" name="Группа 70"/>
            <p:cNvGrpSpPr/>
            <p:nvPr/>
          </p:nvGrpSpPr>
          <p:grpSpPr>
            <a:xfrm>
              <a:off x="4258852" y="2650928"/>
              <a:ext cx="161955" cy="136005"/>
              <a:chOff x="5050168" y="6353291"/>
              <a:chExt cx="822705" cy="690883"/>
            </a:xfrm>
          </p:grpSpPr>
          <p:sp>
            <p:nvSpPr>
              <p:cNvPr id="72" name="Полилиния 71">
                <a:extLst>
                  <a:ext uri="{FF2B5EF4-FFF2-40B4-BE49-F238E27FC236}">
                    <a16:creationId xmlns:a16="http://schemas.microsoft.com/office/drawing/2014/main" xmlns="" id="{D842F75C-1684-D046-BB0A-61D1BD84C1DE}"/>
                  </a:ext>
                </a:extLst>
              </p:cNvPr>
              <p:cNvSpPr/>
              <p:nvPr/>
            </p:nvSpPr>
            <p:spPr>
              <a:xfrm>
                <a:off x="5050168" y="6450914"/>
                <a:ext cx="822705" cy="593259"/>
              </a:xfrm>
              <a:custGeom>
                <a:avLst/>
                <a:gdLst>
                  <a:gd name="connsiteX0" fmla="*/ 1761935 w 1761934"/>
                  <a:gd name="connsiteY0" fmla="*/ 387096 h 1270539"/>
                  <a:gd name="connsiteX1" fmla="*/ 1761935 w 1761934"/>
                  <a:gd name="connsiteY1" fmla="*/ 1185863 h 1270539"/>
                  <a:gd name="connsiteX2" fmla="*/ 1677162 w 1761934"/>
                  <a:gd name="connsiteY2" fmla="*/ 1270540 h 1270539"/>
                  <a:gd name="connsiteX3" fmla="*/ 84773 w 1761934"/>
                  <a:gd name="connsiteY3" fmla="*/ 1270540 h 1270539"/>
                  <a:gd name="connsiteX4" fmla="*/ 0 w 1761934"/>
                  <a:gd name="connsiteY4" fmla="*/ 1185863 h 1270539"/>
                  <a:gd name="connsiteX5" fmla="*/ 0 w 1761934"/>
                  <a:gd name="connsiteY5" fmla="*/ 84773 h 1270539"/>
                  <a:gd name="connsiteX6" fmla="*/ 84773 w 1761934"/>
                  <a:gd name="connsiteY6" fmla="*/ 0 h 1270539"/>
                  <a:gd name="connsiteX7" fmla="*/ 1677162 w 1761934"/>
                  <a:gd name="connsiteY7" fmla="*/ 0 h 1270539"/>
                  <a:gd name="connsiteX8" fmla="*/ 1761935 w 1761934"/>
                  <a:gd name="connsiteY8" fmla="*/ 84773 h 1270539"/>
                  <a:gd name="connsiteX9" fmla="*/ 1761935 w 1761934"/>
                  <a:gd name="connsiteY9" fmla="*/ 387096 h 1270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1934" h="1270539">
                    <a:moveTo>
                      <a:pt x="1761935" y="387096"/>
                    </a:moveTo>
                    <a:lnTo>
                      <a:pt x="1761935" y="1185863"/>
                    </a:lnTo>
                    <a:cubicBezTo>
                      <a:pt x="1761878" y="1232640"/>
                      <a:pt x="1723939" y="1270540"/>
                      <a:pt x="1677162" y="1270540"/>
                    </a:cubicBezTo>
                    <a:lnTo>
                      <a:pt x="84773" y="1270540"/>
                    </a:lnTo>
                    <a:cubicBezTo>
                      <a:pt x="37995" y="1270540"/>
                      <a:pt x="57" y="1232640"/>
                      <a:pt x="0" y="1185863"/>
                    </a:cubicBezTo>
                    <a:lnTo>
                      <a:pt x="0" y="84773"/>
                    </a:lnTo>
                    <a:cubicBezTo>
                      <a:pt x="0" y="37957"/>
                      <a:pt x="37957" y="0"/>
                      <a:pt x="84773" y="0"/>
                    </a:cubicBezTo>
                    <a:lnTo>
                      <a:pt x="1677162" y="0"/>
                    </a:lnTo>
                    <a:cubicBezTo>
                      <a:pt x="1723978" y="0"/>
                      <a:pt x="1761935" y="37957"/>
                      <a:pt x="1761935" y="84773"/>
                    </a:cubicBezTo>
                    <a:lnTo>
                      <a:pt x="1761935" y="387096"/>
                    </a:lnTo>
                    <a:close/>
                  </a:path>
                </a:pathLst>
              </a:custGeom>
              <a:noFill/>
              <a:ln w="6350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3" name="Полилиния 72">
                <a:extLst>
                  <a:ext uri="{FF2B5EF4-FFF2-40B4-BE49-F238E27FC236}">
                    <a16:creationId xmlns:a16="http://schemas.microsoft.com/office/drawing/2014/main" xmlns="" id="{B7106BC9-4E05-BE49-8E75-CA9FB3A62557}"/>
                  </a:ext>
                </a:extLst>
              </p:cNvPr>
              <p:cNvSpPr/>
              <p:nvPr/>
            </p:nvSpPr>
            <p:spPr>
              <a:xfrm>
                <a:off x="5050168" y="6631663"/>
                <a:ext cx="822705" cy="203965"/>
              </a:xfrm>
              <a:custGeom>
                <a:avLst/>
                <a:gdLst>
                  <a:gd name="connsiteX0" fmla="*/ 0 w 1761934"/>
                  <a:gd name="connsiteY0" fmla="*/ 0 h 436816"/>
                  <a:gd name="connsiteX1" fmla="*/ 335185 w 1761934"/>
                  <a:gd name="connsiteY1" fmla="*/ 166211 h 436816"/>
                  <a:gd name="connsiteX2" fmla="*/ 684371 w 1761934"/>
                  <a:gd name="connsiteY2" fmla="*/ 339376 h 436816"/>
                  <a:gd name="connsiteX3" fmla="*/ 880967 w 1761934"/>
                  <a:gd name="connsiteY3" fmla="*/ 436817 h 436816"/>
                  <a:gd name="connsiteX4" fmla="*/ 1077564 w 1761934"/>
                  <a:gd name="connsiteY4" fmla="*/ 339376 h 436816"/>
                  <a:gd name="connsiteX5" fmla="*/ 1426750 w 1761934"/>
                  <a:gd name="connsiteY5" fmla="*/ 166211 h 436816"/>
                  <a:gd name="connsiteX6" fmla="*/ 1761935 w 1761934"/>
                  <a:gd name="connsiteY6" fmla="*/ 0 h 436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61934" h="436816">
                    <a:moveTo>
                      <a:pt x="0" y="0"/>
                    </a:moveTo>
                    <a:lnTo>
                      <a:pt x="335185" y="166211"/>
                    </a:lnTo>
                    <a:lnTo>
                      <a:pt x="684371" y="339376"/>
                    </a:lnTo>
                    <a:lnTo>
                      <a:pt x="880967" y="436817"/>
                    </a:lnTo>
                    <a:lnTo>
                      <a:pt x="1077564" y="339376"/>
                    </a:lnTo>
                    <a:lnTo>
                      <a:pt x="1426750" y="166211"/>
                    </a:lnTo>
                    <a:lnTo>
                      <a:pt x="1761935" y="0"/>
                    </a:lnTo>
                  </a:path>
                </a:pathLst>
              </a:custGeom>
              <a:noFill/>
              <a:ln w="6350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4" name="Полилиния 73">
                <a:extLst>
                  <a:ext uri="{FF2B5EF4-FFF2-40B4-BE49-F238E27FC236}">
                    <a16:creationId xmlns:a16="http://schemas.microsoft.com/office/drawing/2014/main" xmlns="" id="{0A171645-DF3B-2B43-8B75-959D47D77EE7}"/>
                  </a:ext>
                </a:extLst>
              </p:cNvPr>
              <p:cNvSpPr/>
              <p:nvPr/>
            </p:nvSpPr>
            <p:spPr>
              <a:xfrm>
                <a:off x="5050168" y="6595816"/>
                <a:ext cx="822705" cy="203965"/>
              </a:xfrm>
              <a:custGeom>
                <a:avLst/>
                <a:gdLst>
                  <a:gd name="connsiteX0" fmla="*/ 0 w 1761934"/>
                  <a:gd name="connsiteY0" fmla="*/ 0 h 436816"/>
                  <a:gd name="connsiteX1" fmla="*/ 880967 w 1761934"/>
                  <a:gd name="connsiteY1" fmla="*/ 436816 h 436816"/>
                  <a:gd name="connsiteX2" fmla="*/ 1761935 w 1761934"/>
                  <a:gd name="connsiteY2" fmla="*/ 0 h 436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61934" h="436816">
                    <a:moveTo>
                      <a:pt x="0" y="0"/>
                    </a:moveTo>
                    <a:lnTo>
                      <a:pt x="880967" y="436816"/>
                    </a:lnTo>
                    <a:lnTo>
                      <a:pt x="1761935" y="0"/>
                    </a:lnTo>
                  </a:path>
                </a:pathLst>
              </a:custGeom>
              <a:noFill/>
              <a:ln w="6350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5" name="Полилиния 74">
                <a:extLst>
                  <a:ext uri="{FF2B5EF4-FFF2-40B4-BE49-F238E27FC236}">
                    <a16:creationId xmlns:a16="http://schemas.microsoft.com/office/drawing/2014/main" xmlns="" id="{75897A41-739A-3147-9CF8-7D6F3B0D93B4}"/>
                  </a:ext>
                </a:extLst>
              </p:cNvPr>
              <p:cNvSpPr/>
              <p:nvPr/>
            </p:nvSpPr>
            <p:spPr>
              <a:xfrm>
                <a:off x="5369546" y="6790130"/>
                <a:ext cx="183772" cy="93309"/>
              </a:xfrm>
              <a:custGeom>
                <a:avLst/>
                <a:gdLst>
                  <a:gd name="connsiteX0" fmla="*/ 393573 w 393573"/>
                  <a:gd name="connsiteY0" fmla="*/ 0 h 199834"/>
                  <a:gd name="connsiteX1" fmla="*/ 393573 w 393573"/>
                  <a:gd name="connsiteY1" fmla="*/ 160211 h 199834"/>
                  <a:gd name="connsiteX2" fmla="*/ 353949 w 393573"/>
                  <a:gd name="connsiteY2" fmla="*/ 199835 h 199834"/>
                  <a:gd name="connsiteX3" fmla="*/ 39624 w 393573"/>
                  <a:gd name="connsiteY3" fmla="*/ 199835 h 199834"/>
                  <a:gd name="connsiteX4" fmla="*/ 0 w 393573"/>
                  <a:gd name="connsiteY4" fmla="*/ 160211 h 199834"/>
                  <a:gd name="connsiteX5" fmla="*/ 0 w 393573"/>
                  <a:gd name="connsiteY5" fmla="*/ 0 h 199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3573" h="199834">
                    <a:moveTo>
                      <a:pt x="393573" y="0"/>
                    </a:moveTo>
                    <a:lnTo>
                      <a:pt x="393573" y="160211"/>
                    </a:lnTo>
                    <a:cubicBezTo>
                      <a:pt x="393573" y="182099"/>
                      <a:pt x="375838" y="199835"/>
                      <a:pt x="353949" y="199835"/>
                    </a:cubicBezTo>
                    <a:lnTo>
                      <a:pt x="39624" y="199835"/>
                    </a:lnTo>
                    <a:cubicBezTo>
                      <a:pt x="17736" y="199835"/>
                      <a:pt x="0" y="182099"/>
                      <a:pt x="0" y="160211"/>
                    </a:cubicBezTo>
                    <a:lnTo>
                      <a:pt x="0" y="0"/>
                    </a:lnTo>
                  </a:path>
                </a:pathLst>
              </a:custGeom>
              <a:noFill/>
              <a:ln w="6350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6" name="Полилиния 75">
                <a:extLst>
                  <a:ext uri="{FF2B5EF4-FFF2-40B4-BE49-F238E27FC236}">
                    <a16:creationId xmlns:a16="http://schemas.microsoft.com/office/drawing/2014/main" xmlns="" id="{CBCE96D7-5DB5-434E-A0D0-75BA5E8DE344}"/>
                  </a:ext>
                </a:extLst>
              </p:cNvPr>
              <p:cNvSpPr/>
              <p:nvPr/>
            </p:nvSpPr>
            <p:spPr>
              <a:xfrm>
                <a:off x="5206677" y="6709273"/>
                <a:ext cx="4448" cy="334901"/>
              </a:xfrm>
              <a:custGeom>
                <a:avLst/>
                <a:gdLst>
                  <a:gd name="connsiteX0" fmla="*/ 0 w 9525"/>
                  <a:gd name="connsiteY0" fmla="*/ 717233 h 717232"/>
                  <a:gd name="connsiteX1" fmla="*/ 0 w 9525"/>
                  <a:gd name="connsiteY1" fmla="*/ 0 h 717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17232">
                    <a:moveTo>
                      <a:pt x="0" y="717233"/>
                    </a:moveTo>
                    <a:lnTo>
                      <a:pt x="0" y="0"/>
                    </a:lnTo>
                  </a:path>
                </a:pathLst>
              </a:custGeom>
              <a:ln w="6350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7" name="Полилиния 76">
                <a:extLst>
                  <a:ext uri="{FF2B5EF4-FFF2-40B4-BE49-F238E27FC236}">
                    <a16:creationId xmlns:a16="http://schemas.microsoft.com/office/drawing/2014/main" xmlns="" id="{253C3217-D86C-424A-8BFD-C017E46D1E26}"/>
                  </a:ext>
                </a:extLst>
              </p:cNvPr>
              <p:cNvSpPr/>
              <p:nvPr/>
            </p:nvSpPr>
            <p:spPr>
              <a:xfrm>
                <a:off x="5716365" y="6709273"/>
                <a:ext cx="4448" cy="334901"/>
              </a:xfrm>
              <a:custGeom>
                <a:avLst/>
                <a:gdLst>
                  <a:gd name="connsiteX0" fmla="*/ 0 w 9525"/>
                  <a:gd name="connsiteY0" fmla="*/ 0 h 717232"/>
                  <a:gd name="connsiteX1" fmla="*/ 0 w 9525"/>
                  <a:gd name="connsiteY1" fmla="*/ 717233 h 717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717232">
                    <a:moveTo>
                      <a:pt x="0" y="0"/>
                    </a:moveTo>
                    <a:lnTo>
                      <a:pt x="0" y="717233"/>
                    </a:lnTo>
                  </a:path>
                </a:pathLst>
              </a:custGeom>
              <a:ln w="6350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8" name="Полилиния 77">
                <a:extLst>
                  <a:ext uri="{FF2B5EF4-FFF2-40B4-BE49-F238E27FC236}">
                    <a16:creationId xmlns:a16="http://schemas.microsoft.com/office/drawing/2014/main" xmlns="" id="{DFA600B1-E30F-8447-A340-F95D08B67BBD}"/>
                  </a:ext>
                </a:extLst>
              </p:cNvPr>
              <p:cNvSpPr/>
              <p:nvPr/>
            </p:nvSpPr>
            <p:spPr>
              <a:xfrm>
                <a:off x="5308392" y="6388871"/>
                <a:ext cx="306257" cy="62043"/>
              </a:xfrm>
              <a:custGeom>
                <a:avLst/>
                <a:gdLst>
                  <a:gd name="connsiteX0" fmla="*/ 655891 w 655891"/>
                  <a:gd name="connsiteY0" fmla="*/ 132874 h 132873"/>
                  <a:gd name="connsiteX1" fmla="*/ 610933 w 655891"/>
                  <a:gd name="connsiteY1" fmla="*/ 34290 h 132873"/>
                  <a:gd name="connsiteX2" fmla="*/ 557784 w 655891"/>
                  <a:gd name="connsiteY2" fmla="*/ 0 h 132873"/>
                  <a:gd name="connsiteX3" fmla="*/ 98107 w 655891"/>
                  <a:gd name="connsiteY3" fmla="*/ 0 h 132873"/>
                  <a:gd name="connsiteX4" fmla="*/ 44958 w 655891"/>
                  <a:gd name="connsiteY4" fmla="*/ 34290 h 132873"/>
                  <a:gd name="connsiteX5" fmla="*/ 0 w 655891"/>
                  <a:gd name="connsiteY5" fmla="*/ 132874 h 132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5891" h="132873">
                    <a:moveTo>
                      <a:pt x="655891" y="132874"/>
                    </a:moveTo>
                    <a:lnTo>
                      <a:pt x="610933" y="34290"/>
                    </a:lnTo>
                    <a:cubicBezTo>
                      <a:pt x="601456" y="13440"/>
                      <a:pt x="580682" y="38"/>
                      <a:pt x="557784" y="0"/>
                    </a:cubicBezTo>
                    <a:lnTo>
                      <a:pt x="98107" y="0"/>
                    </a:lnTo>
                    <a:cubicBezTo>
                      <a:pt x="75209" y="38"/>
                      <a:pt x="54435" y="13440"/>
                      <a:pt x="44958" y="34290"/>
                    </a:cubicBezTo>
                    <a:lnTo>
                      <a:pt x="0" y="132874"/>
                    </a:lnTo>
                  </a:path>
                </a:pathLst>
              </a:custGeom>
              <a:noFill/>
              <a:ln w="6350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9" name="Полилиния 78">
                <a:extLst>
                  <a:ext uri="{FF2B5EF4-FFF2-40B4-BE49-F238E27FC236}">
                    <a16:creationId xmlns:a16="http://schemas.microsoft.com/office/drawing/2014/main" xmlns="" id="{59B4F195-8982-1F41-A56F-EBC40AF9801C}"/>
                  </a:ext>
                </a:extLst>
              </p:cNvPr>
              <p:cNvSpPr/>
              <p:nvPr/>
            </p:nvSpPr>
            <p:spPr>
              <a:xfrm>
                <a:off x="5269298" y="6353291"/>
                <a:ext cx="384445" cy="97623"/>
              </a:xfrm>
              <a:custGeom>
                <a:avLst/>
                <a:gdLst>
                  <a:gd name="connsiteX0" fmla="*/ 0 w 823341"/>
                  <a:gd name="connsiteY0" fmla="*/ 209074 h 209073"/>
                  <a:gd name="connsiteX1" fmla="*/ 75247 w 823341"/>
                  <a:gd name="connsiteY1" fmla="*/ 43910 h 209073"/>
                  <a:gd name="connsiteX2" fmla="*/ 143446 w 823341"/>
                  <a:gd name="connsiteY2" fmla="*/ 0 h 209073"/>
                  <a:gd name="connsiteX3" fmla="*/ 679895 w 823341"/>
                  <a:gd name="connsiteY3" fmla="*/ 0 h 209073"/>
                  <a:gd name="connsiteX4" fmla="*/ 748094 w 823341"/>
                  <a:gd name="connsiteY4" fmla="*/ 43910 h 209073"/>
                  <a:gd name="connsiteX5" fmla="*/ 823341 w 823341"/>
                  <a:gd name="connsiteY5" fmla="*/ 209074 h 209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3341" h="209073">
                    <a:moveTo>
                      <a:pt x="0" y="209074"/>
                    </a:moveTo>
                    <a:lnTo>
                      <a:pt x="75247" y="43910"/>
                    </a:lnTo>
                    <a:cubicBezTo>
                      <a:pt x="87411" y="17174"/>
                      <a:pt x="114071" y="9"/>
                      <a:pt x="143446" y="0"/>
                    </a:cubicBezTo>
                    <a:lnTo>
                      <a:pt x="679895" y="0"/>
                    </a:lnTo>
                    <a:cubicBezTo>
                      <a:pt x="709270" y="9"/>
                      <a:pt x="735930" y="17174"/>
                      <a:pt x="748094" y="43910"/>
                    </a:cubicBezTo>
                    <a:lnTo>
                      <a:pt x="823341" y="209074"/>
                    </a:lnTo>
                  </a:path>
                </a:pathLst>
              </a:custGeom>
              <a:noFill/>
              <a:ln w="6350" cap="flat">
                <a:solidFill>
                  <a:schemeClr val="bg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ru-RU" sz="900" dirty="0">
                  <a:latin typeface="Calibri" panose="020F0502020204030204" pitchFamily="34" charset="0"/>
                </a:endParaRPr>
              </a:p>
            </p:txBody>
          </p:sp>
        </p:grpSp>
      </p:grpSp>
      <p:pic>
        <p:nvPicPr>
          <p:cNvPr id="81" name="Picture 3" descr="\\172.24.4.206\uet\all\ПАПКА КОНТРОЛЯ\09 ФОТО\Поздравление ЧЛБ\f0ad4bb0-421e-4ce9-baba-613cfdaa138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5" r="14075"/>
          <a:stretch/>
        </p:blipFill>
        <p:spPr bwMode="auto">
          <a:xfrm>
            <a:off x="1904487" y="1797823"/>
            <a:ext cx="485775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3" descr="\\172.24.4.206\uet\all\ПАПКА КОНТРОЛЯ\09 ФОТО\Смотр-конкурс , 2 этап 2019 г\Фото от УТУ\00227IMG_499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 bwMode="auto">
          <a:xfrm>
            <a:off x="2433024" y="1797823"/>
            <a:ext cx="485775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3" descr="\\172.24.4.206\uet\all\ПАПКА КОНТРОЛЯ\09 ФОТО\День солидарности в борьбе с терроризмом\5BE789B6-9409-4E31-90C1-8B9C412BBAC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7" b="7597"/>
          <a:stretch/>
        </p:blipFill>
        <p:spPr bwMode="auto">
          <a:xfrm>
            <a:off x="768220" y="1798876"/>
            <a:ext cx="485775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5" descr="\\172.24.4.206\uet\all\ПАПКА КОНТРОЛЯ\09 ФОТО\Зимний спортивный праздник\IMG_078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3" t="-705" r="6377" b="705"/>
          <a:stretch/>
        </p:blipFill>
        <p:spPr bwMode="auto">
          <a:xfrm>
            <a:off x="4652764" y="1812040"/>
            <a:ext cx="486000" cy="4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6" descr="C:\Users\GorskihYD\Desktop\IMG_3112_Facetune_09-05-2020-10-43-53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6" t="14631" r="686" b="24797"/>
          <a:stretch/>
        </p:blipFill>
        <p:spPr bwMode="auto">
          <a:xfrm>
            <a:off x="2987961" y="1798876"/>
            <a:ext cx="485775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3" descr="\\172.24.4.206\uet\all\ПАПКА КОНТРОЛЯ\09 ФОТО\Велопробег 15.07.2020\P1150895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7" r="7865"/>
          <a:stretch/>
        </p:blipFill>
        <p:spPr bwMode="auto">
          <a:xfrm>
            <a:off x="3525179" y="1798876"/>
            <a:ext cx="486000" cy="4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5" descr="\\172.24.4.206\uet\all\ПАПКА КОНТРОЛЯ\10 МОЛОДЕЖНЫЙ СОВЕТ\Деятельность 2020\День матери\День матери_фотоколлаж_УЭТ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699" y="1797598"/>
            <a:ext cx="486000" cy="4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3" descr="\\172.24.4.206\uet\all\ПАПКА КОНТРОЛЯ\09 ФОТО\Неделя против коррупции 2020\IMG_8228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" t="13294" r="-576" b="11706"/>
          <a:stretch/>
        </p:blipFill>
        <p:spPr bwMode="auto">
          <a:xfrm>
            <a:off x="7426734" y="1812040"/>
            <a:ext cx="486000" cy="4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172.24.4.206\uet\all\ПАПКА КОНТРОЛЯ\10 МОЛОДЕЖНЫЙ СОВЕТ\Деятельность 2020\Айдентика\второй вариант эмблемы.JPE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" t="1065" r="3543" b="5965"/>
          <a:stretch/>
        </p:blipFill>
        <p:spPr bwMode="auto">
          <a:xfrm>
            <a:off x="6822038" y="5691086"/>
            <a:ext cx="2299407" cy="913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3" descr="\\172.24.4.206\uet\all\ПАПКА КОНТРОЛЯ\09 ФОТО\Собрание по Молодежной политике при администрации\4D413B53-7D2F-4675-A6A9-D122D03544A1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4" r="11658"/>
          <a:stretch/>
        </p:blipFill>
        <p:spPr bwMode="auto">
          <a:xfrm>
            <a:off x="8532440" y="1797598"/>
            <a:ext cx="486000" cy="4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4" descr="\\172.24.4.206\uet\all\ПАПКА КОНТРОЛЯ\09 ФОТО\Кросс нации 2019\IMG_1873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 bwMode="auto">
          <a:xfrm>
            <a:off x="5746925" y="1812040"/>
            <a:ext cx="486000" cy="4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5" descr="\\172.24.4.206\uet\all\ПАПКА КОНТРОЛЯ\09 ФОТО\Вместе против коррупции\аг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4" r="22534"/>
          <a:stretch/>
        </p:blipFill>
        <p:spPr bwMode="auto">
          <a:xfrm>
            <a:off x="7990687" y="1812040"/>
            <a:ext cx="486000" cy="4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172.24.4.206\uet\all\ПАПКА КОНТРОЛЯ\09 ФОТО\2018-2020\День Победы\1f2eee3e-48c4-44e6-8f25-081bf3a9d581.JPG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8" r="1862"/>
          <a:stretch/>
        </p:blipFill>
        <p:spPr bwMode="auto">
          <a:xfrm>
            <a:off x="6307042" y="1815961"/>
            <a:ext cx="486000" cy="4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" name="TextBox 92"/>
          <p:cNvSpPr txBox="1"/>
          <p:nvPr/>
        </p:nvSpPr>
        <p:spPr>
          <a:xfrm>
            <a:off x="3230848" y="2626817"/>
            <a:ext cx="3726060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0000">
              <a:lnSpc>
                <a:spcPct val="150000"/>
              </a:lnSpc>
            </a:pPr>
            <a:r>
              <a:rPr lang="ru-RU" sz="1400" dirty="0" smtClean="0">
                <a:latin typeface="Calibri" panose="020F050202020403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Более </a:t>
            </a:r>
            <a:r>
              <a:rPr lang="ru-RU" sz="1400" b="1" dirty="0" smtClean="0">
                <a:latin typeface="Calibri" panose="020F050202020403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25 мероприятий</a:t>
            </a:r>
            <a:r>
              <a:rPr lang="ru-RU" sz="1400" dirty="0" smtClean="0">
                <a:latin typeface="Calibri" panose="020F050202020403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, из них:</a:t>
            </a:r>
          </a:p>
          <a:p>
            <a:pPr algn="just" defTabSz="180000"/>
            <a:r>
              <a:rPr lang="ru-RU" sz="1200" dirty="0">
                <a:latin typeface="Calibri" panose="020F0502020204030204" pitchFamily="34" charset="0"/>
              </a:rPr>
              <a:t>- Съёмка видеоролика «Реформирование таможенных органов Российской Федерации»;</a:t>
            </a:r>
          </a:p>
          <a:p>
            <a:pPr algn="just" defTabSz="180000">
              <a:buFontTx/>
              <a:buChar char="-"/>
            </a:pPr>
            <a:r>
              <a:rPr lang="ru-RU" sz="1200" dirty="0" smtClean="0">
                <a:latin typeface="Calibri" panose="020F0502020204030204" pitchFamily="34" charset="0"/>
              </a:rPr>
              <a:t> Съемка </a:t>
            </a:r>
            <a:r>
              <a:rPr lang="ru-RU" sz="1200" dirty="0">
                <a:latin typeface="Calibri" panose="020F0502020204030204" pitchFamily="34" charset="0"/>
              </a:rPr>
              <a:t>видеопоздравления с Днём Победы члена МС УЭТ на информационной площадке СМИ «Вечерние ведомости»;</a:t>
            </a:r>
          </a:p>
          <a:p>
            <a:pPr algn="just" defTabSz="180000">
              <a:buFontTx/>
              <a:buChar char="-"/>
            </a:pPr>
            <a:r>
              <a:rPr lang="ru-RU" sz="1200" dirty="0" smtClean="0">
                <a:latin typeface="Calibri" panose="020F0502020204030204" pitchFamily="34" charset="0"/>
              </a:rPr>
              <a:t> Организация </a:t>
            </a:r>
            <a:r>
              <a:rPr lang="ru-RU" sz="1200" dirty="0">
                <a:latin typeface="Calibri" panose="020F0502020204030204" pitchFamily="34" charset="0"/>
              </a:rPr>
              <a:t>первого зимнего Дня здоровья УЭТ;</a:t>
            </a:r>
          </a:p>
          <a:p>
            <a:pPr algn="just" defTabSz="180000">
              <a:buFontTx/>
              <a:buChar char="-"/>
            </a:pPr>
            <a:r>
              <a:rPr lang="ru-RU" sz="1200" dirty="0" smtClean="0">
                <a:latin typeface="Calibri" panose="020F0502020204030204" pitchFamily="34" charset="0"/>
              </a:rPr>
              <a:t> Организация </a:t>
            </a:r>
            <a:r>
              <a:rPr lang="ru-RU" sz="1200" dirty="0">
                <a:latin typeface="Calibri" panose="020F0502020204030204" pitchFamily="34" charset="0"/>
              </a:rPr>
              <a:t>велопробега «В здоровом теле- здоровый дух»;</a:t>
            </a:r>
          </a:p>
          <a:p>
            <a:pPr algn="just" defTabSz="180000">
              <a:buFontTx/>
              <a:buChar char="-"/>
            </a:pPr>
            <a:r>
              <a:rPr lang="ru-RU" sz="1200" dirty="0" smtClean="0">
                <a:latin typeface="Calibri" panose="020F0502020204030204" pitchFamily="34" charset="0"/>
              </a:rPr>
              <a:t> Совместно </a:t>
            </a:r>
            <a:r>
              <a:rPr lang="ru-RU" sz="1200" dirty="0">
                <a:latin typeface="Calibri" panose="020F0502020204030204" pitchFamily="34" charset="0"/>
              </a:rPr>
              <a:t>с Молодежным правительством Свердловской области снят видеоролик на антикоррупционную тематику;</a:t>
            </a:r>
          </a:p>
          <a:p>
            <a:pPr algn="just" defTabSz="180000">
              <a:buFontTx/>
              <a:buChar char="-"/>
            </a:pPr>
            <a:r>
              <a:rPr lang="ru-RU" sz="1200" dirty="0">
                <a:latin typeface="Calibri" panose="020F0502020204030204" pitchFamily="34" charset="0"/>
              </a:rPr>
              <a:t> Победа Члена МС УЭТ в конкурсе «Команда Урала», проводимом при поддержке Полномочного представителя Президента РФ в </a:t>
            </a:r>
            <a:r>
              <a:rPr lang="ru-RU" sz="1200" dirty="0" err="1">
                <a:latin typeface="Calibri" panose="020F0502020204030204" pitchFamily="34" charset="0"/>
              </a:rPr>
              <a:t>УрФО</a:t>
            </a:r>
            <a:r>
              <a:rPr lang="ru-RU" sz="1200" dirty="0">
                <a:latin typeface="Calibri" panose="020F0502020204030204" pitchFamily="34" charset="0"/>
              </a:rPr>
              <a:t>;</a:t>
            </a:r>
          </a:p>
          <a:p>
            <a:pPr algn="just" defTabSz="180000">
              <a:buFontTx/>
              <a:buChar char="-"/>
            </a:pPr>
            <a:r>
              <a:rPr lang="ru-RU" sz="1200" dirty="0" smtClean="0">
                <a:latin typeface="Calibri" panose="020F0502020204030204" pitchFamily="34" charset="0"/>
              </a:rPr>
              <a:t> Проведение </a:t>
            </a:r>
            <a:r>
              <a:rPr lang="ru-RU" sz="1200" dirty="0">
                <a:latin typeface="Calibri" panose="020F0502020204030204" pitchFamily="34" charset="0"/>
              </a:rPr>
              <a:t>традиционного Месяца знаний в УЭТ;</a:t>
            </a:r>
          </a:p>
          <a:p>
            <a:pPr algn="just" defTabSz="180000">
              <a:buFontTx/>
              <a:buChar char="-"/>
            </a:pPr>
            <a:r>
              <a:rPr lang="ru-RU" sz="1200" dirty="0" smtClean="0">
                <a:latin typeface="Calibri" panose="020F0502020204030204" pitchFamily="34" charset="0"/>
              </a:rPr>
              <a:t> Разработка </a:t>
            </a:r>
            <a:r>
              <a:rPr lang="ru-RU" sz="1200" dirty="0" err="1">
                <a:latin typeface="Calibri" panose="020F0502020204030204" pitchFamily="34" charset="0"/>
              </a:rPr>
              <a:t>айдентики</a:t>
            </a:r>
            <a:r>
              <a:rPr lang="ru-RU" sz="1200" dirty="0">
                <a:latin typeface="Calibri" panose="020F0502020204030204" pitchFamily="34" charset="0"/>
              </a:rPr>
              <a:t>;</a:t>
            </a:r>
          </a:p>
          <a:p>
            <a:pPr algn="just" defTabSz="180000">
              <a:buFontTx/>
              <a:buChar char="-"/>
            </a:pPr>
            <a:r>
              <a:rPr lang="ru-RU" sz="1200" dirty="0" smtClean="0">
                <a:latin typeface="Calibri" panose="020F0502020204030204" pitchFamily="34" charset="0"/>
              </a:rPr>
              <a:t> Участие </a:t>
            </a:r>
            <a:r>
              <a:rPr lang="ru-RU" sz="1200" dirty="0">
                <a:latin typeface="Calibri" panose="020F0502020204030204" pitchFamily="34" charset="0"/>
              </a:rPr>
              <a:t>в общероссийской программе повышения  физической активности «Человек идущий» при  поддержке Министерства спорта РФ и др</a:t>
            </a:r>
            <a:r>
              <a:rPr lang="ru-RU" sz="1200" dirty="0" smtClean="0">
                <a:latin typeface="Calibri" panose="020F0502020204030204" pitchFamily="34" charset="0"/>
              </a:rPr>
              <a:t>.</a:t>
            </a:r>
            <a:endParaRPr lang="ru-RU" sz="1200" dirty="0">
              <a:latin typeface="Calibri" panose="020F0502020204030204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793042" y="2900629"/>
            <a:ext cx="235095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5250" algn="just" defTabSz="180000"/>
            <a:r>
              <a:rPr lang="ru-RU" sz="1400" dirty="0" smtClean="0">
                <a:latin typeface="Calibri" panose="020F050202020403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Подготовка к праздничным мероприятиям 30-летия ФТС России и 3-летия УЭТ:</a:t>
            </a:r>
          </a:p>
          <a:p>
            <a:pPr marL="95250" algn="just" defTabSz="180000">
              <a:buFontTx/>
              <a:buChar char="-"/>
            </a:pPr>
            <a:r>
              <a:rPr lang="ru-RU" sz="1200" dirty="0" smtClean="0">
                <a:latin typeface="Calibri" panose="020F0502020204030204" pitchFamily="34" charset="0"/>
              </a:rPr>
              <a:t>Утверждена организационная группа по подготовке праздничных мероприятий по трем направлениям : культурная, научная и спортивная.</a:t>
            </a:r>
          </a:p>
          <a:p>
            <a:pPr marL="95250" algn="just" defTabSz="180000">
              <a:buFontTx/>
              <a:buChar char="-"/>
            </a:pPr>
            <a:r>
              <a:rPr lang="ru-RU" sz="1200" dirty="0" smtClean="0">
                <a:latin typeface="Calibri" panose="020F0502020204030204" pitchFamily="34" charset="0"/>
              </a:rPr>
              <a:t>Составлен план, утверждены сроки и ответственные исполнители.</a:t>
            </a:r>
            <a:endParaRPr lang="ru-RU" sz="1200" dirty="0"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21642" y="2360493"/>
            <a:ext cx="649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2019</a:t>
            </a:r>
            <a:endParaRPr lang="ru-RU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979936" y="2360493"/>
            <a:ext cx="649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2020</a:t>
            </a:r>
            <a:endParaRPr lang="ru-RU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761799" y="2360493"/>
            <a:ext cx="649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2021</a:t>
            </a:r>
            <a:endParaRPr lang="ru-RU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20524483">
            <a:off x="7896913" y="5255120"/>
            <a:ext cx="114246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3-30</a:t>
            </a:r>
            <a:endParaRPr lang="ru-RU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202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0660" y="1"/>
            <a:ext cx="7352284" cy="872061"/>
          </a:xfrm>
        </p:spPr>
        <p:txBody>
          <a:bodyPr/>
          <a:lstStyle/>
          <a:p>
            <a:pPr algn="l"/>
            <a:r>
              <a:rPr lang="ru-RU" dirty="0" smtClean="0"/>
              <a:t>РЕЗУЛЬТАТЫ ТАМОЖЕННОГО КОНТРОЛЯ после ВЫПУСКА ТОВАРОВ</a:t>
            </a:r>
            <a:endParaRPr lang="ru-RU" dirty="0"/>
          </a:p>
        </p:txBody>
      </p:sp>
      <p:sp>
        <p:nvSpPr>
          <p:cNvPr id="84" name="Заголовок 3"/>
          <p:cNvSpPr txBox="1">
            <a:spLocks/>
          </p:cNvSpPr>
          <p:nvPr/>
        </p:nvSpPr>
        <p:spPr>
          <a:xfrm>
            <a:off x="155577" y="160338"/>
            <a:ext cx="7331075" cy="637681"/>
          </a:xfrm>
          <a:prstGeom prst="rect">
            <a:avLst/>
          </a:prstGeom>
        </p:spPr>
        <p:txBody>
          <a:bodyPr vert="horz" lIns="91432" tIns="45716" rIns="91432" bIns="45716" rtlCol="0" anchor="ctr">
            <a:normAutofit/>
          </a:bodyPr>
          <a:lstStyle>
            <a:lvl1pPr algn="l" defTabSz="91432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 cap="all" baseline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charset="0"/>
              </a:defRPr>
            </a:lvl1pPr>
          </a:lstStyle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>
              <a:solidFill>
                <a:srgbClr val="006666"/>
              </a:solidFill>
              <a:latin typeface="+mn-lt"/>
              <a:cs typeface="Arial" pitchFamily="34" charset="0"/>
            </a:endParaRPr>
          </a:p>
        </p:txBody>
      </p:sp>
      <p:sp>
        <p:nvSpPr>
          <p:cNvPr id="85" name="Shape 2632">
            <a:extLst>
              <a:ext uri="{FF2B5EF4-FFF2-40B4-BE49-F238E27FC236}">
                <a16:creationId xmlns:a16="http://schemas.microsoft.com/office/drawing/2014/main" xmlns="" id="{9B66B787-9C52-1344-B310-60B7FF05A237}"/>
              </a:ext>
            </a:extLst>
          </p:cNvPr>
          <p:cNvSpPr/>
          <p:nvPr/>
        </p:nvSpPr>
        <p:spPr>
          <a:xfrm>
            <a:off x="533957" y="4822159"/>
            <a:ext cx="140602" cy="1718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 dirty="0"/>
          </a:p>
        </p:txBody>
      </p:sp>
      <p:sp>
        <p:nvSpPr>
          <p:cNvPr id="86" name="AutoShape 24" descr="https://maxcdn.icons8.com/office/PNG/80/User_Interface/rouble-80.pn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25" name="Прямоугольник 124"/>
          <p:cNvSpPr/>
          <p:nvPr/>
        </p:nvSpPr>
        <p:spPr>
          <a:xfrm>
            <a:off x="217359" y="6076950"/>
            <a:ext cx="457200" cy="381873"/>
          </a:xfrm>
          <a:prstGeom prst="rect">
            <a:avLst/>
          </a:prstGeom>
          <a:solidFill>
            <a:schemeClr val="bg1"/>
          </a:solidFill>
          <a:ln w="539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2" name="Прямоугольник 181"/>
          <p:cNvSpPr/>
          <p:nvPr/>
        </p:nvSpPr>
        <p:spPr>
          <a:xfrm>
            <a:off x="223366" y="5137660"/>
            <a:ext cx="914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Заголовок 3"/>
          <p:cNvSpPr txBox="1">
            <a:spLocks/>
          </p:cNvSpPr>
          <p:nvPr/>
        </p:nvSpPr>
        <p:spPr>
          <a:xfrm>
            <a:off x="155577" y="160338"/>
            <a:ext cx="7331075" cy="637681"/>
          </a:xfrm>
          <a:prstGeom prst="rect">
            <a:avLst/>
          </a:prstGeom>
        </p:spPr>
        <p:txBody>
          <a:bodyPr vert="horz" lIns="91432" tIns="45716" rIns="91432" bIns="45716" rtlCol="0" anchor="ctr">
            <a:normAutofit/>
          </a:bodyPr>
          <a:lstStyle>
            <a:lvl1pPr algn="l" defTabSz="91432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 cap="all" baseline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charset="0"/>
              </a:defRPr>
            </a:lvl1pPr>
          </a:lstStyle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>
              <a:solidFill>
                <a:srgbClr val="006666"/>
              </a:solidFill>
              <a:latin typeface="+mn-lt"/>
              <a:cs typeface="Arial" pitchFamily="34" charset="0"/>
            </a:endParaRPr>
          </a:p>
        </p:txBody>
      </p:sp>
      <p:sp>
        <p:nvSpPr>
          <p:cNvPr id="19" name="Shape 2632">
            <a:extLst>
              <a:ext uri="{FF2B5EF4-FFF2-40B4-BE49-F238E27FC236}">
                <a16:creationId xmlns:a16="http://schemas.microsoft.com/office/drawing/2014/main" xmlns="" id="{9B66B787-9C52-1344-B310-60B7FF05A237}"/>
              </a:ext>
            </a:extLst>
          </p:cNvPr>
          <p:cNvSpPr/>
          <p:nvPr/>
        </p:nvSpPr>
        <p:spPr>
          <a:xfrm>
            <a:off x="533957" y="4822159"/>
            <a:ext cx="140602" cy="1718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lIns="28571" tIns="28571" rIns="28571" bIns="28571" anchor="ctr"/>
          <a:lstStyle/>
          <a:p>
            <a:pPr defTabSz="34284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200" dirty="0"/>
          </a:p>
        </p:txBody>
      </p:sp>
      <p:sp>
        <p:nvSpPr>
          <p:cNvPr id="20" name="AutoShape 24" descr="https://maxcdn.icons8.com/office/PNG/80/User_Interface/rouble-80.pn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17359" y="6076950"/>
            <a:ext cx="457200" cy="381873"/>
          </a:xfrm>
          <a:prstGeom prst="rect">
            <a:avLst/>
          </a:prstGeom>
          <a:solidFill>
            <a:schemeClr val="bg1"/>
          </a:solidFill>
          <a:ln w="539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17359" y="1639398"/>
            <a:ext cx="3422754" cy="9058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8000"/>
                </a:solidFill>
              </a:rPr>
              <a:t>ПРОВЕДЕНО ПДС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, ДТ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951744" y="2545291"/>
            <a:ext cx="1656184" cy="579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35</a:t>
            </a:r>
            <a:endParaRPr lang="ru-RU" sz="2500" b="1" dirty="0">
              <a:solidFill>
                <a:schemeClr val="bg1">
                  <a:lumMod val="50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075307" y="2542273"/>
            <a:ext cx="1656184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58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475920" y="2507487"/>
            <a:ext cx="1693379" cy="654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chemeClr val="tx1"/>
                </a:solidFill>
                <a:ea typeface="Arial" charset="0"/>
                <a:cs typeface="Times New Roman" panose="02020603050405020304" pitchFamily="18" charset="0"/>
              </a:rPr>
              <a:t>+65%</a:t>
            </a:r>
            <a:r>
              <a:rPr lang="ru-RU" sz="1500" b="1" dirty="0" smtClean="0">
                <a:solidFill>
                  <a:schemeClr val="tx1"/>
                </a:solidFill>
                <a:ea typeface="Arial" charset="0"/>
                <a:cs typeface="Times New Roman" panose="02020603050405020304" pitchFamily="18" charset="0"/>
              </a:rPr>
              <a:t> </a:t>
            </a:r>
            <a:endParaRPr lang="ru-RU" sz="1500" b="1" dirty="0">
              <a:solidFill>
                <a:schemeClr val="tx1"/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951744" y="3391258"/>
            <a:ext cx="1656184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76</a:t>
            </a:r>
            <a:endParaRPr lang="ru-RU" sz="2500" b="1" dirty="0">
              <a:solidFill>
                <a:schemeClr val="bg1">
                  <a:lumMod val="50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057469" y="3391257"/>
            <a:ext cx="1660393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90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493760" y="3406336"/>
            <a:ext cx="1675538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rgbClr val="C00000"/>
                </a:solidFill>
                <a:ea typeface="Arial" charset="0"/>
                <a:cs typeface="Times New Roman" panose="02020603050405020304" pitchFamily="18" charset="0"/>
              </a:rPr>
              <a:t>+18%</a:t>
            </a:r>
            <a:r>
              <a:rPr lang="ru-RU" sz="1500" b="1" dirty="0" smtClean="0">
                <a:solidFill>
                  <a:srgbClr val="C00000"/>
                </a:solidFill>
                <a:ea typeface="Arial" charset="0"/>
                <a:cs typeface="Times New Roman" panose="02020603050405020304" pitchFamily="18" charset="0"/>
              </a:rPr>
              <a:t> </a:t>
            </a:r>
            <a:endParaRPr lang="ru-RU" sz="1500" b="1" dirty="0">
              <a:solidFill>
                <a:srgbClr val="C00000"/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951744" y="4167288"/>
            <a:ext cx="1656184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15</a:t>
            </a:r>
            <a:endParaRPr lang="ru-RU" sz="2500" b="1" dirty="0">
              <a:solidFill>
                <a:schemeClr val="bg1">
                  <a:lumMod val="50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012395" y="4175746"/>
            <a:ext cx="1656185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15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951744" y="1556792"/>
            <a:ext cx="1656184" cy="4902031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383792" y="1479854"/>
            <a:ext cx="792088" cy="244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  <a:cs typeface="Times New Roman" panose="02020603050405020304" pitchFamily="18" charset="0"/>
              </a:rPr>
              <a:t>2019 </a:t>
            </a:r>
            <a:endParaRPr lang="ru-RU" sz="2000" b="1" dirty="0">
              <a:solidFill>
                <a:schemeClr val="bg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061677" y="1556791"/>
            <a:ext cx="1656184" cy="4902032"/>
          </a:xfrm>
          <a:prstGeom prst="roundRect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7493725" y="1434773"/>
            <a:ext cx="792088" cy="244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9900"/>
                </a:solidFill>
                <a:cs typeface="Times New Roman" panose="02020603050405020304" pitchFamily="18" charset="0"/>
              </a:rPr>
              <a:t>20</a:t>
            </a:r>
            <a:r>
              <a:rPr lang="en-US" sz="2000" b="1" dirty="0" smtClean="0">
                <a:solidFill>
                  <a:srgbClr val="009900"/>
                </a:solidFill>
                <a:cs typeface="Times New Roman" panose="02020603050405020304" pitchFamily="18" charset="0"/>
              </a:rPr>
              <a:t>20</a:t>
            </a:r>
            <a:r>
              <a:rPr lang="ru-RU" sz="2000" b="1" dirty="0" smtClean="0">
                <a:solidFill>
                  <a:srgbClr val="009900"/>
                </a:solidFill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rgbClr val="009900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41" name="Прямая со стрелкой 40"/>
          <p:cNvCxnSpPr/>
          <p:nvPr/>
        </p:nvCxnSpPr>
        <p:spPr>
          <a:xfrm>
            <a:off x="6578695" y="2855187"/>
            <a:ext cx="360040" cy="0"/>
          </a:xfrm>
          <a:prstGeom prst="straightConnector1">
            <a:avLst/>
          </a:prstGeom>
          <a:ln w="12700"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5707166" y="2855187"/>
            <a:ext cx="328279" cy="0"/>
          </a:xfrm>
          <a:prstGeom prst="line">
            <a:avLst/>
          </a:prstGeom>
          <a:ln w="127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Прямоугольник 42"/>
          <p:cNvSpPr/>
          <p:nvPr/>
        </p:nvSpPr>
        <p:spPr>
          <a:xfrm>
            <a:off x="155575" y="2484360"/>
            <a:ext cx="3808735" cy="8344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8000"/>
                </a:solidFill>
              </a:rPr>
              <a:t> ДОВЗЫСКАНО ПО ИТОГАМ ПДС, </a:t>
            </a:r>
          </a:p>
          <a:p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 млн руб.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951744" y="1858502"/>
            <a:ext cx="1656184" cy="579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1 323</a:t>
            </a:r>
            <a:endParaRPr lang="ru-RU" sz="2500" dirty="0">
              <a:solidFill>
                <a:schemeClr val="bg1">
                  <a:lumMod val="50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075307" y="1772178"/>
            <a:ext cx="1656184" cy="751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1 349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5466999" y="1804277"/>
            <a:ext cx="1693379" cy="654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chemeClr val="tx1"/>
                </a:solidFill>
                <a:ea typeface="Arial" charset="0"/>
                <a:cs typeface="Times New Roman" panose="02020603050405020304" pitchFamily="18" charset="0"/>
              </a:rPr>
              <a:t>+2%</a:t>
            </a:r>
            <a:r>
              <a:rPr lang="ru-RU" sz="1500" b="1" dirty="0" smtClean="0">
                <a:solidFill>
                  <a:schemeClr val="tx1"/>
                </a:solidFill>
                <a:ea typeface="Arial" charset="0"/>
                <a:cs typeface="Times New Roman" panose="02020603050405020304" pitchFamily="18" charset="0"/>
              </a:rPr>
              <a:t> </a:t>
            </a:r>
            <a:endParaRPr lang="ru-RU" sz="1500" b="1" dirty="0">
              <a:solidFill>
                <a:schemeClr val="tx1"/>
              </a:solidFill>
              <a:ea typeface="Arial" charset="0"/>
              <a:cs typeface="Times New Roman" panose="02020603050405020304" pitchFamily="18" charset="0"/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>
            <a:off x="5695856" y="2148181"/>
            <a:ext cx="328279" cy="0"/>
          </a:xfrm>
          <a:prstGeom prst="line">
            <a:avLst/>
          </a:prstGeom>
          <a:ln w="127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5707166" y="3717275"/>
            <a:ext cx="328279" cy="0"/>
          </a:xfrm>
          <a:prstGeom prst="line">
            <a:avLst/>
          </a:prstGeom>
          <a:ln w="127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6578695" y="2150757"/>
            <a:ext cx="360040" cy="0"/>
          </a:xfrm>
          <a:prstGeom prst="straightConnector1">
            <a:avLst/>
          </a:prstGeom>
          <a:ln w="12700"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6589138" y="3717275"/>
            <a:ext cx="360040" cy="0"/>
          </a:xfrm>
          <a:prstGeom prst="straightConnector1">
            <a:avLst/>
          </a:prstGeom>
          <a:ln w="12700"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17359" y="4190548"/>
            <a:ext cx="3364830" cy="11757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8000"/>
                </a:solidFill>
              </a:rPr>
              <a:t>ПОДГОТОВЛЕНО ИАС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, шт.</a:t>
            </a:r>
          </a:p>
          <a:p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rgbClr val="00823B"/>
                </a:solidFill>
              </a:rPr>
              <a:t>ПРЕДПОЛАГАЕМЫЙ РЕЗУЛЬТАТ ИАС</a:t>
            </a:r>
            <a:r>
              <a:rPr lang="ru-RU" sz="2000" dirty="0">
                <a:solidFill>
                  <a:srgbClr val="00823B"/>
                </a:solidFill>
              </a:rPr>
              <a:t>,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млн руб.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17359" y="3356135"/>
            <a:ext cx="3875973" cy="8344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8000"/>
                </a:solidFill>
              </a:rPr>
              <a:t>ВОЗВРАЩЕНО ПО ИТОГАМ ПДС,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млн руб.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223366" y="5234254"/>
            <a:ext cx="3854738" cy="1042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8000"/>
                </a:solidFill>
              </a:rPr>
              <a:t>ПРОЕКТЫ ЦПР НА ТЕХ.ОПЕРАЦИЮ «18</a:t>
            </a:r>
            <a:r>
              <a:rPr lang="ru-RU" sz="1800" dirty="0" smtClean="0">
                <a:solidFill>
                  <a:schemeClr val="accent4"/>
                </a:solidFill>
              </a:rPr>
              <a:t>»,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 шт.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3951744" y="5454581"/>
            <a:ext cx="1656184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0</a:t>
            </a:r>
            <a:endParaRPr lang="ru-RU" sz="2500" b="1" dirty="0">
              <a:solidFill>
                <a:schemeClr val="bg1">
                  <a:lumMod val="50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7024939" y="5454581"/>
            <a:ext cx="1656185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18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cxnSp>
        <p:nvCxnSpPr>
          <p:cNvPr id="60" name="Прямая со стрелкой 59"/>
          <p:cNvCxnSpPr/>
          <p:nvPr/>
        </p:nvCxnSpPr>
        <p:spPr>
          <a:xfrm>
            <a:off x="5725453" y="5765765"/>
            <a:ext cx="1223725" cy="0"/>
          </a:xfrm>
          <a:prstGeom prst="straightConnector1">
            <a:avLst/>
          </a:prstGeom>
          <a:ln w="12700"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201419" y="6601361"/>
            <a:ext cx="1968412" cy="256577"/>
          </a:xfrm>
        </p:spPr>
        <p:txBody>
          <a:bodyPr/>
          <a:lstStyle/>
          <a:p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951744" y="4843480"/>
            <a:ext cx="1656184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24</a:t>
            </a:r>
            <a:endParaRPr lang="ru-RU" sz="2500" b="1" dirty="0">
              <a:solidFill>
                <a:schemeClr val="bg1">
                  <a:lumMod val="50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7046831" y="4822159"/>
            <a:ext cx="1656185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689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484838" y="4844165"/>
            <a:ext cx="1675538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chemeClr val="tx1"/>
                </a:solidFill>
                <a:ea typeface="Arial" charset="0"/>
                <a:cs typeface="Times New Roman" panose="02020603050405020304" pitchFamily="18" charset="0"/>
              </a:rPr>
              <a:t>+29 раз</a:t>
            </a:r>
            <a:r>
              <a:rPr lang="ru-RU" sz="1500" b="1" dirty="0" smtClean="0">
                <a:solidFill>
                  <a:schemeClr val="tx1"/>
                </a:solidFill>
                <a:ea typeface="Arial" charset="0"/>
                <a:cs typeface="Times New Roman" panose="02020603050405020304" pitchFamily="18" charset="0"/>
              </a:rPr>
              <a:t> </a:t>
            </a:r>
            <a:endParaRPr lang="ru-RU" sz="1500" b="1" dirty="0">
              <a:solidFill>
                <a:schemeClr val="tx1"/>
              </a:solidFill>
              <a:ea typeface="Arial" charset="0"/>
              <a:cs typeface="Times New Roman" panose="02020603050405020304" pitchFamily="18" charset="0"/>
            </a:endParaRPr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>
            <a:off x="5707166" y="5154664"/>
            <a:ext cx="164139" cy="685"/>
          </a:xfrm>
          <a:prstGeom prst="line">
            <a:avLst/>
          </a:prstGeom>
          <a:ln w="127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6730033" y="5155349"/>
            <a:ext cx="180020" cy="0"/>
          </a:xfrm>
          <a:prstGeom prst="straightConnector1">
            <a:avLst/>
          </a:prstGeom>
          <a:ln w="12700"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>
            <a:off x="5748862" y="4486930"/>
            <a:ext cx="1223725" cy="0"/>
          </a:xfrm>
          <a:prstGeom prst="straightConnector1">
            <a:avLst/>
          </a:prstGeom>
          <a:ln w="12700"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71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>
            <a:spLocks/>
          </p:cNvSpPr>
          <p:nvPr/>
        </p:nvSpPr>
        <p:spPr bwMode="auto">
          <a:xfrm>
            <a:off x="97275" y="309450"/>
            <a:ext cx="7091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cap="all">
                <a:solidFill>
                  <a:schemeClr val="bg1"/>
                </a:solidFill>
                <a:latin typeface="Calibri"/>
                <a:ea typeface="Calibri"/>
                <a:cs typeface="Arial"/>
              </a:rPr>
              <a:t>КАДРОВОЕ ОБЕСПЕЧЕНИЕ</a:t>
            </a:r>
            <a:endParaRPr/>
          </a:p>
        </p:txBody>
      </p:sp>
      <p:sp>
        <p:nvSpPr>
          <p:cNvPr id="5" name="Параллелограмм 10"/>
          <p:cNvSpPr/>
          <p:nvPr/>
        </p:nvSpPr>
        <p:spPr bwMode="auto">
          <a:xfrm>
            <a:off x="2747162" y="892166"/>
            <a:ext cx="4572000" cy="5715007"/>
          </a:xfrm>
          <a:prstGeom prst="parallelogram">
            <a:avLst>
              <a:gd name="adj" fmla="val 25000"/>
            </a:avLst>
          </a:prstGeom>
          <a:blipFill>
            <a:blip r:embed="rId2">
              <a:alphaModFix amt="30000"/>
            </a:blip>
            <a:stretch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6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50451238"/>
              </p:ext>
            </p:extLst>
          </p:nvPr>
        </p:nvGraphicFramePr>
        <p:xfrm>
          <a:off x="128182" y="1013433"/>
          <a:ext cx="3131841" cy="39549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8470893"/>
              </p:ext>
            </p:extLst>
          </p:nvPr>
        </p:nvGraphicFramePr>
        <p:xfrm>
          <a:off x="7181850" y="4377268"/>
          <a:ext cx="1965720" cy="2071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1301605"/>
              </p:ext>
            </p:extLst>
          </p:nvPr>
        </p:nvGraphicFramePr>
        <p:xfrm>
          <a:off x="5880101" y="4360335"/>
          <a:ext cx="1859939" cy="2083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Параллелограмм 14"/>
          <p:cNvSpPr/>
          <p:nvPr/>
        </p:nvSpPr>
        <p:spPr bwMode="auto">
          <a:xfrm>
            <a:off x="5818339" y="1628802"/>
            <a:ext cx="1000792" cy="1003300"/>
          </a:xfrm>
          <a:prstGeom prst="parallelogram">
            <a:avLst>
              <a:gd name="adj" fmla="val 25000"/>
            </a:avLst>
          </a:prstGeom>
          <a:solidFill>
            <a:srgbClr val="33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700" b="1">
                <a:latin typeface="Calibri"/>
              </a:rPr>
              <a:t>2019</a:t>
            </a:r>
          </a:p>
        </p:txBody>
      </p:sp>
      <p:sp>
        <p:nvSpPr>
          <p:cNvPr id="10" name="Параллелограмм 15"/>
          <p:cNvSpPr/>
          <p:nvPr/>
        </p:nvSpPr>
        <p:spPr bwMode="auto">
          <a:xfrm>
            <a:off x="5522429" y="2860550"/>
            <a:ext cx="1000792" cy="1003300"/>
          </a:xfrm>
          <a:prstGeom prst="parallelogram">
            <a:avLst>
              <a:gd name="adj" fmla="val 25000"/>
            </a:avLst>
          </a:prstGeom>
          <a:solidFill>
            <a:srgbClr val="33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700" b="1">
                <a:solidFill>
                  <a:srgbClr val="FFFFFF"/>
                </a:solidFill>
                <a:latin typeface="Calibri"/>
              </a:rPr>
              <a:t>2020</a:t>
            </a:r>
          </a:p>
        </p:txBody>
      </p:sp>
      <p:sp>
        <p:nvSpPr>
          <p:cNvPr id="11" name="Параллелограмм 16"/>
          <p:cNvSpPr/>
          <p:nvPr/>
        </p:nvSpPr>
        <p:spPr bwMode="auto">
          <a:xfrm>
            <a:off x="6819131" y="1628800"/>
            <a:ext cx="2118646" cy="1003300"/>
          </a:xfrm>
          <a:prstGeom prst="parallelogram">
            <a:avLst>
              <a:gd name="adj" fmla="val 25000"/>
            </a:avLst>
          </a:prstGeom>
          <a:solidFill>
            <a:srgbClr val="33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    </a:t>
            </a:r>
            <a:r>
              <a:rPr lang="en-US" sz="1200" b="1" dirty="0">
                <a:solidFill>
                  <a:schemeClr val="bg1"/>
                </a:solidFill>
                <a:latin typeface="Calibri"/>
              </a:rPr>
              <a:t>•</a:t>
            </a:r>
            <a:r>
              <a:rPr lang="ru-RU" sz="1200" b="1" dirty="0">
                <a:solidFill>
                  <a:schemeClr val="bg1"/>
                </a:solidFill>
                <a:latin typeface="Calibri"/>
              </a:rPr>
              <a:t>  11 конкурсов</a:t>
            </a:r>
            <a:endParaRPr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1200" b="1" dirty="0">
                <a:solidFill>
                  <a:schemeClr val="bg1"/>
                </a:solidFill>
                <a:latin typeface="Calibri"/>
              </a:rPr>
              <a:t>  </a:t>
            </a:r>
            <a:r>
              <a:rPr lang="en-US" sz="1200" b="1" dirty="0">
                <a:solidFill>
                  <a:schemeClr val="bg1"/>
                </a:solidFill>
                <a:latin typeface="Calibri"/>
              </a:rPr>
              <a:t>•</a:t>
            </a:r>
            <a:r>
              <a:rPr lang="ru-RU" sz="1200" b="1" dirty="0">
                <a:solidFill>
                  <a:schemeClr val="bg1"/>
                </a:solidFill>
                <a:latin typeface="Calibri"/>
              </a:rPr>
              <a:t>  </a:t>
            </a:r>
            <a:r>
              <a:rPr lang="en-US" sz="1200" b="1" dirty="0">
                <a:solidFill>
                  <a:schemeClr val="bg1"/>
                </a:solidFill>
                <a:latin typeface="Calibri"/>
              </a:rPr>
              <a:t>&gt;</a:t>
            </a:r>
            <a:r>
              <a:rPr lang="ru-RU" sz="1200" b="1" dirty="0">
                <a:solidFill>
                  <a:schemeClr val="bg1"/>
                </a:solidFill>
                <a:latin typeface="Calibri"/>
              </a:rPr>
              <a:t>200 участников </a:t>
            </a:r>
            <a:endParaRPr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  <a:latin typeface="Calibri"/>
              </a:rPr>
              <a:t>•</a:t>
            </a:r>
            <a:r>
              <a:rPr lang="ru-RU" sz="1200" b="1" dirty="0">
                <a:solidFill>
                  <a:schemeClr val="bg1"/>
                </a:solidFill>
                <a:latin typeface="Calibri"/>
              </a:rPr>
              <a:t> 63 чел. в резерве</a:t>
            </a:r>
          </a:p>
        </p:txBody>
      </p:sp>
      <p:sp>
        <p:nvSpPr>
          <p:cNvPr id="12" name="Параллелограмм 17"/>
          <p:cNvSpPr/>
          <p:nvPr/>
        </p:nvSpPr>
        <p:spPr bwMode="auto">
          <a:xfrm>
            <a:off x="6523221" y="2860550"/>
            <a:ext cx="2120868" cy="1003300"/>
          </a:xfrm>
          <a:prstGeom prst="parallelogram">
            <a:avLst>
              <a:gd name="adj" fmla="val 25000"/>
            </a:avLst>
          </a:prstGeom>
          <a:solidFill>
            <a:srgbClr val="3399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200" dirty="0">
                <a:solidFill>
                  <a:schemeClr val="accent1">
                    <a:lumMod val="40000"/>
                    <a:lumOff val="60000"/>
                  </a:schemeClr>
                </a:solidFill>
                <a:latin typeface="Calibri"/>
              </a:rPr>
              <a:t>    </a:t>
            </a:r>
            <a:r>
              <a:rPr lang="en-US" sz="1200" b="1" dirty="0">
                <a:solidFill>
                  <a:schemeClr val="bg1"/>
                </a:solidFill>
                <a:latin typeface="Calibri"/>
              </a:rPr>
              <a:t>•</a:t>
            </a:r>
            <a:r>
              <a:rPr lang="ru-RU" sz="1200" b="1" dirty="0">
                <a:solidFill>
                  <a:schemeClr val="bg1"/>
                </a:solidFill>
                <a:latin typeface="Calibri"/>
              </a:rPr>
              <a:t>  9 конкурсов</a:t>
            </a:r>
            <a:endParaRPr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sz="1200" b="1" dirty="0">
                <a:solidFill>
                  <a:schemeClr val="bg1"/>
                </a:solidFill>
                <a:latin typeface="Calibri"/>
              </a:rPr>
              <a:t>  </a:t>
            </a:r>
            <a:r>
              <a:rPr lang="en-US" sz="1200" b="1" dirty="0">
                <a:solidFill>
                  <a:schemeClr val="bg1"/>
                </a:solidFill>
                <a:latin typeface="Calibri"/>
              </a:rPr>
              <a:t>•</a:t>
            </a:r>
            <a:r>
              <a:rPr lang="ru-RU" sz="1200" b="1" dirty="0">
                <a:solidFill>
                  <a:schemeClr val="bg1"/>
                </a:solidFill>
                <a:latin typeface="Calibri"/>
              </a:rPr>
              <a:t>  </a:t>
            </a:r>
            <a:r>
              <a:rPr lang="en-US" sz="1200" b="1" dirty="0">
                <a:solidFill>
                  <a:schemeClr val="bg1"/>
                </a:solidFill>
                <a:latin typeface="Calibri"/>
              </a:rPr>
              <a:t>&gt;</a:t>
            </a:r>
            <a:r>
              <a:rPr lang="ru-RU" sz="1200" b="1" dirty="0">
                <a:solidFill>
                  <a:schemeClr val="bg1"/>
                </a:solidFill>
                <a:latin typeface="Calibri"/>
              </a:rPr>
              <a:t>130 участников </a:t>
            </a:r>
            <a:endParaRPr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sz="1200" b="1" dirty="0">
                <a:solidFill>
                  <a:schemeClr val="bg1"/>
                </a:solidFill>
                <a:latin typeface="Calibri"/>
              </a:rPr>
              <a:t>•</a:t>
            </a:r>
            <a:r>
              <a:rPr lang="ru-RU" sz="1200" b="1" dirty="0">
                <a:solidFill>
                  <a:schemeClr val="bg1"/>
                </a:solidFill>
                <a:latin typeface="Calibri"/>
              </a:rPr>
              <a:t> </a:t>
            </a:r>
            <a:r>
              <a:rPr lang="en-US" sz="1200" b="1" dirty="0">
                <a:solidFill>
                  <a:schemeClr val="bg1"/>
                </a:solidFill>
                <a:latin typeface="Calibri"/>
              </a:rPr>
              <a:t>26</a:t>
            </a:r>
            <a:r>
              <a:rPr lang="ru-RU" sz="1200" b="1" dirty="0">
                <a:solidFill>
                  <a:schemeClr val="bg1"/>
                </a:solidFill>
                <a:latin typeface="Calibri"/>
              </a:rPr>
              <a:t> чел. в резерве</a:t>
            </a:r>
          </a:p>
        </p:txBody>
      </p:sp>
      <p:grpSp>
        <p:nvGrpSpPr>
          <p:cNvPr id="13" name="Рисунок 893"/>
          <p:cNvGrpSpPr/>
          <p:nvPr/>
        </p:nvGrpSpPr>
        <p:grpSpPr bwMode="auto">
          <a:xfrm>
            <a:off x="6000750" y="4968400"/>
            <a:ext cx="253048" cy="475321"/>
            <a:chOff x="5299519" y="2306288"/>
            <a:chExt cx="1593056" cy="2245328"/>
          </a:xfrm>
        </p:grpSpPr>
        <p:sp>
          <p:nvSpPr>
            <p:cNvPr id="14" name="Полилиния 19"/>
            <p:cNvSpPr/>
            <p:nvPr/>
          </p:nvSpPr>
          <p:spPr bwMode="auto">
            <a:xfrm>
              <a:off x="5883401" y="3411377"/>
              <a:ext cx="425291" cy="312896"/>
            </a:xfrm>
            <a:custGeom>
              <a:avLst/>
              <a:gdLst>
                <a:gd name="connsiteX0" fmla="*/ 0 w 425291"/>
                <a:gd name="connsiteY0" fmla="*/ 180975 h 312896"/>
                <a:gd name="connsiteX1" fmla="*/ 0 w 425291"/>
                <a:gd name="connsiteY1" fmla="*/ 0 h 312896"/>
                <a:gd name="connsiteX2" fmla="*/ 425291 w 425291"/>
                <a:gd name="connsiteY2" fmla="*/ 0 h 312896"/>
                <a:gd name="connsiteX3" fmla="*/ 425291 w 425291"/>
                <a:gd name="connsiteY3" fmla="*/ 180975 h 312896"/>
                <a:gd name="connsiteX4" fmla="*/ 212598 w 425291"/>
                <a:gd name="connsiteY4" fmla="*/ 312896 h 312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5291" h="312896" extrusionOk="0">
                  <a:moveTo>
                    <a:pt x="0" y="180975"/>
                  </a:moveTo>
                  <a:lnTo>
                    <a:pt x="0" y="0"/>
                  </a:lnTo>
                  <a:cubicBezTo>
                    <a:pt x="126959" y="91621"/>
                    <a:pt x="298333" y="91621"/>
                    <a:pt x="425291" y="0"/>
                  </a:cubicBezTo>
                  <a:lnTo>
                    <a:pt x="425291" y="180975"/>
                  </a:lnTo>
                  <a:lnTo>
                    <a:pt x="212598" y="312896"/>
                  </a:lnTo>
                  <a:close/>
                </a:path>
              </a:pathLst>
            </a:custGeom>
            <a:solidFill>
              <a:srgbClr val="FFF7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15" name="Полилиния 20"/>
            <p:cNvSpPr/>
            <p:nvPr/>
          </p:nvSpPr>
          <p:spPr bwMode="auto">
            <a:xfrm>
              <a:off x="5487638" y="2306478"/>
              <a:ext cx="1216818" cy="586644"/>
            </a:xfrm>
            <a:custGeom>
              <a:avLst/>
              <a:gdLst>
                <a:gd name="connsiteX0" fmla="*/ 233648 w 1216818"/>
                <a:gd name="connsiteY0" fmla="*/ 567595 h 586644"/>
                <a:gd name="connsiteX1" fmla="*/ 233648 w 1216818"/>
                <a:gd name="connsiteY1" fmla="*/ 586645 h 586644"/>
                <a:gd name="connsiteX2" fmla="*/ 0 w 1216818"/>
                <a:gd name="connsiteY2" fmla="*/ 364141 h 586644"/>
                <a:gd name="connsiteX3" fmla="*/ 608362 w 1216818"/>
                <a:gd name="connsiteY3" fmla="*/ 0 h 586644"/>
                <a:gd name="connsiteX4" fmla="*/ 1216819 w 1216818"/>
                <a:gd name="connsiteY4" fmla="*/ 364141 h 586644"/>
                <a:gd name="connsiteX5" fmla="*/ 983171 w 1216818"/>
                <a:gd name="connsiteY5" fmla="*/ 586645 h 586644"/>
                <a:gd name="connsiteX6" fmla="*/ 983171 w 1216818"/>
                <a:gd name="connsiteY6" fmla="*/ 586645 h 586644"/>
                <a:gd name="connsiteX7" fmla="*/ 983171 w 1216818"/>
                <a:gd name="connsiteY7" fmla="*/ 443770 h 586644"/>
                <a:gd name="connsiteX8" fmla="*/ 922687 w 1216818"/>
                <a:gd name="connsiteY8" fmla="*/ 366427 h 586644"/>
                <a:gd name="connsiteX9" fmla="*/ 294037 w 1216818"/>
                <a:gd name="connsiteY9" fmla="*/ 366427 h 586644"/>
                <a:gd name="connsiteX10" fmla="*/ 233458 w 1216818"/>
                <a:gd name="connsiteY10" fmla="*/ 443770 h 586644"/>
                <a:gd name="connsiteX11" fmla="*/ 233458 w 1216818"/>
                <a:gd name="connsiteY11" fmla="*/ 567595 h 586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6818" h="586644" extrusionOk="0">
                  <a:moveTo>
                    <a:pt x="233648" y="567595"/>
                  </a:moveTo>
                  <a:lnTo>
                    <a:pt x="233648" y="586645"/>
                  </a:lnTo>
                  <a:cubicBezTo>
                    <a:pt x="91345" y="534924"/>
                    <a:pt x="0" y="454533"/>
                    <a:pt x="0" y="364141"/>
                  </a:cubicBezTo>
                  <a:cubicBezTo>
                    <a:pt x="0" y="208217"/>
                    <a:pt x="272320" y="0"/>
                    <a:pt x="608362" y="0"/>
                  </a:cubicBezTo>
                  <a:cubicBezTo>
                    <a:pt x="944404" y="0"/>
                    <a:pt x="1216819" y="208217"/>
                    <a:pt x="1216819" y="364141"/>
                  </a:cubicBezTo>
                  <a:cubicBezTo>
                    <a:pt x="1216819" y="454533"/>
                    <a:pt x="1125379" y="534924"/>
                    <a:pt x="983171" y="586645"/>
                  </a:cubicBezTo>
                  <a:lnTo>
                    <a:pt x="983171" y="586645"/>
                  </a:lnTo>
                  <a:lnTo>
                    <a:pt x="983171" y="443770"/>
                  </a:lnTo>
                  <a:cubicBezTo>
                    <a:pt x="983123" y="407175"/>
                    <a:pt x="958196" y="375295"/>
                    <a:pt x="922687" y="366427"/>
                  </a:cubicBezTo>
                  <a:cubicBezTo>
                    <a:pt x="716366" y="314430"/>
                    <a:pt x="500358" y="314430"/>
                    <a:pt x="294037" y="366427"/>
                  </a:cubicBezTo>
                  <a:cubicBezTo>
                    <a:pt x="258509" y="375285"/>
                    <a:pt x="233543" y="407156"/>
                    <a:pt x="233458" y="443770"/>
                  </a:cubicBezTo>
                  <a:lnTo>
                    <a:pt x="233458" y="567595"/>
                  </a:lnTo>
                  <a:close/>
                </a:path>
              </a:pathLst>
            </a:custGeom>
            <a:solidFill>
              <a:srgbClr val="0096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16" name="Полилиния 21"/>
            <p:cNvSpPr/>
            <p:nvPr/>
          </p:nvSpPr>
          <p:spPr bwMode="auto">
            <a:xfrm>
              <a:off x="5299519" y="3679031"/>
              <a:ext cx="313467" cy="167925"/>
            </a:xfrm>
            <a:custGeom>
              <a:avLst/>
              <a:gdLst>
                <a:gd name="connsiteX0" fmla="*/ 313468 w 313467"/>
                <a:gd name="connsiteY0" fmla="*/ 0 h 167925"/>
                <a:gd name="connsiteX1" fmla="*/ 313468 w 313467"/>
                <a:gd name="connsiteY1" fmla="*/ 77914 h 167925"/>
                <a:gd name="connsiteX2" fmla="*/ 0 w 313467"/>
                <a:gd name="connsiteY2" fmla="*/ 167926 h 167925"/>
                <a:gd name="connsiteX3" fmla="*/ 64198 w 313467"/>
                <a:gd name="connsiteY3" fmla="*/ 79915 h 16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467" h="167925" extrusionOk="0">
                  <a:moveTo>
                    <a:pt x="313468" y="0"/>
                  </a:moveTo>
                  <a:lnTo>
                    <a:pt x="313468" y="77914"/>
                  </a:lnTo>
                  <a:lnTo>
                    <a:pt x="0" y="167926"/>
                  </a:lnTo>
                  <a:cubicBezTo>
                    <a:pt x="-10" y="127749"/>
                    <a:pt x="25937" y="92173"/>
                    <a:pt x="64198" y="79915"/>
                  </a:cubicBezTo>
                  <a:close/>
                </a:path>
              </a:pathLst>
            </a:custGeom>
            <a:solidFill>
              <a:srgbClr val="FFDF4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17" name="Полилиния 22"/>
            <p:cNvSpPr/>
            <p:nvPr/>
          </p:nvSpPr>
          <p:spPr bwMode="auto">
            <a:xfrm>
              <a:off x="5749194" y="3592353"/>
              <a:ext cx="346805" cy="347661"/>
            </a:xfrm>
            <a:custGeom>
              <a:avLst/>
              <a:gdLst>
                <a:gd name="connsiteX0" fmla="*/ 241649 w 346805"/>
                <a:gd name="connsiteY0" fmla="*/ 239839 h 347662"/>
                <a:gd name="connsiteX1" fmla="*/ 136398 w 346805"/>
                <a:gd name="connsiteY1" fmla="*/ 347663 h 347662"/>
                <a:gd name="connsiteX2" fmla="*/ 0 w 346805"/>
                <a:gd name="connsiteY2" fmla="*/ 43053 h 347662"/>
                <a:gd name="connsiteX3" fmla="*/ 134207 w 346805"/>
                <a:gd name="connsiteY3" fmla="*/ 0 h 347662"/>
                <a:gd name="connsiteX4" fmla="*/ 346805 w 346805"/>
                <a:gd name="connsiteY4" fmla="*/ 132017 h 347662"/>
                <a:gd name="connsiteX5" fmla="*/ 241649 w 346805"/>
                <a:gd name="connsiteY5" fmla="*/ 239839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6805" h="347662" extrusionOk="0">
                  <a:moveTo>
                    <a:pt x="241649" y="239839"/>
                  </a:moveTo>
                  <a:lnTo>
                    <a:pt x="136398" y="347663"/>
                  </a:lnTo>
                  <a:lnTo>
                    <a:pt x="0" y="43053"/>
                  </a:lnTo>
                  <a:lnTo>
                    <a:pt x="134207" y="0"/>
                  </a:lnTo>
                  <a:lnTo>
                    <a:pt x="346805" y="132017"/>
                  </a:lnTo>
                  <a:lnTo>
                    <a:pt x="241649" y="23983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18" name="Полилиния 23"/>
            <p:cNvSpPr/>
            <p:nvPr/>
          </p:nvSpPr>
          <p:spPr bwMode="auto">
            <a:xfrm>
              <a:off x="6585203" y="3680745"/>
              <a:ext cx="307371" cy="165925"/>
            </a:xfrm>
            <a:custGeom>
              <a:avLst/>
              <a:gdLst>
                <a:gd name="connsiteX0" fmla="*/ 0 w 307371"/>
                <a:gd name="connsiteY0" fmla="*/ 76200 h 165925"/>
                <a:gd name="connsiteX1" fmla="*/ 0 w 307371"/>
                <a:gd name="connsiteY1" fmla="*/ 0 h 165925"/>
                <a:gd name="connsiteX2" fmla="*/ 243174 w 307371"/>
                <a:gd name="connsiteY2" fmla="*/ 77914 h 165925"/>
                <a:gd name="connsiteX3" fmla="*/ 307372 w 307371"/>
                <a:gd name="connsiteY3" fmla="*/ 165926 h 16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7371" h="165925" extrusionOk="0">
                  <a:moveTo>
                    <a:pt x="0" y="76200"/>
                  </a:moveTo>
                  <a:lnTo>
                    <a:pt x="0" y="0"/>
                  </a:lnTo>
                  <a:lnTo>
                    <a:pt x="243174" y="77914"/>
                  </a:lnTo>
                  <a:cubicBezTo>
                    <a:pt x="281435" y="90173"/>
                    <a:pt x="307382" y="125749"/>
                    <a:pt x="307372" y="165926"/>
                  </a:cubicBezTo>
                  <a:close/>
                </a:path>
              </a:pathLst>
            </a:custGeom>
            <a:solidFill>
              <a:srgbClr val="FFDF4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19" name="Полилиния 24"/>
            <p:cNvSpPr/>
            <p:nvPr/>
          </p:nvSpPr>
          <p:spPr bwMode="auto">
            <a:xfrm>
              <a:off x="6098857" y="3635406"/>
              <a:ext cx="529875" cy="916209"/>
            </a:xfrm>
            <a:custGeom>
              <a:avLst/>
              <a:gdLst>
                <a:gd name="connsiteX0" fmla="*/ 0 w 529875"/>
                <a:gd name="connsiteY0" fmla="*/ 780574 h 916209"/>
                <a:gd name="connsiteX1" fmla="*/ 130492 w 529875"/>
                <a:gd name="connsiteY1" fmla="*/ 484632 h 916209"/>
                <a:gd name="connsiteX2" fmla="*/ 209836 w 529875"/>
                <a:gd name="connsiteY2" fmla="*/ 304609 h 916209"/>
                <a:gd name="connsiteX3" fmla="*/ 344138 w 529875"/>
                <a:gd name="connsiteY3" fmla="*/ 0 h 916209"/>
                <a:gd name="connsiteX4" fmla="*/ 486346 w 529875"/>
                <a:gd name="connsiteY4" fmla="*/ 45625 h 916209"/>
                <a:gd name="connsiteX5" fmla="*/ 486346 w 529875"/>
                <a:gd name="connsiteY5" fmla="*/ 121539 h 916209"/>
                <a:gd name="connsiteX6" fmla="*/ 486346 w 529875"/>
                <a:gd name="connsiteY6" fmla="*/ 281559 h 916209"/>
                <a:gd name="connsiteX7" fmla="*/ 349758 w 529875"/>
                <a:gd name="connsiteY7" fmla="*/ 381095 h 916209"/>
                <a:gd name="connsiteX8" fmla="*/ 529876 w 529875"/>
                <a:gd name="connsiteY8" fmla="*/ 373189 h 916209"/>
                <a:gd name="connsiteX9" fmla="*/ 72866 w 529875"/>
                <a:gd name="connsiteY9" fmla="*/ 916210 h 916209"/>
                <a:gd name="connsiteX10" fmla="*/ 60769 w 529875"/>
                <a:gd name="connsiteY10" fmla="*/ 916210 h 916209"/>
                <a:gd name="connsiteX11" fmla="*/ 0 w 529875"/>
                <a:gd name="connsiteY11" fmla="*/ 780669 h 916209"/>
                <a:gd name="connsiteX12" fmla="*/ 0 w 529875"/>
                <a:gd name="connsiteY12" fmla="*/ 780574 h 91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9875" h="916209" extrusionOk="0">
                  <a:moveTo>
                    <a:pt x="0" y="780574"/>
                  </a:moveTo>
                  <a:lnTo>
                    <a:pt x="130492" y="484632"/>
                  </a:lnTo>
                  <a:lnTo>
                    <a:pt x="209836" y="304609"/>
                  </a:lnTo>
                  <a:lnTo>
                    <a:pt x="344138" y="0"/>
                  </a:lnTo>
                  <a:lnTo>
                    <a:pt x="486346" y="45625"/>
                  </a:lnTo>
                  <a:lnTo>
                    <a:pt x="486346" y="121539"/>
                  </a:lnTo>
                  <a:lnTo>
                    <a:pt x="486346" y="281559"/>
                  </a:lnTo>
                  <a:lnTo>
                    <a:pt x="349758" y="381095"/>
                  </a:lnTo>
                  <a:lnTo>
                    <a:pt x="529876" y="373189"/>
                  </a:lnTo>
                  <a:lnTo>
                    <a:pt x="72866" y="916210"/>
                  </a:lnTo>
                  <a:lnTo>
                    <a:pt x="60769" y="916210"/>
                  </a:lnTo>
                  <a:lnTo>
                    <a:pt x="0" y="780669"/>
                  </a:lnTo>
                  <a:lnTo>
                    <a:pt x="0" y="780574"/>
                  </a:lnTo>
                  <a:close/>
                </a:path>
              </a:pathLst>
            </a:custGeom>
            <a:solidFill>
              <a:srgbClr val="0096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20" name="Полилиния 25"/>
            <p:cNvSpPr/>
            <p:nvPr/>
          </p:nvSpPr>
          <p:spPr bwMode="auto">
            <a:xfrm>
              <a:off x="6096000" y="3592353"/>
              <a:ext cx="346995" cy="347661"/>
            </a:xfrm>
            <a:custGeom>
              <a:avLst/>
              <a:gdLst>
                <a:gd name="connsiteX0" fmla="*/ 212693 w 346995"/>
                <a:gd name="connsiteY0" fmla="*/ 347663 h 347662"/>
                <a:gd name="connsiteX1" fmla="*/ 106394 w 346995"/>
                <a:gd name="connsiteY1" fmla="*/ 239839 h 347662"/>
                <a:gd name="connsiteX2" fmla="*/ 0 w 346995"/>
                <a:gd name="connsiteY2" fmla="*/ 132017 h 347662"/>
                <a:gd name="connsiteX3" fmla="*/ 212693 w 346995"/>
                <a:gd name="connsiteY3" fmla="*/ 0 h 347662"/>
                <a:gd name="connsiteX4" fmla="*/ 346996 w 346995"/>
                <a:gd name="connsiteY4" fmla="*/ 43053 h 347662"/>
                <a:gd name="connsiteX5" fmla="*/ 212693 w 346995"/>
                <a:gd name="connsiteY5" fmla="*/ 347663 h 34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6995" h="347662" extrusionOk="0">
                  <a:moveTo>
                    <a:pt x="212693" y="347663"/>
                  </a:moveTo>
                  <a:lnTo>
                    <a:pt x="106394" y="239839"/>
                  </a:lnTo>
                  <a:lnTo>
                    <a:pt x="0" y="132017"/>
                  </a:lnTo>
                  <a:lnTo>
                    <a:pt x="212693" y="0"/>
                  </a:lnTo>
                  <a:lnTo>
                    <a:pt x="346996" y="43053"/>
                  </a:lnTo>
                  <a:lnTo>
                    <a:pt x="212693" y="34766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21" name="Полилиния 26"/>
            <p:cNvSpPr/>
            <p:nvPr/>
          </p:nvSpPr>
          <p:spPr bwMode="auto">
            <a:xfrm>
              <a:off x="6154769" y="3832193"/>
              <a:ext cx="153923" cy="287845"/>
            </a:xfrm>
            <a:custGeom>
              <a:avLst/>
              <a:gdLst>
                <a:gd name="connsiteX0" fmla="*/ 74581 w 153923"/>
                <a:gd name="connsiteY0" fmla="*/ 287846 h 287845"/>
                <a:gd name="connsiteX1" fmla="*/ 0 w 153923"/>
                <a:gd name="connsiteY1" fmla="*/ 81344 h 287845"/>
                <a:gd name="connsiteX2" fmla="*/ 47625 w 153923"/>
                <a:gd name="connsiteY2" fmla="*/ 0 h 287845"/>
                <a:gd name="connsiteX3" fmla="*/ 153924 w 153923"/>
                <a:gd name="connsiteY3" fmla="*/ 107823 h 287845"/>
                <a:gd name="connsiteX4" fmla="*/ 74581 w 153923"/>
                <a:gd name="connsiteY4" fmla="*/ 287846 h 287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923" h="287845" extrusionOk="0">
                  <a:moveTo>
                    <a:pt x="74581" y="287846"/>
                  </a:moveTo>
                  <a:lnTo>
                    <a:pt x="0" y="81344"/>
                  </a:lnTo>
                  <a:lnTo>
                    <a:pt x="47625" y="0"/>
                  </a:lnTo>
                  <a:lnTo>
                    <a:pt x="153924" y="107823"/>
                  </a:lnTo>
                  <a:lnTo>
                    <a:pt x="74581" y="28784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22" name="Полилиния 27"/>
            <p:cNvSpPr/>
            <p:nvPr/>
          </p:nvSpPr>
          <p:spPr bwMode="auto">
            <a:xfrm>
              <a:off x="5990844" y="3724370"/>
              <a:ext cx="211550" cy="189166"/>
            </a:xfrm>
            <a:custGeom>
              <a:avLst/>
              <a:gdLst>
                <a:gd name="connsiteX0" fmla="*/ 211550 w 211550"/>
                <a:gd name="connsiteY0" fmla="*/ 107823 h 189166"/>
                <a:gd name="connsiteX1" fmla="*/ 163925 w 211550"/>
                <a:gd name="connsiteY1" fmla="*/ 189166 h 189166"/>
                <a:gd name="connsiteX2" fmla="*/ 47625 w 211550"/>
                <a:gd name="connsiteY2" fmla="*/ 189166 h 189166"/>
                <a:gd name="connsiteX3" fmla="*/ 0 w 211550"/>
                <a:gd name="connsiteY3" fmla="*/ 107823 h 189166"/>
                <a:gd name="connsiteX4" fmla="*/ 105156 w 211550"/>
                <a:gd name="connsiteY4" fmla="*/ 0 h 189166"/>
                <a:gd name="connsiteX5" fmla="*/ 211550 w 211550"/>
                <a:gd name="connsiteY5" fmla="*/ 107823 h 189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1550" h="189166" extrusionOk="0">
                  <a:moveTo>
                    <a:pt x="211550" y="107823"/>
                  </a:moveTo>
                  <a:lnTo>
                    <a:pt x="163925" y="189166"/>
                  </a:lnTo>
                  <a:lnTo>
                    <a:pt x="47625" y="189166"/>
                  </a:lnTo>
                  <a:lnTo>
                    <a:pt x="0" y="107823"/>
                  </a:lnTo>
                  <a:lnTo>
                    <a:pt x="105156" y="0"/>
                  </a:lnTo>
                  <a:lnTo>
                    <a:pt x="211550" y="107823"/>
                  </a:lnTo>
                  <a:close/>
                </a:path>
              </a:pathLst>
            </a:custGeom>
            <a:solidFill>
              <a:srgbClr val="FFDF4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23" name="Полилиния 28"/>
            <p:cNvSpPr/>
            <p:nvPr/>
          </p:nvSpPr>
          <p:spPr bwMode="auto">
            <a:xfrm>
              <a:off x="5299519" y="3756945"/>
              <a:ext cx="727043" cy="794670"/>
            </a:xfrm>
            <a:custGeom>
              <a:avLst/>
              <a:gdLst>
                <a:gd name="connsiteX0" fmla="*/ 0 w 727043"/>
                <a:gd name="connsiteY0" fmla="*/ 90011 h 794670"/>
                <a:gd name="connsiteX1" fmla="*/ 313468 w 727043"/>
                <a:gd name="connsiteY1" fmla="*/ 0 h 794670"/>
                <a:gd name="connsiteX2" fmla="*/ 313468 w 727043"/>
                <a:gd name="connsiteY2" fmla="*/ 160020 h 794670"/>
                <a:gd name="connsiteX3" fmla="*/ 450056 w 727043"/>
                <a:gd name="connsiteY3" fmla="*/ 259556 h 794670"/>
                <a:gd name="connsiteX4" fmla="*/ 270034 w 727043"/>
                <a:gd name="connsiteY4" fmla="*/ 251651 h 794670"/>
                <a:gd name="connsiteX5" fmla="*/ 727043 w 727043"/>
                <a:gd name="connsiteY5" fmla="*/ 794671 h 794670"/>
                <a:gd name="connsiteX6" fmla="*/ 258413 w 727043"/>
                <a:gd name="connsiteY6" fmla="*/ 794671 h 794670"/>
                <a:gd name="connsiteX7" fmla="*/ 0 w 727043"/>
                <a:gd name="connsiteY7" fmla="*/ 794671 h 794670"/>
                <a:gd name="connsiteX8" fmla="*/ 0 w 727043"/>
                <a:gd name="connsiteY8" fmla="*/ 90011 h 79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7043" h="794670" extrusionOk="0">
                  <a:moveTo>
                    <a:pt x="0" y="90011"/>
                  </a:moveTo>
                  <a:lnTo>
                    <a:pt x="313468" y="0"/>
                  </a:lnTo>
                  <a:lnTo>
                    <a:pt x="313468" y="160020"/>
                  </a:lnTo>
                  <a:lnTo>
                    <a:pt x="450056" y="259556"/>
                  </a:lnTo>
                  <a:lnTo>
                    <a:pt x="270034" y="251651"/>
                  </a:lnTo>
                  <a:lnTo>
                    <a:pt x="727043" y="794671"/>
                  </a:lnTo>
                  <a:lnTo>
                    <a:pt x="258413" y="794671"/>
                  </a:lnTo>
                  <a:lnTo>
                    <a:pt x="0" y="794671"/>
                  </a:lnTo>
                  <a:lnTo>
                    <a:pt x="0" y="90011"/>
                  </a:lnTo>
                  <a:close/>
                </a:path>
              </a:pathLst>
            </a:custGeom>
            <a:solidFill>
              <a:srgbClr val="0096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24" name="Полилиния 29"/>
            <p:cNvSpPr/>
            <p:nvPr/>
          </p:nvSpPr>
          <p:spPr bwMode="auto">
            <a:xfrm>
              <a:off x="5569553" y="3635406"/>
              <a:ext cx="590073" cy="916209"/>
            </a:xfrm>
            <a:custGeom>
              <a:avLst/>
              <a:gdLst>
                <a:gd name="connsiteX0" fmla="*/ 43434 w 590073"/>
                <a:gd name="connsiteY0" fmla="*/ 281559 h 916209"/>
                <a:gd name="connsiteX1" fmla="*/ 43434 w 590073"/>
                <a:gd name="connsiteY1" fmla="*/ 121539 h 916209"/>
                <a:gd name="connsiteX2" fmla="*/ 43434 w 590073"/>
                <a:gd name="connsiteY2" fmla="*/ 43624 h 916209"/>
                <a:gd name="connsiteX3" fmla="*/ 179642 w 590073"/>
                <a:gd name="connsiteY3" fmla="*/ 0 h 916209"/>
                <a:gd name="connsiteX4" fmla="*/ 316040 w 590073"/>
                <a:gd name="connsiteY4" fmla="*/ 304609 h 916209"/>
                <a:gd name="connsiteX5" fmla="*/ 396716 w 590073"/>
                <a:gd name="connsiteY5" fmla="*/ 484632 h 916209"/>
                <a:gd name="connsiteX6" fmla="*/ 529304 w 590073"/>
                <a:gd name="connsiteY6" fmla="*/ 780574 h 916209"/>
                <a:gd name="connsiteX7" fmla="*/ 529304 w 590073"/>
                <a:gd name="connsiteY7" fmla="*/ 780669 h 916209"/>
                <a:gd name="connsiteX8" fmla="*/ 590074 w 590073"/>
                <a:gd name="connsiteY8" fmla="*/ 916210 h 916209"/>
                <a:gd name="connsiteX9" fmla="*/ 457010 w 590073"/>
                <a:gd name="connsiteY9" fmla="*/ 916210 h 916209"/>
                <a:gd name="connsiteX10" fmla="*/ 0 w 590073"/>
                <a:gd name="connsiteY10" fmla="*/ 373189 h 916209"/>
                <a:gd name="connsiteX11" fmla="*/ 180023 w 590073"/>
                <a:gd name="connsiteY11" fmla="*/ 381095 h 916209"/>
                <a:gd name="connsiteX12" fmla="*/ 43434 w 590073"/>
                <a:gd name="connsiteY12" fmla="*/ 281559 h 91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0073" h="916209" extrusionOk="0">
                  <a:moveTo>
                    <a:pt x="43434" y="281559"/>
                  </a:moveTo>
                  <a:lnTo>
                    <a:pt x="43434" y="121539"/>
                  </a:lnTo>
                  <a:lnTo>
                    <a:pt x="43434" y="43624"/>
                  </a:lnTo>
                  <a:lnTo>
                    <a:pt x="179642" y="0"/>
                  </a:lnTo>
                  <a:lnTo>
                    <a:pt x="316040" y="304609"/>
                  </a:lnTo>
                  <a:lnTo>
                    <a:pt x="396716" y="484632"/>
                  </a:lnTo>
                  <a:lnTo>
                    <a:pt x="529304" y="780574"/>
                  </a:lnTo>
                  <a:lnTo>
                    <a:pt x="529304" y="780669"/>
                  </a:lnTo>
                  <a:lnTo>
                    <a:pt x="590074" y="916210"/>
                  </a:lnTo>
                  <a:lnTo>
                    <a:pt x="457010" y="916210"/>
                  </a:lnTo>
                  <a:lnTo>
                    <a:pt x="0" y="373189"/>
                  </a:lnTo>
                  <a:lnTo>
                    <a:pt x="180023" y="381095"/>
                  </a:lnTo>
                  <a:lnTo>
                    <a:pt x="43434" y="281559"/>
                  </a:lnTo>
                  <a:close/>
                </a:path>
              </a:pathLst>
            </a:custGeom>
            <a:solidFill>
              <a:srgbClr val="0096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25" name="Полилиния 30"/>
            <p:cNvSpPr/>
            <p:nvPr/>
          </p:nvSpPr>
          <p:spPr bwMode="auto">
            <a:xfrm>
              <a:off x="6171723" y="3756945"/>
              <a:ext cx="720851" cy="794670"/>
            </a:xfrm>
            <a:custGeom>
              <a:avLst/>
              <a:gdLst>
                <a:gd name="connsiteX0" fmla="*/ 720852 w 720851"/>
                <a:gd name="connsiteY0" fmla="*/ 90011 h 794670"/>
                <a:gd name="connsiteX1" fmla="*/ 720852 w 720851"/>
                <a:gd name="connsiteY1" fmla="*/ 794671 h 794670"/>
                <a:gd name="connsiteX2" fmla="*/ 462343 w 720851"/>
                <a:gd name="connsiteY2" fmla="*/ 794671 h 794670"/>
                <a:gd name="connsiteX3" fmla="*/ 0 w 720851"/>
                <a:gd name="connsiteY3" fmla="*/ 794671 h 794670"/>
                <a:gd name="connsiteX4" fmla="*/ 457009 w 720851"/>
                <a:gd name="connsiteY4" fmla="*/ 251651 h 794670"/>
                <a:gd name="connsiteX5" fmla="*/ 276892 w 720851"/>
                <a:gd name="connsiteY5" fmla="*/ 259556 h 794670"/>
                <a:gd name="connsiteX6" fmla="*/ 413480 w 720851"/>
                <a:gd name="connsiteY6" fmla="*/ 160020 h 794670"/>
                <a:gd name="connsiteX7" fmla="*/ 413480 w 720851"/>
                <a:gd name="connsiteY7" fmla="*/ 0 h 794670"/>
                <a:gd name="connsiteX8" fmla="*/ 720852 w 720851"/>
                <a:gd name="connsiteY8" fmla="*/ 90011 h 794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0851" h="794670" extrusionOk="0">
                  <a:moveTo>
                    <a:pt x="720852" y="90011"/>
                  </a:moveTo>
                  <a:lnTo>
                    <a:pt x="720852" y="794671"/>
                  </a:lnTo>
                  <a:lnTo>
                    <a:pt x="462343" y="794671"/>
                  </a:lnTo>
                  <a:lnTo>
                    <a:pt x="0" y="794671"/>
                  </a:lnTo>
                  <a:lnTo>
                    <a:pt x="457009" y="251651"/>
                  </a:lnTo>
                  <a:lnTo>
                    <a:pt x="276892" y="259556"/>
                  </a:lnTo>
                  <a:lnTo>
                    <a:pt x="413480" y="160020"/>
                  </a:lnTo>
                  <a:lnTo>
                    <a:pt x="413480" y="0"/>
                  </a:lnTo>
                  <a:lnTo>
                    <a:pt x="720852" y="90011"/>
                  </a:lnTo>
                  <a:close/>
                </a:path>
              </a:pathLst>
            </a:custGeom>
            <a:solidFill>
              <a:srgbClr val="0096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26" name="Полилиния 31"/>
            <p:cNvSpPr/>
            <p:nvPr/>
          </p:nvSpPr>
          <p:spPr bwMode="auto">
            <a:xfrm>
              <a:off x="5721000" y="2873883"/>
              <a:ext cx="749712" cy="218608"/>
            </a:xfrm>
            <a:custGeom>
              <a:avLst/>
              <a:gdLst>
                <a:gd name="connsiteX0" fmla="*/ 286 w 749712"/>
                <a:gd name="connsiteY0" fmla="*/ 19050 h 218608"/>
                <a:gd name="connsiteX1" fmla="*/ 286 w 749712"/>
                <a:gd name="connsiteY1" fmla="*/ 0 h 218608"/>
                <a:gd name="connsiteX2" fmla="*/ 749713 w 749712"/>
                <a:gd name="connsiteY2" fmla="*/ 0 h 218608"/>
                <a:gd name="connsiteX3" fmla="*/ 749713 w 749712"/>
                <a:gd name="connsiteY3" fmla="*/ 38100 h 218608"/>
                <a:gd name="connsiteX4" fmla="*/ 740188 w 749712"/>
                <a:gd name="connsiteY4" fmla="*/ 88297 h 218608"/>
                <a:gd name="connsiteX5" fmla="*/ 655701 w 749712"/>
                <a:gd name="connsiteY5" fmla="*/ 170402 h 218608"/>
                <a:gd name="connsiteX6" fmla="*/ 93726 w 749712"/>
                <a:gd name="connsiteY6" fmla="*/ 170402 h 218608"/>
                <a:gd name="connsiteX7" fmla="*/ 9525 w 749712"/>
                <a:gd name="connsiteY7" fmla="*/ 88583 h 218608"/>
                <a:gd name="connsiteX8" fmla="*/ 9525 w 749712"/>
                <a:gd name="connsiteY8" fmla="*/ 88583 h 218608"/>
                <a:gd name="connsiteX9" fmla="*/ 0 w 749712"/>
                <a:gd name="connsiteY9" fmla="*/ 38386 h 218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9712" h="218608" extrusionOk="0">
                  <a:moveTo>
                    <a:pt x="286" y="19050"/>
                  </a:moveTo>
                  <a:lnTo>
                    <a:pt x="286" y="0"/>
                  </a:lnTo>
                  <a:cubicBezTo>
                    <a:pt x="243821" y="79153"/>
                    <a:pt x="506178" y="79153"/>
                    <a:pt x="749713" y="0"/>
                  </a:cubicBezTo>
                  <a:lnTo>
                    <a:pt x="749713" y="38100"/>
                  </a:lnTo>
                  <a:cubicBezTo>
                    <a:pt x="749675" y="55274"/>
                    <a:pt x="746446" y="72295"/>
                    <a:pt x="740188" y="88297"/>
                  </a:cubicBezTo>
                  <a:cubicBezTo>
                    <a:pt x="725395" y="126711"/>
                    <a:pt x="694515" y="156715"/>
                    <a:pt x="655701" y="170402"/>
                  </a:cubicBezTo>
                  <a:cubicBezTo>
                    <a:pt x="473888" y="234677"/>
                    <a:pt x="275539" y="234677"/>
                    <a:pt x="93726" y="170402"/>
                  </a:cubicBezTo>
                  <a:cubicBezTo>
                    <a:pt x="55007" y="156820"/>
                    <a:pt x="24212" y="126892"/>
                    <a:pt x="9525" y="88583"/>
                  </a:cubicBezTo>
                  <a:lnTo>
                    <a:pt x="9525" y="88583"/>
                  </a:lnTo>
                  <a:cubicBezTo>
                    <a:pt x="3267" y="72580"/>
                    <a:pt x="38" y="55559"/>
                    <a:pt x="0" y="38386"/>
                  </a:cubicBezTo>
                  <a:close/>
                </a:path>
              </a:pathLst>
            </a:custGeom>
            <a:solidFill>
              <a:srgbClr val="0096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27" name="Полилиния 32"/>
            <p:cNvSpPr/>
            <p:nvPr/>
          </p:nvSpPr>
          <p:spPr bwMode="auto">
            <a:xfrm>
              <a:off x="5721286" y="2812541"/>
              <a:ext cx="749426" cy="120896"/>
            </a:xfrm>
            <a:custGeom>
              <a:avLst/>
              <a:gdLst>
                <a:gd name="connsiteX0" fmla="*/ 0 w 749426"/>
                <a:gd name="connsiteY0" fmla="*/ 0 h 120896"/>
                <a:gd name="connsiteX1" fmla="*/ 749427 w 749426"/>
                <a:gd name="connsiteY1" fmla="*/ 0 h 120896"/>
                <a:gd name="connsiteX2" fmla="*/ 749427 w 749426"/>
                <a:gd name="connsiteY2" fmla="*/ 61532 h 120896"/>
                <a:gd name="connsiteX3" fmla="*/ 0 w 749426"/>
                <a:gd name="connsiteY3" fmla="*/ 61532 h 120896"/>
                <a:gd name="connsiteX4" fmla="*/ 0 w 749426"/>
                <a:gd name="connsiteY4" fmla="*/ 0 h 120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9426" h="120896" extrusionOk="0">
                  <a:moveTo>
                    <a:pt x="0" y="0"/>
                  </a:moveTo>
                  <a:cubicBezTo>
                    <a:pt x="243535" y="79153"/>
                    <a:pt x="505892" y="79153"/>
                    <a:pt x="749427" y="0"/>
                  </a:cubicBezTo>
                  <a:lnTo>
                    <a:pt x="749427" y="61532"/>
                  </a:lnTo>
                  <a:cubicBezTo>
                    <a:pt x="505892" y="140684"/>
                    <a:pt x="243535" y="140684"/>
                    <a:pt x="0" y="6153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F4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28" name="Полилиния 33"/>
            <p:cNvSpPr/>
            <p:nvPr/>
          </p:nvSpPr>
          <p:spPr bwMode="auto">
            <a:xfrm>
              <a:off x="5721380" y="2633907"/>
              <a:ext cx="749427" cy="237998"/>
            </a:xfrm>
            <a:custGeom>
              <a:avLst/>
              <a:gdLst>
                <a:gd name="connsiteX0" fmla="*/ 374618 w 749427"/>
                <a:gd name="connsiteY0" fmla="*/ 193208 h 237998"/>
                <a:gd name="connsiteX1" fmla="*/ 433292 w 749427"/>
                <a:gd name="connsiteY1" fmla="*/ 120341 h 237998"/>
                <a:gd name="connsiteX2" fmla="*/ 374618 w 749427"/>
                <a:gd name="connsiteY2" fmla="*/ 47475 h 237998"/>
                <a:gd name="connsiteX3" fmla="*/ 315944 w 749427"/>
                <a:gd name="connsiteY3" fmla="*/ 120341 h 237998"/>
                <a:gd name="connsiteX4" fmla="*/ 374618 w 749427"/>
                <a:gd name="connsiteY4" fmla="*/ 193208 h 237998"/>
                <a:gd name="connsiteX5" fmla="*/ 60293 w 749427"/>
                <a:gd name="connsiteY5" fmla="*/ 38998 h 237998"/>
                <a:gd name="connsiteX6" fmla="*/ 688943 w 749427"/>
                <a:gd name="connsiteY6" fmla="*/ 38998 h 237998"/>
                <a:gd name="connsiteX7" fmla="*/ 749427 w 749427"/>
                <a:gd name="connsiteY7" fmla="*/ 116341 h 237998"/>
                <a:gd name="connsiteX8" fmla="*/ 749427 w 749427"/>
                <a:gd name="connsiteY8" fmla="*/ 178634 h 237998"/>
                <a:gd name="connsiteX9" fmla="*/ 0 w 749427"/>
                <a:gd name="connsiteY9" fmla="*/ 178634 h 237998"/>
                <a:gd name="connsiteX10" fmla="*/ 0 w 749427"/>
                <a:gd name="connsiteY10" fmla="*/ 116341 h 237998"/>
                <a:gd name="connsiteX11" fmla="*/ 60293 w 749427"/>
                <a:gd name="connsiteY11" fmla="*/ 38998 h 23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9427" h="237998" extrusionOk="0">
                  <a:moveTo>
                    <a:pt x="374618" y="193208"/>
                  </a:moveTo>
                  <a:cubicBezTo>
                    <a:pt x="407099" y="193208"/>
                    <a:pt x="433292" y="160632"/>
                    <a:pt x="433292" y="120341"/>
                  </a:cubicBezTo>
                  <a:cubicBezTo>
                    <a:pt x="433292" y="80050"/>
                    <a:pt x="407099" y="47475"/>
                    <a:pt x="374618" y="47475"/>
                  </a:cubicBezTo>
                  <a:cubicBezTo>
                    <a:pt x="342138" y="47475"/>
                    <a:pt x="315944" y="80050"/>
                    <a:pt x="315944" y="120341"/>
                  </a:cubicBezTo>
                  <a:cubicBezTo>
                    <a:pt x="315944" y="160632"/>
                    <a:pt x="342233" y="193208"/>
                    <a:pt x="374618" y="193208"/>
                  </a:cubicBezTo>
                  <a:close/>
                  <a:moveTo>
                    <a:pt x="60293" y="38998"/>
                  </a:moveTo>
                  <a:cubicBezTo>
                    <a:pt x="266614" y="-12999"/>
                    <a:pt x="482622" y="-12999"/>
                    <a:pt x="688943" y="38998"/>
                  </a:cubicBezTo>
                  <a:cubicBezTo>
                    <a:pt x="724452" y="47866"/>
                    <a:pt x="749379" y="79746"/>
                    <a:pt x="749427" y="116341"/>
                  </a:cubicBezTo>
                  <a:lnTo>
                    <a:pt x="749427" y="178634"/>
                  </a:lnTo>
                  <a:cubicBezTo>
                    <a:pt x="505892" y="257787"/>
                    <a:pt x="243535" y="257787"/>
                    <a:pt x="0" y="178634"/>
                  </a:cubicBezTo>
                  <a:lnTo>
                    <a:pt x="0" y="116341"/>
                  </a:lnTo>
                  <a:cubicBezTo>
                    <a:pt x="57" y="79812"/>
                    <a:pt x="24879" y="47970"/>
                    <a:pt x="60293" y="38998"/>
                  </a:cubicBezTo>
                  <a:close/>
                </a:path>
              </a:pathLst>
            </a:custGeom>
            <a:solidFill>
              <a:srgbClr val="0096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29" name="Полилиния 34"/>
            <p:cNvSpPr/>
            <p:nvPr/>
          </p:nvSpPr>
          <p:spPr bwMode="auto">
            <a:xfrm>
              <a:off x="5731001" y="2962655"/>
              <a:ext cx="730663" cy="517369"/>
            </a:xfrm>
            <a:custGeom>
              <a:avLst/>
              <a:gdLst>
                <a:gd name="connsiteX0" fmla="*/ 152400 w 730663"/>
                <a:gd name="connsiteY0" fmla="*/ 448532 h 517369"/>
                <a:gd name="connsiteX1" fmla="*/ 152400 w 730663"/>
                <a:gd name="connsiteY1" fmla="*/ 448532 h 517369"/>
                <a:gd name="connsiteX2" fmla="*/ 0 w 730663"/>
                <a:gd name="connsiteY2" fmla="*/ 151924 h 517369"/>
                <a:gd name="connsiteX3" fmla="*/ 0 w 730663"/>
                <a:gd name="connsiteY3" fmla="*/ 286 h 517369"/>
                <a:gd name="connsiteX4" fmla="*/ 84201 w 730663"/>
                <a:gd name="connsiteY4" fmla="*/ 82106 h 517369"/>
                <a:gd name="connsiteX5" fmla="*/ 646176 w 730663"/>
                <a:gd name="connsiteY5" fmla="*/ 82106 h 517369"/>
                <a:gd name="connsiteX6" fmla="*/ 730663 w 730663"/>
                <a:gd name="connsiteY6" fmla="*/ 0 h 517369"/>
                <a:gd name="connsiteX7" fmla="*/ 730663 w 730663"/>
                <a:gd name="connsiteY7" fmla="*/ 0 h 517369"/>
                <a:gd name="connsiteX8" fmla="*/ 730663 w 730663"/>
                <a:gd name="connsiteY8" fmla="*/ 152019 h 517369"/>
                <a:gd name="connsiteX9" fmla="*/ 366017 w 730663"/>
                <a:gd name="connsiteY9" fmla="*/ 517369 h 517369"/>
                <a:gd name="connsiteX10" fmla="*/ 152591 w 730663"/>
                <a:gd name="connsiteY10" fmla="*/ 448723 h 51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30663" h="517369" extrusionOk="0">
                  <a:moveTo>
                    <a:pt x="152400" y="448532"/>
                  </a:moveTo>
                  <a:lnTo>
                    <a:pt x="152400" y="448532"/>
                  </a:lnTo>
                  <a:cubicBezTo>
                    <a:pt x="56950" y="379848"/>
                    <a:pt x="257" y="269519"/>
                    <a:pt x="0" y="151924"/>
                  </a:cubicBezTo>
                  <a:lnTo>
                    <a:pt x="0" y="286"/>
                  </a:lnTo>
                  <a:cubicBezTo>
                    <a:pt x="14688" y="38595"/>
                    <a:pt x="45482" y="68523"/>
                    <a:pt x="84201" y="82106"/>
                  </a:cubicBezTo>
                  <a:cubicBezTo>
                    <a:pt x="266014" y="146380"/>
                    <a:pt x="464363" y="146380"/>
                    <a:pt x="646176" y="82106"/>
                  </a:cubicBezTo>
                  <a:cubicBezTo>
                    <a:pt x="684990" y="68418"/>
                    <a:pt x="715871" y="38414"/>
                    <a:pt x="730663" y="0"/>
                  </a:cubicBezTo>
                  <a:lnTo>
                    <a:pt x="730663" y="0"/>
                  </a:lnTo>
                  <a:lnTo>
                    <a:pt x="730663" y="152019"/>
                  </a:lnTo>
                  <a:cubicBezTo>
                    <a:pt x="730863" y="353606"/>
                    <a:pt x="567604" y="517179"/>
                    <a:pt x="366017" y="517369"/>
                  </a:cubicBezTo>
                  <a:cubicBezTo>
                    <a:pt x="289436" y="517446"/>
                    <a:pt x="214770" y="493433"/>
                    <a:pt x="152591" y="448723"/>
                  </a:cubicBezTo>
                  <a:close/>
                </a:path>
              </a:pathLst>
            </a:custGeom>
            <a:solidFill>
              <a:srgbClr val="FFF7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30" name="Полилиния 35"/>
            <p:cNvSpPr/>
            <p:nvPr/>
          </p:nvSpPr>
          <p:spPr bwMode="auto">
            <a:xfrm>
              <a:off x="5885592" y="3832193"/>
              <a:ext cx="152876" cy="287845"/>
            </a:xfrm>
            <a:custGeom>
              <a:avLst/>
              <a:gdLst>
                <a:gd name="connsiteX0" fmla="*/ 152876 w 152876"/>
                <a:gd name="connsiteY0" fmla="*/ 81344 h 287845"/>
                <a:gd name="connsiteX1" fmla="*/ 80677 w 152876"/>
                <a:gd name="connsiteY1" fmla="*/ 287846 h 287845"/>
                <a:gd name="connsiteX2" fmla="*/ 0 w 152876"/>
                <a:gd name="connsiteY2" fmla="*/ 107823 h 287845"/>
                <a:gd name="connsiteX3" fmla="*/ 105251 w 152876"/>
                <a:gd name="connsiteY3" fmla="*/ 0 h 287845"/>
                <a:gd name="connsiteX4" fmla="*/ 152876 w 152876"/>
                <a:gd name="connsiteY4" fmla="*/ 81344 h 287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876" h="287845" extrusionOk="0">
                  <a:moveTo>
                    <a:pt x="152876" y="81344"/>
                  </a:moveTo>
                  <a:lnTo>
                    <a:pt x="80677" y="287846"/>
                  </a:lnTo>
                  <a:lnTo>
                    <a:pt x="0" y="107823"/>
                  </a:lnTo>
                  <a:lnTo>
                    <a:pt x="105251" y="0"/>
                  </a:lnTo>
                  <a:lnTo>
                    <a:pt x="152876" y="8134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31" name="Полилиния 36"/>
            <p:cNvSpPr/>
            <p:nvPr/>
          </p:nvSpPr>
          <p:spPr bwMode="auto">
            <a:xfrm>
              <a:off x="6037326" y="2681382"/>
              <a:ext cx="117348" cy="145732"/>
            </a:xfrm>
            <a:custGeom>
              <a:avLst/>
              <a:gdLst>
                <a:gd name="connsiteX0" fmla="*/ 117348 w 117348"/>
                <a:gd name="connsiteY0" fmla="*/ 72866 h 145732"/>
                <a:gd name="connsiteX1" fmla="*/ 58674 w 117348"/>
                <a:gd name="connsiteY1" fmla="*/ 145732 h 145732"/>
                <a:gd name="connsiteX2" fmla="*/ 0 w 117348"/>
                <a:gd name="connsiteY2" fmla="*/ 72866 h 145732"/>
                <a:gd name="connsiteX3" fmla="*/ 58674 w 117348"/>
                <a:gd name="connsiteY3" fmla="*/ 0 h 145732"/>
                <a:gd name="connsiteX4" fmla="*/ 117348 w 117348"/>
                <a:gd name="connsiteY4" fmla="*/ 72866 h 14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8" h="145732" extrusionOk="0">
                  <a:moveTo>
                    <a:pt x="117348" y="72866"/>
                  </a:moveTo>
                  <a:cubicBezTo>
                    <a:pt x="117348" y="113109"/>
                    <a:pt x="91079" y="145732"/>
                    <a:pt x="58674" y="145732"/>
                  </a:cubicBezTo>
                  <a:cubicBezTo>
                    <a:pt x="26269" y="145732"/>
                    <a:pt x="0" y="113109"/>
                    <a:pt x="0" y="72866"/>
                  </a:cubicBezTo>
                  <a:cubicBezTo>
                    <a:pt x="0" y="32623"/>
                    <a:pt x="26269" y="0"/>
                    <a:pt x="58674" y="0"/>
                  </a:cubicBezTo>
                  <a:cubicBezTo>
                    <a:pt x="91079" y="0"/>
                    <a:pt x="117348" y="32623"/>
                    <a:pt x="117348" y="72866"/>
                  </a:cubicBezTo>
                  <a:close/>
                </a:path>
              </a:pathLst>
            </a:custGeom>
            <a:solidFill>
              <a:srgbClr val="FFDF4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32" name="Полилиния 37"/>
            <p:cNvSpPr/>
            <p:nvPr/>
          </p:nvSpPr>
          <p:spPr bwMode="auto">
            <a:xfrm>
              <a:off x="5966269" y="3913536"/>
              <a:ext cx="263080" cy="502443"/>
            </a:xfrm>
            <a:custGeom>
              <a:avLst/>
              <a:gdLst>
                <a:gd name="connsiteX0" fmla="*/ 132588 w 263080"/>
                <a:gd name="connsiteY0" fmla="*/ 502444 h 502443"/>
                <a:gd name="connsiteX1" fmla="*/ 0 w 263080"/>
                <a:gd name="connsiteY1" fmla="*/ 206502 h 502443"/>
                <a:gd name="connsiteX2" fmla="*/ 72200 w 263080"/>
                <a:gd name="connsiteY2" fmla="*/ 0 h 502443"/>
                <a:gd name="connsiteX3" fmla="*/ 188500 w 263080"/>
                <a:gd name="connsiteY3" fmla="*/ 0 h 502443"/>
                <a:gd name="connsiteX4" fmla="*/ 263080 w 263080"/>
                <a:gd name="connsiteY4" fmla="*/ 206502 h 502443"/>
                <a:gd name="connsiteX5" fmla="*/ 132588 w 263080"/>
                <a:gd name="connsiteY5" fmla="*/ 502444 h 502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080" h="502443" extrusionOk="0">
                  <a:moveTo>
                    <a:pt x="132588" y="502444"/>
                  </a:moveTo>
                  <a:lnTo>
                    <a:pt x="0" y="206502"/>
                  </a:lnTo>
                  <a:lnTo>
                    <a:pt x="72200" y="0"/>
                  </a:lnTo>
                  <a:lnTo>
                    <a:pt x="188500" y="0"/>
                  </a:lnTo>
                  <a:lnTo>
                    <a:pt x="263080" y="206502"/>
                  </a:lnTo>
                  <a:lnTo>
                    <a:pt x="132588" y="502444"/>
                  </a:lnTo>
                  <a:close/>
                </a:path>
              </a:pathLst>
            </a:custGeom>
            <a:solidFill>
              <a:srgbClr val="FFDF4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33" name="Полилиния 38"/>
            <p:cNvSpPr/>
            <p:nvPr/>
          </p:nvSpPr>
          <p:spPr bwMode="auto">
            <a:xfrm>
              <a:off x="5731001" y="2962941"/>
              <a:ext cx="152400" cy="448151"/>
            </a:xfrm>
            <a:custGeom>
              <a:avLst/>
              <a:gdLst>
                <a:gd name="connsiteX0" fmla="*/ 152400 w 152400"/>
                <a:gd name="connsiteY0" fmla="*/ 448151 h 448151"/>
                <a:gd name="connsiteX1" fmla="*/ 0 w 152400"/>
                <a:gd name="connsiteY1" fmla="*/ 151543 h 448151"/>
                <a:gd name="connsiteX2" fmla="*/ 0 w 152400"/>
                <a:gd name="connsiteY2" fmla="*/ 0 h 448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448151" extrusionOk="0">
                  <a:moveTo>
                    <a:pt x="152400" y="448151"/>
                  </a:moveTo>
                  <a:cubicBezTo>
                    <a:pt x="56950" y="379466"/>
                    <a:pt x="257" y="269138"/>
                    <a:pt x="0" y="151543"/>
                  </a:cubicBezTo>
                  <a:lnTo>
                    <a:pt x="0" y="0"/>
                  </a:lnTo>
                </a:path>
              </a:pathLst>
            </a:custGeom>
            <a:no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34" name="Полилиния 39"/>
            <p:cNvSpPr/>
            <p:nvPr/>
          </p:nvSpPr>
          <p:spPr bwMode="auto">
            <a:xfrm>
              <a:off x="5883401" y="2962846"/>
              <a:ext cx="578072" cy="517179"/>
            </a:xfrm>
            <a:custGeom>
              <a:avLst/>
              <a:gdLst>
                <a:gd name="connsiteX0" fmla="*/ 578072 w 578072"/>
                <a:gd name="connsiteY0" fmla="*/ 0 h 517179"/>
                <a:gd name="connsiteX1" fmla="*/ 578072 w 578072"/>
                <a:gd name="connsiteY1" fmla="*/ 151829 h 517179"/>
                <a:gd name="connsiteX2" fmla="*/ 213427 w 578072"/>
                <a:gd name="connsiteY2" fmla="*/ 517179 h 517179"/>
                <a:gd name="connsiteX3" fmla="*/ 0 w 578072"/>
                <a:gd name="connsiteY3" fmla="*/ 448532 h 517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8072" h="517179" extrusionOk="0">
                  <a:moveTo>
                    <a:pt x="578072" y="0"/>
                  </a:moveTo>
                  <a:lnTo>
                    <a:pt x="578072" y="151829"/>
                  </a:lnTo>
                  <a:cubicBezTo>
                    <a:pt x="578272" y="353416"/>
                    <a:pt x="415014" y="516989"/>
                    <a:pt x="213427" y="517179"/>
                  </a:cubicBezTo>
                  <a:cubicBezTo>
                    <a:pt x="136846" y="517255"/>
                    <a:pt x="62179" y="493243"/>
                    <a:pt x="0" y="448532"/>
                  </a:cubicBezTo>
                </a:path>
              </a:pathLst>
            </a:custGeom>
            <a:no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35" name="Полилиния 40"/>
            <p:cNvSpPr/>
            <p:nvPr/>
          </p:nvSpPr>
          <p:spPr bwMode="auto">
            <a:xfrm>
              <a:off x="5487638" y="2306288"/>
              <a:ext cx="1216818" cy="586644"/>
            </a:xfrm>
            <a:custGeom>
              <a:avLst/>
              <a:gdLst>
                <a:gd name="connsiteX0" fmla="*/ 233648 w 1216818"/>
                <a:gd name="connsiteY0" fmla="*/ 586645 h 586644"/>
                <a:gd name="connsiteX1" fmla="*/ 0 w 1216818"/>
                <a:gd name="connsiteY1" fmla="*/ 364141 h 586644"/>
                <a:gd name="connsiteX2" fmla="*/ 608362 w 1216818"/>
                <a:gd name="connsiteY2" fmla="*/ 0 h 586644"/>
                <a:gd name="connsiteX3" fmla="*/ 1216819 w 1216818"/>
                <a:gd name="connsiteY3" fmla="*/ 364141 h 586644"/>
                <a:gd name="connsiteX4" fmla="*/ 983171 w 1216818"/>
                <a:gd name="connsiteY4" fmla="*/ 586645 h 586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6818" h="586644" extrusionOk="0">
                  <a:moveTo>
                    <a:pt x="233648" y="586645"/>
                  </a:moveTo>
                  <a:cubicBezTo>
                    <a:pt x="91345" y="534924"/>
                    <a:pt x="0" y="454533"/>
                    <a:pt x="0" y="364141"/>
                  </a:cubicBezTo>
                  <a:cubicBezTo>
                    <a:pt x="0" y="208217"/>
                    <a:pt x="272320" y="0"/>
                    <a:pt x="608362" y="0"/>
                  </a:cubicBezTo>
                  <a:cubicBezTo>
                    <a:pt x="944404" y="0"/>
                    <a:pt x="1216819" y="208217"/>
                    <a:pt x="1216819" y="364141"/>
                  </a:cubicBezTo>
                  <a:cubicBezTo>
                    <a:pt x="1216819" y="454533"/>
                    <a:pt x="1125379" y="534924"/>
                    <a:pt x="983171" y="586645"/>
                  </a:cubicBezTo>
                </a:path>
              </a:pathLst>
            </a:custGeom>
            <a:no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36" name="Полилиния 41"/>
            <p:cNvSpPr/>
            <p:nvPr/>
          </p:nvSpPr>
          <p:spPr bwMode="auto">
            <a:xfrm>
              <a:off x="5721000" y="2874073"/>
              <a:ext cx="749712" cy="218608"/>
            </a:xfrm>
            <a:custGeom>
              <a:avLst/>
              <a:gdLst>
                <a:gd name="connsiteX0" fmla="*/ 749713 w 749712"/>
                <a:gd name="connsiteY0" fmla="*/ 0 h 218608"/>
                <a:gd name="connsiteX1" fmla="*/ 749713 w 749712"/>
                <a:gd name="connsiteY1" fmla="*/ 38100 h 218608"/>
                <a:gd name="connsiteX2" fmla="*/ 740188 w 749712"/>
                <a:gd name="connsiteY2" fmla="*/ 88297 h 218608"/>
                <a:gd name="connsiteX3" fmla="*/ 655701 w 749712"/>
                <a:gd name="connsiteY3" fmla="*/ 170402 h 218608"/>
                <a:gd name="connsiteX4" fmla="*/ 93726 w 749712"/>
                <a:gd name="connsiteY4" fmla="*/ 170402 h 218608"/>
                <a:gd name="connsiteX5" fmla="*/ 9525 w 749712"/>
                <a:gd name="connsiteY5" fmla="*/ 88582 h 218608"/>
                <a:gd name="connsiteX6" fmla="*/ 9525 w 749712"/>
                <a:gd name="connsiteY6" fmla="*/ 88582 h 218608"/>
                <a:gd name="connsiteX7" fmla="*/ 0 w 749712"/>
                <a:gd name="connsiteY7" fmla="*/ 38386 h 218608"/>
                <a:gd name="connsiteX8" fmla="*/ 0 w 749712"/>
                <a:gd name="connsiteY8" fmla="*/ 286 h 218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9712" h="218608" extrusionOk="0">
                  <a:moveTo>
                    <a:pt x="749713" y="0"/>
                  </a:moveTo>
                  <a:lnTo>
                    <a:pt x="749713" y="38100"/>
                  </a:lnTo>
                  <a:cubicBezTo>
                    <a:pt x="749675" y="55274"/>
                    <a:pt x="746446" y="72295"/>
                    <a:pt x="740188" y="88297"/>
                  </a:cubicBezTo>
                  <a:cubicBezTo>
                    <a:pt x="725395" y="126711"/>
                    <a:pt x="694515" y="156715"/>
                    <a:pt x="655701" y="170402"/>
                  </a:cubicBezTo>
                  <a:cubicBezTo>
                    <a:pt x="473888" y="234677"/>
                    <a:pt x="275539" y="234677"/>
                    <a:pt x="93726" y="170402"/>
                  </a:cubicBezTo>
                  <a:cubicBezTo>
                    <a:pt x="55007" y="156820"/>
                    <a:pt x="24212" y="126892"/>
                    <a:pt x="9525" y="88582"/>
                  </a:cubicBezTo>
                  <a:lnTo>
                    <a:pt x="9525" y="88582"/>
                  </a:lnTo>
                  <a:cubicBezTo>
                    <a:pt x="3267" y="72580"/>
                    <a:pt x="38" y="55559"/>
                    <a:pt x="0" y="38386"/>
                  </a:cubicBezTo>
                  <a:lnTo>
                    <a:pt x="0" y="286"/>
                  </a:lnTo>
                </a:path>
              </a:pathLst>
            </a:custGeom>
            <a:no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37" name="Полилиния 42"/>
            <p:cNvSpPr/>
            <p:nvPr/>
          </p:nvSpPr>
          <p:spPr bwMode="auto">
            <a:xfrm>
              <a:off x="5721286" y="2843307"/>
              <a:ext cx="749426" cy="90130"/>
            </a:xfrm>
            <a:custGeom>
              <a:avLst/>
              <a:gdLst>
                <a:gd name="connsiteX0" fmla="*/ 749427 w 749426"/>
                <a:gd name="connsiteY0" fmla="*/ 0 h 90130"/>
                <a:gd name="connsiteX1" fmla="*/ 749427 w 749426"/>
                <a:gd name="connsiteY1" fmla="*/ 30766 h 90130"/>
                <a:gd name="connsiteX2" fmla="*/ 0 w 749426"/>
                <a:gd name="connsiteY2" fmla="*/ 30766 h 90130"/>
                <a:gd name="connsiteX3" fmla="*/ 0 w 749426"/>
                <a:gd name="connsiteY3" fmla="*/ 0 h 9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9426" h="90130" extrusionOk="0">
                  <a:moveTo>
                    <a:pt x="749427" y="0"/>
                  </a:moveTo>
                  <a:lnTo>
                    <a:pt x="749427" y="30766"/>
                  </a:lnTo>
                  <a:cubicBezTo>
                    <a:pt x="505892" y="109919"/>
                    <a:pt x="243535" y="109919"/>
                    <a:pt x="0" y="30766"/>
                  </a:cubicBezTo>
                  <a:lnTo>
                    <a:pt x="0" y="0"/>
                  </a:lnTo>
                </a:path>
              </a:pathLst>
            </a:custGeom>
            <a:no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38" name="Полилиния 43"/>
            <p:cNvSpPr/>
            <p:nvPr/>
          </p:nvSpPr>
          <p:spPr bwMode="auto">
            <a:xfrm>
              <a:off x="5721286" y="2812541"/>
              <a:ext cx="749426" cy="59364"/>
            </a:xfrm>
            <a:custGeom>
              <a:avLst/>
              <a:gdLst>
                <a:gd name="connsiteX0" fmla="*/ 0 w 749426"/>
                <a:gd name="connsiteY0" fmla="*/ 0 h 59364"/>
                <a:gd name="connsiteX1" fmla="*/ 749427 w 749426"/>
                <a:gd name="connsiteY1" fmla="*/ 0 h 59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9426" h="59364" extrusionOk="0">
                  <a:moveTo>
                    <a:pt x="0" y="0"/>
                  </a:moveTo>
                  <a:cubicBezTo>
                    <a:pt x="243535" y="79153"/>
                    <a:pt x="505892" y="79153"/>
                    <a:pt x="749427" y="0"/>
                  </a:cubicBezTo>
                </a:path>
              </a:pathLst>
            </a:custGeom>
            <a:no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39" name="Полилиния 44"/>
            <p:cNvSpPr/>
            <p:nvPr/>
          </p:nvSpPr>
          <p:spPr bwMode="auto">
            <a:xfrm>
              <a:off x="5721286" y="2633907"/>
              <a:ext cx="749712" cy="209399"/>
            </a:xfrm>
            <a:custGeom>
              <a:avLst/>
              <a:gdLst>
                <a:gd name="connsiteX0" fmla="*/ 0 w 749712"/>
                <a:gd name="connsiteY0" fmla="*/ 209400 h 209399"/>
                <a:gd name="connsiteX1" fmla="*/ 0 w 749712"/>
                <a:gd name="connsiteY1" fmla="*/ 116341 h 209399"/>
                <a:gd name="connsiteX2" fmla="*/ 60579 w 749712"/>
                <a:gd name="connsiteY2" fmla="*/ 38998 h 209399"/>
                <a:gd name="connsiteX3" fmla="*/ 689229 w 749712"/>
                <a:gd name="connsiteY3" fmla="*/ 38998 h 209399"/>
                <a:gd name="connsiteX4" fmla="*/ 749713 w 749712"/>
                <a:gd name="connsiteY4" fmla="*/ 116341 h 209399"/>
                <a:gd name="connsiteX5" fmla="*/ 749713 w 749712"/>
                <a:gd name="connsiteY5" fmla="*/ 209400 h 209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9712" h="209399" extrusionOk="0">
                  <a:moveTo>
                    <a:pt x="0" y="209400"/>
                  </a:moveTo>
                  <a:lnTo>
                    <a:pt x="0" y="116341"/>
                  </a:lnTo>
                  <a:cubicBezTo>
                    <a:pt x="86" y="79727"/>
                    <a:pt x="25051" y="47856"/>
                    <a:pt x="60579" y="38998"/>
                  </a:cubicBezTo>
                  <a:cubicBezTo>
                    <a:pt x="266900" y="-12999"/>
                    <a:pt x="482908" y="-12999"/>
                    <a:pt x="689229" y="38998"/>
                  </a:cubicBezTo>
                  <a:cubicBezTo>
                    <a:pt x="724738" y="47866"/>
                    <a:pt x="749665" y="79746"/>
                    <a:pt x="749713" y="116341"/>
                  </a:cubicBezTo>
                  <a:lnTo>
                    <a:pt x="749713" y="209400"/>
                  </a:lnTo>
                </a:path>
              </a:pathLst>
            </a:custGeom>
            <a:no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40" name="Полилиния 45"/>
            <p:cNvSpPr/>
            <p:nvPr/>
          </p:nvSpPr>
          <p:spPr bwMode="auto">
            <a:xfrm>
              <a:off x="6037326" y="2681382"/>
              <a:ext cx="117348" cy="145732"/>
            </a:xfrm>
            <a:custGeom>
              <a:avLst/>
              <a:gdLst>
                <a:gd name="connsiteX0" fmla="*/ 117348 w 117348"/>
                <a:gd name="connsiteY0" fmla="*/ 72866 h 145732"/>
                <a:gd name="connsiteX1" fmla="*/ 58674 w 117348"/>
                <a:gd name="connsiteY1" fmla="*/ 145732 h 145732"/>
                <a:gd name="connsiteX2" fmla="*/ 0 w 117348"/>
                <a:gd name="connsiteY2" fmla="*/ 72866 h 145732"/>
                <a:gd name="connsiteX3" fmla="*/ 58674 w 117348"/>
                <a:gd name="connsiteY3" fmla="*/ 0 h 145732"/>
                <a:gd name="connsiteX4" fmla="*/ 117348 w 117348"/>
                <a:gd name="connsiteY4" fmla="*/ 72866 h 14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48" h="145732" extrusionOk="0">
                  <a:moveTo>
                    <a:pt x="117348" y="72866"/>
                  </a:moveTo>
                  <a:cubicBezTo>
                    <a:pt x="117348" y="113109"/>
                    <a:pt x="91079" y="145732"/>
                    <a:pt x="58674" y="145732"/>
                  </a:cubicBezTo>
                  <a:cubicBezTo>
                    <a:pt x="26269" y="145732"/>
                    <a:pt x="0" y="113109"/>
                    <a:pt x="0" y="72866"/>
                  </a:cubicBezTo>
                  <a:cubicBezTo>
                    <a:pt x="0" y="32623"/>
                    <a:pt x="26269" y="0"/>
                    <a:pt x="58674" y="0"/>
                  </a:cubicBezTo>
                  <a:cubicBezTo>
                    <a:pt x="91079" y="0"/>
                    <a:pt x="117348" y="32623"/>
                    <a:pt x="117348" y="72866"/>
                  </a:cubicBezTo>
                  <a:close/>
                </a:path>
              </a:pathLst>
            </a:custGeom>
            <a:no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41" name="Полилиния 46"/>
            <p:cNvSpPr/>
            <p:nvPr/>
          </p:nvSpPr>
          <p:spPr bwMode="auto">
            <a:xfrm>
              <a:off x="6098857" y="4416075"/>
              <a:ext cx="60769" cy="135540"/>
            </a:xfrm>
            <a:custGeom>
              <a:avLst/>
              <a:gdLst>
                <a:gd name="connsiteX0" fmla="*/ 0 w 60769"/>
                <a:gd name="connsiteY0" fmla="*/ 0 h 135540"/>
                <a:gd name="connsiteX1" fmla="*/ 60769 w 60769"/>
                <a:gd name="connsiteY1" fmla="*/ 135541 h 135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769" h="135540" extrusionOk="0">
                  <a:moveTo>
                    <a:pt x="0" y="0"/>
                  </a:moveTo>
                  <a:lnTo>
                    <a:pt x="60769" y="135541"/>
                  </a:lnTo>
                </a:path>
              </a:pathLst>
            </a:custGeom>
            <a:grp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42" name="Полилиния 47"/>
            <p:cNvSpPr/>
            <p:nvPr/>
          </p:nvSpPr>
          <p:spPr bwMode="auto">
            <a:xfrm>
              <a:off x="5749194" y="3635406"/>
              <a:ext cx="349662" cy="780573"/>
            </a:xfrm>
            <a:custGeom>
              <a:avLst/>
              <a:gdLst>
                <a:gd name="connsiteX0" fmla="*/ 0 w 349662"/>
                <a:gd name="connsiteY0" fmla="*/ 0 h 780573"/>
                <a:gd name="connsiteX1" fmla="*/ 136398 w 349662"/>
                <a:gd name="connsiteY1" fmla="*/ 304609 h 780573"/>
                <a:gd name="connsiteX2" fmla="*/ 217075 w 349662"/>
                <a:gd name="connsiteY2" fmla="*/ 484632 h 780573"/>
                <a:gd name="connsiteX3" fmla="*/ 349663 w 349662"/>
                <a:gd name="connsiteY3" fmla="*/ 780574 h 78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662" h="780573" extrusionOk="0">
                  <a:moveTo>
                    <a:pt x="0" y="0"/>
                  </a:moveTo>
                  <a:lnTo>
                    <a:pt x="136398" y="304609"/>
                  </a:lnTo>
                  <a:lnTo>
                    <a:pt x="217075" y="484632"/>
                  </a:lnTo>
                  <a:lnTo>
                    <a:pt x="349663" y="780574"/>
                  </a:lnTo>
                </a:path>
              </a:pathLst>
            </a:custGeom>
            <a:no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43" name="Полилиния 48"/>
            <p:cNvSpPr/>
            <p:nvPr/>
          </p:nvSpPr>
          <p:spPr bwMode="auto">
            <a:xfrm>
              <a:off x="6098857" y="3635406"/>
              <a:ext cx="344137" cy="780668"/>
            </a:xfrm>
            <a:custGeom>
              <a:avLst/>
              <a:gdLst>
                <a:gd name="connsiteX0" fmla="*/ 344138 w 344138"/>
                <a:gd name="connsiteY0" fmla="*/ 0 h 780668"/>
                <a:gd name="connsiteX1" fmla="*/ 209836 w 344138"/>
                <a:gd name="connsiteY1" fmla="*/ 304609 h 780668"/>
                <a:gd name="connsiteX2" fmla="*/ 130492 w 344138"/>
                <a:gd name="connsiteY2" fmla="*/ 484632 h 780668"/>
                <a:gd name="connsiteX3" fmla="*/ 0 w 344138"/>
                <a:gd name="connsiteY3" fmla="*/ 780574 h 780668"/>
                <a:gd name="connsiteX4" fmla="*/ 0 w 344138"/>
                <a:gd name="connsiteY4" fmla="*/ 780669 h 780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138" h="780668" extrusionOk="0">
                  <a:moveTo>
                    <a:pt x="344138" y="0"/>
                  </a:moveTo>
                  <a:lnTo>
                    <a:pt x="209836" y="304609"/>
                  </a:lnTo>
                  <a:lnTo>
                    <a:pt x="130492" y="484632"/>
                  </a:lnTo>
                  <a:lnTo>
                    <a:pt x="0" y="780574"/>
                  </a:lnTo>
                  <a:lnTo>
                    <a:pt x="0" y="780669"/>
                  </a:lnTo>
                </a:path>
              </a:pathLst>
            </a:custGeom>
            <a:no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44" name="Полилиния 49"/>
            <p:cNvSpPr/>
            <p:nvPr/>
          </p:nvSpPr>
          <p:spPr bwMode="auto">
            <a:xfrm>
              <a:off x="6634067" y="4193190"/>
              <a:ext cx="9525" cy="358425"/>
            </a:xfrm>
            <a:custGeom>
              <a:avLst/>
              <a:gdLst>
                <a:gd name="connsiteX0" fmla="*/ 0 w 9525"/>
                <a:gd name="connsiteY0" fmla="*/ 0 h 358425"/>
                <a:gd name="connsiteX1" fmla="*/ 0 w 9525"/>
                <a:gd name="connsiteY1" fmla="*/ 358426 h 35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58425" extrusionOk="0">
                  <a:moveTo>
                    <a:pt x="0" y="0"/>
                  </a:moveTo>
                  <a:lnTo>
                    <a:pt x="0" y="358426"/>
                  </a:lnTo>
                </a:path>
              </a:pathLst>
            </a:custGeom>
            <a:grpFill/>
            <a:ln w="14288" cap="rnd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45" name="Полилиния 50"/>
            <p:cNvSpPr/>
            <p:nvPr/>
          </p:nvSpPr>
          <p:spPr bwMode="auto">
            <a:xfrm>
              <a:off x="5557932" y="4193190"/>
              <a:ext cx="9525" cy="358425"/>
            </a:xfrm>
            <a:custGeom>
              <a:avLst/>
              <a:gdLst>
                <a:gd name="connsiteX0" fmla="*/ 0 w 9525"/>
                <a:gd name="connsiteY0" fmla="*/ 0 h 358425"/>
                <a:gd name="connsiteX1" fmla="*/ 0 w 9525"/>
                <a:gd name="connsiteY1" fmla="*/ 358426 h 35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58425" extrusionOk="0">
                  <a:moveTo>
                    <a:pt x="0" y="0"/>
                  </a:moveTo>
                  <a:lnTo>
                    <a:pt x="0" y="358426"/>
                  </a:lnTo>
                </a:path>
              </a:pathLst>
            </a:custGeom>
            <a:grpFill/>
            <a:ln w="14288" cap="rnd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46" name="Полилиния 51"/>
            <p:cNvSpPr/>
            <p:nvPr/>
          </p:nvSpPr>
          <p:spPr bwMode="auto">
            <a:xfrm>
              <a:off x="5299519" y="3411092"/>
              <a:ext cx="1593056" cy="1140428"/>
            </a:xfrm>
            <a:custGeom>
              <a:avLst/>
              <a:gdLst>
                <a:gd name="connsiteX0" fmla="*/ 583882 w 1593056"/>
                <a:gd name="connsiteY0" fmla="*/ 0 h 1140428"/>
                <a:gd name="connsiteX1" fmla="*/ 583882 w 1593056"/>
                <a:gd name="connsiteY1" fmla="*/ 0 h 1140428"/>
                <a:gd name="connsiteX2" fmla="*/ 583882 w 1593056"/>
                <a:gd name="connsiteY2" fmla="*/ 180975 h 1140428"/>
                <a:gd name="connsiteX3" fmla="*/ 449675 w 1593056"/>
                <a:gd name="connsiteY3" fmla="*/ 224028 h 1140428"/>
                <a:gd name="connsiteX4" fmla="*/ 313468 w 1593056"/>
                <a:gd name="connsiteY4" fmla="*/ 267653 h 1140428"/>
                <a:gd name="connsiteX5" fmla="*/ 64198 w 1593056"/>
                <a:gd name="connsiteY5" fmla="*/ 347567 h 1140428"/>
                <a:gd name="connsiteX6" fmla="*/ 0 w 1593056"/>
                <a:gd name="connsiteY6" fmla="*/ 435578 h 1140428"/>
                <a:gd name="connsiteX7" fmla="*/ 0 w 1593056"/>
                <a:gd name="connsiteY7" fmla="*/ 1140428 h 1140428"/>
                <a:gd name="connsiteX8" fmla="*/ 1593056 w 1593056"/>
                <a:gd name="connsiteY8" fmla="*/ 1140428 h 1140428"/>
                <a:gd name="connsiteX9" fmla="*/ 1593056 w 1593056"/>
                <a:gd name="connsiteY9" fmla="*/ 435578 h 1140428"/>
                <a:gd name="connsiteX10" fmla="*/ 1528858 w 1593056"/>
                <a:gd name="connsiteY10" fmla="*/ 347567 h 1140428"/>
                <a:gd name="connsiteX11" fmla="*/ 1285684 w 1593056"/>
                <a:gd name="connsiteY11" fmla="*/ 269653 h 1140428"/>
                <a:gd name="connsiteX12" fmla="*/ 1143476 w 1593056"/>
                <a:gd name="connsiteY12" fmla="*/ 224028 h 1140428"/>
                <a:gd name="connsiteX13" fmla="*/ 1009174 w 1593056"/>
                <a:gd name="connsiteY13" fmla="*/ 180975 h 1140428"/>
                <a:gd name="connsiteX14" fmla="*/ 1009174 w 1593056"/>
                <a:gd name="connsiteY14" fmla="*/ 0 h 114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93056" h="1140428" extrusionOk="0">
                  <a:moveTo>
                    <a:pt x="583882" y="0"/>
                  </a:moveTo>
                  <a:lnTo>
                    <a:pt x="583882" y="0"/>
                  </a:lnTo>
                  <a:lnTo>
                    <a:pt x="583882" y="180975"/>
                  </a:lnTo>
                  <a:lnTo>
                    <a:pt x="449675" y="224028"/>
                  </a:lnTo>
                  <a:lnTo>
                    <a:pt x="313468" y="267653"/>
                  </a:lnTo>
                  <a:lnTo>
                    <a:pt x="64198" y="347567"/>
                  </a:lnTo>
                  <a:cubicBezTo>
                    <a:pt x="25937" y="359826"/>
                    <a:pt x="-10" y="395402"/>
                    <a:pt x="0" y="435578"/>
                  </a:cubicBezTo>
                  <a:lnTo>
                    <a:pt x="0" y="1140428"/>
                  </a:lnTo>
                  <a:lnTo>
                    <a:pt x="1593056" y="1140428"/>
                  </a:lnTo>
                  <a:lnTo>
                    <a:pt x="1593056" y="435578"/>
                  </a:lnTo>
                  <a:cubicBezTo>
                    <a:pt x="1593066" y="395402"/>
                    <a:pt x="1567120" y="359826"/>
                    <a:pt x="1528858" y="347567"/>
                  </a:cubicBezTo>
                  <a:lnTo>
                    <a:pt x="1285684" y="269653"/>
                  </a:lnTo>
                  <a:lnTo>
                    <a:pt x="1143476" y="224028"/>
                  </a:lnTo>
                  <a:lnTo>
                    <a:pt x="1009174" y="180975"/>
                  </a:lnTo>
                  <a:lnTo>
                    <a:pt x="1009174" y="0"/>
                  </a:lnTo>
                </a:path>
              </a:pathLst>
            </a:custGeom>
            <a:no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47" name="Полилиния 52"/>
            <p:cNvSpPr/>
            <p:nvPr/>
          </p:nvSpPr>
          <p:spPr bwMode="auto">
            <a:xfrm>
              <a:off x="5883401" y="3592353"/>
              <a:ext cx="425291" cy="132016"/>
            </a:xfrm>
            <a:custGeom>
              <a:avLst/>
              <a:gdLst>
                <a:gd name="connsiteX0" fmla="*/ 0 w 425291"/>
                <a:gd name="connsiteY0" fmla="*/ 0 h 132016"/>
                <a:gd name="connsiteX1" fmla="*/ 212598 w 425291"/>
                <a:gd name="connsiteY1" fmla="*/ 132017 h 132016"/>
                <a:gd name="connsiteX2" fmla="*/ 425291 w 425291"/>
                <a:gd name="connsiteY2" fmla="*/ 0 h 132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5291" h="132016" extrusionOk="0">
                  <a:moveTo>
                    <a:pt x="0" y="0"/>
                  </a:moveTo>
                  <a:lnTo>
                    <a:pt x="212598" y="132017"/>
                  </a:lnTo>
                  <a:lnTo>
                    <a:pt x="425291" y="0"/>
                  </a:lnTo>
                </a:path>
              </a:pathLst>
            </a:custGeom>
            <a:no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48" name="Полилиния 53"/>
            <p:cNvSpPr/>
            <p:nvPr/>
          </p:nvSpPr>
          <p:spPr bwMode="auto">
            <a:xfrm>
              <a:off x="5569553" y="3679031"/>
              <a:ext cx="457009" cy="872585"/>
            </a:xfrm>
            <a:custGeom>
              <a:avLst/>
              <a:gdLst>
                <a:gd name="connsiteX0" fmla="*/ 43434 w 457009"/>
                <a:gd name="connsiteY0" fmla="*/ 0 h 872585"/>
                <a:gd name="connsiteX1" fmla="*/ 43434 w 457009"/>
                <a:gd name="connsiteY1" fmla="*/ 77914 h 872585"/>
                <a:gd name="connsiteX2" fmla="*/ 43434 w 457009"/>
                <a:gd name="connsiteY2" fmla="*/ 237935 h 872585"/>
                <a:gd name="connsiteX3" fmla="*/ 180023 w 457009"/>
                <a:gd name="connsiteY3" fmla="*/ 337471 h 872585"/>
                <a:gd name="connsiteX4" fmla="*/ 0 w 457009"/>
                <a:gd name="connsiteY4" fmla="*/ 329565 h 872585"/>
                <a:gd name="connsiteX5" fmla="*/ 457010 w 457009"/>
                <a:gd name="connsiteY5" fmla="*/ 872585 h 872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7009" h="872585" extrusionOk="0">
                  <a:moveTo>
                    <a:pt x="43434" y="0"/>
                  </a:moveTo>
                  <a:lnTo>
                    <a:pt x="43434" y="77914"/>
                  </a:lnTo>
                  <a:lnTo>
                    <a:pt x="43434" y="237935"/>
                  </a:lnTo>
                  <a:lnTo>
                    <a:pt x="180023" y="337471"/>
                  </a:lnTo>
                  <a:lnTo>
                    <a:pt x="0" y="329565"/>
                  </a:lnTo>
                  <a:lnTo>
                    <a:pt x="457010" y="872585"/>
                  </a:lnTo>
                </a:path>
              </a:pathLst>
            </a:custGeom>
            <a:no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49" name="Полилиния 54"/>
            <p:cNvSpPr/>
            <p:nvPr/>
          </p:nvSpPr>
          <p:spPr bwMode="auto">
            <a:xfrm>
              <a:off x="6171723" y="3679031"/>
              <a:ext cx="457009" cy="872585"/>
            </a:xfrm>
            <a:custGeom>
              <a:avLst/>
              <a:gdLst>
                <a:gd name="connsiteX0" fmla="*/ 413480 w 457009"/>
                <a:gd name="connsiteY0" fmla="*/ 0 h 872585"/>
                <a:gd name="connsiteX1" fmla="*/ 413480 w 457009"/>
                <a:gd name="connsiteY1" fmla="*/ 2000 h 872585"/>
                <a:gd name="connsiteX2" fmla="*/ 413480 w 457009"/>
                <a:gd name="connsiteY2" fmla="*/ 77914 h 872585"/>
                <a:gd name="connsiteX3" fmla="*/ 413480 w 457009"/>
                <a:gd name="connsiteY3" fmla="*/ 237935 h 872585"/>
                <a:gd name="connsiteX4" fmla="*/ 276892 w 457009"/>
                <a:gd name="connsiteY4" fmla="*/ 337471 h 872585"/>
                <a:gd name="connsiteX5" fmla="*/ 457009 w 457009"/>
                <a:gd name="connsiteY5" fmla="*/ 329565 h 872585"/>
                <a:gd name="connsiteX6" fmla="*/ 0 w 457009"/>
                <a:gd name="connsiteY6" fmla="*/ 872585 h 872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7009" h="872585" extrusionOk="0">
                  <a:moveTo>
                    <a:pt x="413480" y="0"/>
                  </a:moveTo>
                  <a:lnTo>
                    <a:pt x="413480" y="2000"/>
                  </a:lnTo>
                  <a:lnTo>
                    <a:pt x="413480" y="77914"/>
                  </a:lnTo>
                  <a:lnTo>
                    <a:pt x="413480" y="237935"/>
                  </a:lnTo>
                  <a:lnTo>
                    <a:pt x="276892" y="337471"/>
                  </a:lnTo>
                  <a:lnTo>
                    <a:pt x="457009" y="329565"/>
                  </a:lnTo>
                  <a:lnTo>
                    <a:pt x="0" y="872585"/>
                  </a:lnTo>
                </a:path>
              </a:pathLst>
            </a:custGeom>
            <a:no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50" name="Полилиния 55"/>
            <p:cNvSpPr/>
            <p:nvPr/>
          </p:nvSpPr>
          <p:spPr bwMode="auto">
            <a:xfrm>
              <a:off x="6585204" y="3756945"/>
              <a:ext cx="307371" cy="90010"/>
            </a:xfrm>
            <a:custGeom>
              <a:avLst/>
              <a:gdLst>
                <a:gd name="connsiteX0" fmla="*/ 0 w 307371"/>
                <a:gd name="connsiteY0" fmla="*/ 0 h 90011"/>
                <a:gd name="connsiteX1" fmla="*/ 307372 w 307371"/>
                <a:gd name="connsiteY1" fmla="*/ 90011 h 90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7371" h="90011" extrusionOk="0">
                  <a:moveTo>
                    <a:pt x="0" y="0"/>
                  </a:moveTo>
                  <a:lnTo>
                    <a:pt x="307372" y="90011"/>
                  </a:lnTo>
                </a:path>
              </a:pathLst>
            </a:custGeom>
            <a:grp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51" name="Полилиния 56"/>
            <p:cNvSpPr/>
            <p:nvPr/>
          </p:nvSpPr>
          <p:spPr bwMode="auto">
            <a:xfrm>
              <a:off x="5299519" y="3756945"/>
              <a:ext cx="313467" cy="90010"/>
            </a:xfrm>
            <a:custGeom>
              <a:avLst/>
              <a:gdLst>
                <a:gd name="connsiteX0" fmla="*/ 313468 w 313467"/>
                <a:gd name="connsiteY0" fmla="*/ 0 h 90011"/>
                <a:gd name="connsiteX1" fmla="*/ 0 w 313467"/>
                <a:gd name="connsiteY1" fmla="*/ 90011 h 90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3467" h="90011" extrusionOk="0">
                  <a:moveTo>
                    <a:pt x="313468" y="0"/>
                  </a:moveTo>
                  <a:lnTo>
                    <a:pt x="0" y="90011"/>
                  </a:lnTo>
                </a:path>
              </a:pathLst>
            </a:custGeom>
            <a:grp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52" name="Полилиния 57"/>
            <p:cNvSpPr/>
            <p:nvPr/>
          </p:nvSpPr>
          <p:spPr bwMode="auto">
            <a:xfrm>
              <a:off x="5885592" y="3724370"/>
              <a:ext cx="423100" cy="215645"/>
            </a:xfrm>
            <a:custGeom>
              <a:avLst/>
              <a:gdLst>
                <a:gd name="connsiteX0" fmla="*/ 423100 w 423100"/>
                <a:gd name="connsiteY0" fmla="*/ 215646 h 215645"/>
                <a:gd name="connsiteX1" fmla="*/ 316802 w 423100"/>
                <a:gd name="connsiteY1" fmla="*/ 107823 h 215645"/>
                <a:gd name="connsiteX2" fmla="*/ 210407 w 423100"/>
                <a:gd name="connsiteY2" fmla="*/ 0 h 215645"/>
                <a:gd name="connsiteX3" fmla="*/ 105251 w 423100"/>
                <a:gd name="connsiteY3" fmla="*/ 107823 h 215645"/>
                <a:gd name="connsiteX4" fmla="*/ 0 w 423100"/>
                <a:gd name="connsiteY4" fmla="*/ 215646 h 21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3100" h="215645" extrusionOk="0">
                  <a:moveTo>
                    <a:pt x="423100" y="215646"/>
                  </a:moveTo>
                  <a:lnTo>
                    <a:pt x="316802" y="107823"/>
                  </a:lnTo>
                  <a:lnTo>
                    <a:pt x="210407" y="0"/>
                  </a:lnTo>
                  <a:lnTo>
                    <a:pt x="105251" y="107823"/>
                  </a:lnTo>
                  <a:lnTo>
                    <a:pt x="0" y="215646"/>
                  </a:lnTo>
                </a:path>
              </a:pathLst>
            </a:custGeom>
            <a:no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53" name="Полилиния 58"/>
            <p:cNvSpPr/>
            <p:nvPr/>
          </p:nvSpPr>
          <p:spPr bwMode="auto">
            <a:xfrm>
              <a:off x="5990844" y="3832193"/>
              <a:ext cx="211550" cy="81343"/>
            </a:xfrm>
            <a:custGeom>
              <a:avLst/>
              <a:gdLst>
                <a:gd name="connsiteX0" fmla="*/ 211550 w 211550"/>
                <a:gd name="connsiteY0" fmla="*/ 0 h 81343"/>
                <a:gd name="connsiteX1" fmla="*/ 163925 w 211550"/>
                <a:gd name="connsiteY1" fmla="*/ 81344 h 81343"/>
                <a:gd name="connsiteX2" fmla="*/ 47625 w 211550"/>
                <a:gd name="connsiteY2" fmla="*/ 81344 h 81343"/>
                <a:gd name="connsiteX3" fmla="*/ 0 w 211550"/>
                <a:gd name="connsiteY3" fmla="*/ 0 h 81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550" h="81343" extrusionOk="0">
                  <a:moveTo>
                    <a:pt x="211550" y="0"/>
                  </a:moveTo>
                  <a:lnTo>
                    <a:pt x="163925" y="81344"/>
                  </a:lnTo>
                  <a:lnTo>
                    <a:pt x="47625" y="81344"/>
                  </a:lnTo>
                  <a:lnTo>
                    <a:pt x="0" y="0"/>
                  </a:lnTo>
                </a:path>
              </a:pathLst>
            </a:custGeom>
            <a:no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54" name="Полилиния 59"/>
            <p:cNvSpPr/>
            <p:nvPr/>
          </p:nvSpPr>
          <p:spPr bwMode="auto">
            <a:xfrm>
              <a:off x="5966269" y="3913536"/>
              <a:ext cx="72199" cy="206502"/>
            </a:xfrm>
            <a:custGeom>
              <a:avLst/>
              <a:gdLst>
                <a:gd name="connsiteX0" fmla="*/ 72200 w 72199"/>
                <a:gd name="connsiteY0" fmla="*/ 0 h 206502"/>
                <a:gd name="connsiteX1" fmla="*/ 0 w 72199"/>
                <a:gd name="connsiteY1" fmla="*/ 206502 h 206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199" h="206502" extrusionOk="0">
                  <a:moveTo>
                    <a:pt x="72200" y="0"/>
                  </a:moveTo>
                  <a:lnTo>
                    <a:pt x="0" y="206502"/>
                  </a:lnTo>
                </a:path>
              </a:pathLst>
            </a:custGeom>
            <a:grp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  <p:sp>
          <p:nvSpPr>
            <p:cNvPr id="55" name="Полилиния 60"/>
            <p:cNvSpPr/>
            <p:nvPr/>
          </p:nvSpPr>
          <p:spPr bwMode="auto">
            <a:xfrm>
              <a:off x="6154769" y="3913536"/>
              <a:ext cx="74580" cy="206502"/>
            </a:xfrm>
            <a:custGeom>
              <a:avLst/>
              <a:gdLst>
                <a:gd name="connsiteX0" fmla="*/ 0 w 74580"/>
                <a:gd name="connsiteY0" fmla="*/ 0 h 206502"/>
                <a:gd name="connsiteX1" fmla="*/ 74581 w 74580"/>
                <a:gd name="connsiteY1" fmla="*/ 206502 h 206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580" h="206502" extrusionOk="0">
                  <a:moveTo>
                    <a:pt x="0" y="0"/>
                  </a:moveTo>
                  <a:lnTo>
                    <a:pt x="74581" y="206502"/>
                  </a:lnTo>
                </a:path>
              </a:pathLst>
            </a:custGeom>
            <a:grpFill/>
            <a:ln w="14288" cap="flat">
              <a:solidFill>
                <a:srgbClr val="00532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ru-RU"/>
              </a:defPPr>
              <a:lvl1pPr marL="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sz="900"/>
            </a:p>
          </p:txBody>
        </p:sp>
      </p:grpSp>
      <p:sp>
        <p:nvSpPr>
          <p:cNvPr id="56" name="TextBox 61"/>
          <p:cNvSpPr>
            <a:spLocks/>
          </p:cNvSpPr>
          <p:nvPr/>
        </p:nvSpPr>
        <p:spPr bwMode="auto">
          <a:xfrm>
            <a:off x="7524603" y="5290111"/>
            <a:ext cx="65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dirty="0"/>
              <a:t>&gt;3 </a:t>
            </a:r>
            <a:r>
              <a:rPr lang="ru-RU" sz="1200" dirty="0"/>
              <a:t>лет</a:t>
            </a:r>
          </a:p>
        </p:txBody>
      </p:sp>
      <p:sp>
        <p:nvSpPr>
          <p:cNvPr id="57" name="TextBox 62"/>
          <p:cNvSpPr>
            <a:spLocks/>
          </p:cNvSpPr>
          <p:nvPr/>
        </p:nvSpPr>
        <p:spPr bwMode="auto">
          <a:xfrm>
            <a:off x="8247184" y="5567110"/>
            <a:ext cx="65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&lt;3 </a:t>
            </a:r>
            <a:r>
              <a:rPr lang="ru-RU" sz="1200" dirty="0">
                <a:solidFill>
                  <a:schemeClr val="bg1"/>
                </a:solidFill>
              </a:rPr>
              <a:t>лет</a:t>
            </a:r>
          </a:p>
        </p:txBody>
      </p:sp>
      <p:sp>
        <p:nvSpPr>
          <p:cNvPr id="58" name="Номер слайда 3"/>
          <p:cNvSpPr>
            <a:spLocks/>
          </p:cNvSpPr>
          <p:nvPr/>
        </p:nvSpPr>
        <p:spPr bwMode="auto">
          <a:xfrm>
            <a:off x="175260" y="6602730"/>
            <a:ext cx="632459" cy="25527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800">
                <a:solidFill>
                  <a:schemeClr val="tx1">
                    <a:tint val="75000"/>
                  </a:schemeClr>
                </a:solidFill>
                <a:latin typeface="Calibri"/>
                <a:cs typeface="Arial"/>
              </a:rPr>
              <a:t>8</a:t>
            </a:r>
            <a:endParaRPr lang="en-US" sz="800">
              <a:solidFill>
                <a:schemeClr val="tx1">
                  <a:tint val="75000"/>
                </a:schemeClr>
              </a:solidFill>
              <a:latin typeface="Calibri"/>
              <a:cs typeface="Arial"/>
            </a:endParaRPr>
          </a:p>
        </p:txBody>
      </p:sp>
      <p:sp>
        <p:nvSpPr>
          <p:cNvPr id="59" name="TextBox 58"/>
          <p:cNvSpPr txBox="1"/>
          <p:nvPr/>
        </p:nvSpPr>
        <p:spPr bwMode="auto">
          <a:xfrm>
            <a:off x="55318" y="5202280"/>
            <a:ext cx="30243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* - из них: </a:t>
            </a:r>
          </a:p>
          <a:p>
            <a:r>
              <a:rPr lang="ru-RU" sz="1100" dirty="0" smtClean="0"/>
              <a:t>3 - по собственному желанию;</a:t>
            </a:r>
          </a:p>
          <a:p>
            <a:r>
              <a:rPr lang="ru-RU" sz="1100" dirty="0" smtClean="0"/>
              <a:t>3 - в порядке перевода в другой таможенный орган;</a:t>
            </a:r>
          </a:p>
          <a:p>
            <a:r>
              <a:rPr lang="ru-RU" sz="1100" dirty="0" smtClean="0"/>
              <a:t>1 - истечение срока действия срочного служебного контракта </a:t>
            </a:r>
            <a:endParaRPr lang="ru-RU" sz="11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Выполнение показателей</a:t>
            </a:r>
            <a:endParaRPr lang="en-US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1"/>
          </p:nvPr>
        </p:nvSpPr>
        <p:spPr bwMode="auto">
          <a:xfrm>
            <a:off x="201419" y="6601361"/>
            <a:ext cx="1968412" cy="256577"/>
          </a:xfrm>
        </p:spPr>
        <p:txBody>
          <a:bodyPr/>
          <a:lstStyle/>
          <a:p>
            <a:pPr>
              <a:defRPr/>
            </a:pPr>
            <a:fld id="{26E6542A-CDDE-0A4D-9BEA-1CDB85DF59E6}" type="slidenum">
              <a:rPr lang="en-US"/>
              <a:t>4</a:t>
            </a:fld>
            <a:endParaRPr lang="en-US"/>
          </a:p>
        </p:txBody>
      </p:sp>
      <p:sp>
        <p:nvSpPr>
          <p:cNvPr id="6" name="Title 3"/>
          <p:cNvSpPr>
            <a:spLocks/>
          </p:cNvSpPr>
          <p:nvPr/>
        </p:nvSpPr>
        <p:spPr bwMode="auto">
          <a:xfrm>
            <a:off x="3017998" y="1755129"/>
            <a:ext cx="1007423" cy="160803"/>
          </a:xfrm>
          <a:prstGeom prst="rect">
            <a:avLst/>
          </a:prstGeom>
        </p:spPr>
        <p:txBody>
          <a:bodyPr/>
          <a:lstStyle>
            <a:lvl1pPr algn="l" defTabSz="914400">
              <a:lnSpc>
                <a:spcPct val="70000"/>
              </a:lnSpc>
              <a:spcBef>
                <a:spcPts val="0"/>
              </a:spcBef>
              <a:buNone/>
              <a:defRPr sz="3600" b="1" i="0">
                <a:solidFill>
                  <a:schemeClr val="tx1"/>
                </a:solidFill>
                <a:latin typeface="Roboto Thin"/>
                <a:ea typeface="Roboto Thin"/>
                <a:cs typeface="Roboto Thin"/>
              </a:defRPr>
            </a:lvl1pPr>
          </a:lstStyle>
          <a:p>
            <a:pPr>
              <a:lnSpc>
                <a:spcPct val="80000"/>
              </a:lnSpc>
              <a:defRPr/>
            </a:pPr>
            <a:endParaRPr lang="en-US" sz="800">
              <a:solidFill>
                <a:schemeClr val="bg2"/>
              </a:solidFill>
              <a:latin typeface="+mn-lt"/>
              <a:ea typeface="Roboto Light"/>
              <a:cs typeface="Open Sans Light"/>
            </a:endParaRPr>
          </a:p>
        </p:txBody>
      </p:sp>
      <p:grpSp>
        <p:nvGrpSpPr>
          <p:cNvPr id="7" name="Группа 9"/>
          <p:cNvGrpSpPr/>
          <p:nvPr/>
        </p:nvGrpSpPr>
        <p:grpSpPr bwMode="auto">
          <a:xfrm>
            <a:off x="1791195" y="2287726"/>
            <a:ext cx="2234226" cy="3399895"/>
            <a:chOff x="682831" y="1725196"/>
            <a:chExt cx="2234226" cy="2549921"/>
          </a:xfrm>
        </p:grpSpPr>
        <p:sp>
          <p:nvSpPr>
            <p:cNvPr id="8" name="Скругленный прямоугольник 3"/>
            <p:cNvSpPr/>
            <p:nvPr/>
          </p:nvSpPr>
          <p:spPr bwMode="auto">
            <a:xfrm>
              <a:off x="884712" y="1935634"/>
              <a:ext cx="1270660" cy="344298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sz="1400">
                  <a:solidFill>
                    <a:schemeClr val="tx1"/>
                  </a:solidFill>
                  <a:latin typeface="Calibri"/>
                </a:rPr>
                <a:t>0,0</a:t>
              </a:r>
              <a:r>
                <a:rPr lang="ru-RU" sz="1400">
                  <a:solidFill>
                    <a:schemeClr val="tx1"/>
                  </a:solidFill>
                  <a:latin typeface="Calibri"/>
                </a:rPr>
                <a:t>2</a:t>
              </a:r>
            </a:p>
          </p:txBody>
        </p:sp>
        <p:sp>
          <p:nvSpPr>
            <p:cNvPr id="9" name="Скругленный прямоугольник 25"/>
            <p:cNvSpPr/>
            <p:nvPr/>
          </p:nvSpPr>
          <p:spPr bwMode="auto">
            <a:xfrm>
              <a:off x="884712" y="2530559"/>
              <a:ext cx="1270660" cy="344298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sz="1400">
                  <a:solidFill>
                    <a:schemeClr val="tx1"/>
                  </a:solidFill>
                  <a:latin typeface="Calibri"/>
                </a:rPr>
                <a:t>0,01</a:t>
              </a:r>
              <a:endParaRPr lang="ru-RU" sz="140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10" name="Скругленный прямоугольник 26"/>
            <p:cNvSpPr/>
            <p:nvPr/>
          </p:nvSpPr>
          <p:spPr bwMode="auto">
            <a:xfrm>
              <a:off x="884712" y="3125484"/>
              <a:ext cx="1270660" cy="344298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sz="1400">
                  <a:solidFill>
                    <a:schemeClr val="tx1"/>
                  </a:solidFill>
                  <a:latin typeface="Calibri"/>
                </a:rPr>
                <a:t>0,0</a:t>
              </a:r>
              <a:r>
                <a:rPr lang="ru-RU" sz="1400">
                  <a:solidFill>
                    <a:schemeClr val="tx1"/>
                  </a:solidFill>
                  <a:latin typeface="Calibri"/>
                </a:rPr>
                <a:t>0</a:t>
              </a:r>
            </a:p>
          </p:txBody>
        </p:sp>
        <p:sp>
          <p:nvSpPr>
            <p:cNvPr id="11" name="Скругленный прямоугольник 27"/>
            <p:cNvSpPr/>
            <p:nvPr/>
          </p:nvSpPr>
          <p:spPr bwMode="auto">
            <a:xfrm>
              <a:off x="884712" y="3720409"/>
              <a:ext cx="1270660" cy="344298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sz="1400">
                  <a:solidFill>
                    <a:schemeClr val="tx1"/>
                  </a:solidFill>
                  <a:latin typeface="Calibri"/>
                </a:rPr>
                <a:t>0,0</a:t>
              </a:r>
              <a:r>
                <a:rPr lang="ru-RU" sz="1400">
                  <a:solidFill>
                    <a:schemeClr val="tx1"/>
                  </a:solidFill>
                  <a:latin typeface="Calibri"/>
                </a:rPr>
                <a:t>0</a:t>
              </a:r>
            </a:p>
          </p:txBody>
        </p:sp>
        <p:sp>
          <p:nvSpPr>
            <p:cNvPr id="12" name="Прямоугольник 5"/>
            <p:cNvSpPr/>
            <p:nvPr/>
          </p:nvSpPr>
          <p:spPr bwMode="auto">
            <a:xfrm>
              <a:off x="682831" y="1725196"/>
              <a:ext cx="1727860" cy="2549921"/>
            </a:xfrm>
            <a:prstGeom prst="rect">
              <a:avLst/>
            </a:prstGeom>
            <a:noFill/>
            <a:ln w="571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>
                <a:ln w="76200">
                  <a:solidFill>
                    <a:srgbClr val="00A651"/>
                  </a:solidFill>
                </a:ln>
                <a:solidFill>
                  <a:srgbClr val="00A651"/>
                </a:solidFill>
                <a:latin typeface="Calibri"/>
              </a:endParaRPr>
            </a:p>
          </p:txBody>
        </p:sp>
        <p:sp>
          <p:nvSpPr>
            <p:cNvPr id="13" name="Прямоугольник 6"/>
            <p:cNvSpPr/>
            <p:nvPr/>
          </p:nvSpPr>
          <p:spPr bwMode="auto">
            <a:xfrm>
              <a:off x="2155372" y="2279932"/>
              <a:ext cx="761685" cy="272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000" b="1" dirty="0">
                  <a:solidFill>
                    <a:srgbClr val="FFC000"/>
                  </a:solidFill>
                  <a:latin typeface="Calibri"/>
                </a:rPr>
                <a:t>2019</a:t>
              </a:r>
            </a:p>
          </p:txBody>
        </p:sp>
      </p:grpSp>
      <p:grpSp>
        <p:nvGrpSpPr>
          <p:cNvPr id="14" name="Группа 8"/>
          <p:cNvGrpSpPr/>
          <p:nvPr/>
        </p:nvGrpSpPr>
        <p:grpSpPr bwMode="auto">
          <a:xfrm>
            <a:off x="4360093" y="2287726"/>
            <a:ext cx="2234226" cy="3399895"/>
            <a:chOff x="3293108" y="1725196"/>
            <a:chExt cx="2234226" cy="2549921"/>
          </a:xfrm>
        </p:grpSpPr>
        <p:sp>
          <p:nvSpPr>
            <p:cNvPr id="15" name="Скругленный прямоугольник 28"/>
            <p:cNvSpPr/>
            <p:nvPr/>
          </p:nvSpPr>
          <p:spPr bwMode="auto">
            <a:xfrm>
              <a:off x="3521708" y="1935634"/>
              <a:ext cx="1270660" cy="344298"/>
            </a:xfrm>
            <a:prstGeom prst="roundRect">
              <a:avLst>
                <a:gd name="adj" fmla="val 16667"/>
              </a:avLst>
            </a:prstGeom>
            <a:solidFill>
              <a:srgbClr val="33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sz="1400">
                  <a:solidFill>
                    <a:schemeClr val="bg1"/>
                  </a:solidFill>
                  <a:latin typeface="Calibri"/>
                </a:rPr>
                <a:t>0,01</a:t>
              </a:r>
              <a:endParaRPr lang="ru-RU" sz="140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16" name="Скругленный прямоугольник 30"/>
            <p:cNvSpPr/>
            <p:nvPr/>
          </p:nvSpPr>
          <p:spPr bwMode="auto">
            <a:xfrm>
              <a:off x="3521708" y="2530559"/>
              <a:ext cx="1270660" cy="344298"/>
            </a:xfrm>
            <a:prstGeom prst="roundRect">
              <a:avLst>
                <a:gd name="adj" fmla="val 16667"/>
              </a:avLst>
            </a:prstGeom>
            <a:solidFill>
              <a:srgbClr val="33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sz="1400">
                  <a:solidFill>
                    <a:schemeClr val="bg1"/>
                  </a:solidFill>
                  <a:latin typeface="Calibri"/>
                </a:rPr>
                <a:t>0,0</a:t>
              </a:r>
              <a:r>
                <a:rPr lang="ru-RU" sz="1400">
                  <a:solidFill>
                    <a:schemeClr val="bg1"/>
                  </a:solidFill>
                  <a:latin typeface="Calibri"/>
                </a:rPr>
                <a:t>0</a:t>
              </a:r>
            </a:p>
          </p:txBody>
        </p:sp>
        <p:sp>
          <p:nvSpPr>
            <p:cNvPr id="17" name="Скругленный прямоугольник 31"/>
            <p:cNvSpPr/>
            <p:nvPr/>
          </p:nvSpPr>
          <p:spPr bwMode="auto">
            <a:xfrm>
              <a:off x="3521708" y="3125484"/>
              <a:ext cx="1270660" cy="344298"/>
            </a:xfrm>
            <a:prstGeom prst="roundRect">
              <a:avLst>
                <a:gd name="adj" fmla="val 16667"/>
              </a:avLst>
            </a:prstGeom>
            <a:solidFill>
              <a:srgbClr val="33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sz="1400">
                  <a:solidFill>
                    <a:schemeClr val="bg1"/>
                  </a:solidFill>
                  <a:latin typeface="Calibri"/>
                </a:rPr>
                <a:t>0,0</a:t>
              </a:r>
              <a:r>
                <a:rPr lang="ru-RU" sz="1400">
                  <a:solidFill>
                    <a:schemeClr val="bg1"/>
                  </a:solidFill>
                  <a:latin typeface="Calibri"/>
                </a:rPr>
                <a:t>0</a:t>
              </a:r>
            </a:p>
          </p:txBody>
        </p:sp>
        <p:sp>
          <p:nvSpPr>
            <p:cNvPr id="18" name="Скругленный прямоугольник 32"/>
            <p:cNvSpPr/>
            <p:nvPr/>
          </p:nvSpPr>
          <p:spPr bwMode="auto">
            <a:xfrm>
              <a:off x="3521708" y="3720409"/>
              <a:ext cx="1270660" cy="344298"/>
            </a:xfrm>
            <a:prstGeom prst="roundRect">
              <a:avLst>
                <a:gd name="adj" fmla="val 16667"/>
              </a:avLst>
            </a:prstGeom>
            <a:solidFill>
              <a:srgbClr val="33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sz="1400">
                  <a:solidFill>
                    <a:schemeClr val="bg1"/>
                  </a:solidFill>
                  <a:latin typeface="Calibri"/>
                </a:rPr>
                <a:t>0,01</a:t>
              </a:r>
              <a:endParaRPr lang="ru-RU" sz="140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19" name="Прямоугольник 33"/>
            <p:cNvSpPr/>
            <p:nvPr/>
          </p:nvSpPr>
          <p:spPr bwMode="auto">
            <a:xfrm>
              <a:off x="3293108" y="1725196"/>
              <a:ext cx="1727860" cy="2549921"/>
            </a:xfrm>
            <a:prstGeom prst="rect">
              <a:avLst/>
            </a:prstGeom>
            <a:noFill/>
            <a:ln w="57150">
              <a:solidFill>
                <a:srgbClr val="00A6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>
                <a:ln w="76200">
                  <a:solidFill>
                    <a:srgbClr val="00A651"/>
                  </a:solidFill>
                </a:ln>
                <a:solidFill>
                  <a:srgbClr val="00A651"/>
                </a:solidFill>
                <a:latin typeface="Calibri"/>
              </a:endParaRPr>
            </a:p>
          </p:txBody>
        </p:sp>
        <p:sp>
          <p:nvSpPr>
            <p:cNvPr id="20" name="Прямоугольник 34"/>
            <p:cNvSpPr/>
            <p:nvPr/>
          </p:nvSpPr>
          <p:spPr bwMode="auto">
            <a:xfrm>
              <a:off x="4765649" y="2279932"/>
              <a:ext cx="761685" cy="272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000" b="1" dirty="0">
                  <a:solidFill>
                    <a:srgbClr val="339933"/>
                  </a:solidFill>
                  <a:latin typeface="Calibri"/>
                </a:rPr>
                <a:t>2020</a:t>
              </a:r>
            </a:p>
          </p:txBody>
        </p:sp>
      </p:grpSp>
      <p:sp>
        <p:nvSpPr>
          <p:cNvPr id="21" name="TextBox 35"/>
          <p:cNvSpPr>
            <a:spLocks/>
          </p:cNvSpPr>
          <p:nvPr/>
        </p:nvSpPr>
        <p:spPr bwMode="auto">
          <a:xfrm>
            <a:off x="294388" y="1102594"/>
            <a:ext cx="554303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ru-RU" sz="1600" b="1" dirty="0">
                <a:latin typeface="Calibri"/>
              </a:rPr>
              <a:t>ВЫПОЛНЕНИЕ ПОКАЗАТЕЛЕЙ РЕЗУЛЬТАТИВНОСТИ </a:t>
            </a:r>
            <a:endParaRPr lang="ru-RU" sz="1600" dirty="0">
              <a:latin typeface="Calibri"/>
            </a:endParaRPr>
          </a:p>
          <a:p>
            <a:pPr>
              <a:defRPr/>
            </a:pPr>
            <a:r>
              <a:rPr lang="ru-RU" sz="1600" b="1" dirty="0">
                <a:latin typeface="Calibri"/>
              </a:rPr>
              <a:t>И ЭФФЕКТИВНОСТИ ДЕЯТЕЛЬНОСТИ ТАМОЖНИ</a:t>
            </a:r>
            <a:endParaRPr lang="ru-RU" sz="1600" dirty="0">
              <a:latin typeface="Calibri"/>
            </a:endParaRPr>
          </a:p>
        </p:txBody>
      </p:sp>
      <p:sp>
        <p:nvSpPr>
          <p:cNvPr id="23" name="TextBox 36"/>
          <p:cNvSpPr>
            <a:spLocks/>
          </p:cNvSpPr>
          <p:nvPr/>
        </p:nvSpPr>
        <p:spPr bwMode="auto">
          <a:xfrm>
            <a:off x="266843" y="1535448"/>
            <a:ext cx="6761721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endParaRPr lang="en-US" sz="1400" b="1" dirty="0">
              <a:solidFill>
                <a:schemeClr val="accent3"/>
              </a:solidFill>
              <a:latin typeface="Calibri"/>
              <a:ea typeface="Arial"/>
              <a:cs typeface="Arial"/>
            </a:endParaRPr>
          </a:p>
          <a:p>
            <a:pPr>
              <a:defRPr/>
            </a:pPr>
            <a:endParaRPr lang="ru-RU" sz="300" b="1" dirty="0">
              <a:solidFill>
                <a:schemeClr val="accent3"/>
              </a:solidFill>
              <a:latin typeface="Calibri"/>
              <a:ea typeface="Arial"/>
              <a:cs typeface="Arial"/>
            </a:endParaRPr>
          </a:p>
          <a:p>
            <a:pPr>
              <a:defRPr/>
            </a:pPr>
            <a:r>
              <a:rPr lang="ru-RU" sz="1600" b="1" dirty="0">
                <a:solidFill>
                  <a:schemeClr val="accent3"/>
                </a:solidFill>
                <a:latin typeface="Calibri"/>
                <a:ea typeface="Arial"/>
                <a:cs typeface="Arial"/>
              </a:rPr>
              <a:t>Интегральный</a:t>
            </a:r>
            <a:r>
              <a:rPr lang="ru-RU" sz="1400" b="1" dirty="0">
                <a:solidFill>
                  <a:schemeClr val="accent3"/>
                </a:solidFill>
                <a:latin typeface="Calibri"/>
                <a:ea typeface="Arial"/>
                <a:cs typeface="Arial"/>
              </a:rPr>
              <a:t> </a:t>
            </a:r>
            <a:r>
              <a:rPr lang="ru-RU" sz="1600" b="1" dirty="0">
                <a:solidFill>
                  <a:schemeClr val="accent3"/>
                </a:solidFill>
                <a:latin typeface="Calibri"/>
                <a:ea typeface="Arial"/>
                <a:cs typeface="Arial"/>
              </a:rPr>
              <a:t>показатель</a:t>
            </a:r>
            <a:endParaRPr lang="ru-RU" sz="1400" b="1" dirty="0">
              <a:solidFill>
                <a:schemeClr val="accent3"/>
              </a:solidFill>
              <a:latin typeface="Calibri"/>
              <a:ea typeface="Arial"/>
              <a:cs typeface="Arial"/>
            </a:endParaRPr>
          </a:p>
        </p:txBody>
      </p:sp>
      <p:sp>
        <p:nvSpPr>
          <p:cNvPr id="24" name="Скругленный прямоугольник 44"/>
          <p:cNvSpPr/>
          <p:nvPr/>
        </p:nvSpPr>
        <p:spPr bwMode="auto">
          <a:xfrm>
            <a:off x="266843" y="2534645"/>
            <a:ext cx="1270660" cy="45906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Calibri"/>
              </a:rPr>
              <a:t>1 квартал</a:t>
            </a:r>
          </a:p>
        </p:txBody>
      </p:sp>
      <p:sp>
        <p:nvSpPr>
          <p:cNvPr id="25" name="Скругленный прямоугольник 45"/>
          <p:cNvSpPr/>
          <p:nvPr/>
        </p:nvSpPr>
        <p:spPr bwMode="auto">
          <a:xfrm>
            <a:off x="266843" y="3327878"/>
            <a:ext cx="1270660" cy="45906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latin typeface="Calibri"/>
              </a:rPr>
              <a:t>2 квартал</a:t>
            </a:r>
          </a:p>
        </p:txBody>
      </p:sp>
      <p:sp>
        <p:nvSpPr>
          <p:cNvPr id="26" name="Скругленный прямоугольник 46"/>
          <p:cNvSpPr/>
          <p:nvPr/>
        </p:nvSpPr>
        <p:spPr bwMode="auto">
          <a:xfrm>
            <a:off x="266843" y="4121111"/>
            <a:ext cx="1270660" cy="45906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latin typeface="Calibri"/>
              </a:rPr>
              <a:t>3 квартал </a:t>
            </a:r>
          </a:p>
        </p:txBody>
      </p:sp>
      <p:sp>
        <p:nvSpPr>
          <p:cNvPr id="27" name="Скругленный прямоугольник 47"/>
          <p:cNvSpPr/>
          <p:nvPr/>
        </p:nvSpPr>
        <p:spPr bwMode="auto">
          <a:xfrm>
            <a:off x="266843" y="4914345"/>
            <a:ext cx="1270660" cy="45906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400">
                <a:solidFill>
                  <a:schemeClr val="tx1"/>
                </a:solidFill>
                <a:latin typeface="Calibri"/>
              </a:rPr>
              <a:t>4 квартал </a:t>
            </a:r>
          </a:p>
        </p:txBody>
      </p:sp>
      <p:grpSp>
        <p:nvGrpSpPr>
          <p:cNvPr id="28" name="Группа 8"/>
          <p:cNvGrpSpPr/>
          <p:nvPr/>
        </p:nvGrpSpPr>
        <p:grpSpPr bwMode="auto">
          <a:xfrm>
            <a:off x="6732240" y="2287726"/>
            <a:ext cx="2411760" cy="3399895"/>
            <a:chOff x="3293108" y="1725196"/>
            <a:chExt cx="2234226" cy="2549921"/>
          </a:xfrm>
        </p:grpSpPr>
        <p:sp>
          <p:nvSpPr>
            <p:cNvPr id="29" name="Скругленный прямоугольник 28"/>
            <p:cNvSpPr/>
            <p:nvPr/>
          </p:nvSpPr>
          <p:spPr bwMode="auto">
            <a:xfrm>
              <a:off x="3521708" y="1935634"/>
              <a:ext cx="1270660" cy="344298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en-US" sz="1400" dirty="0" smtClean="0">
                  <a:solidFill>
                    <a:schemeClr val="bg1"/>
                  </a:solidFill>
                  <a:latin typeface="Calibri"/>
                </a:rPr>
                <a:t>0,0</a:t>
              </a:r>
              <a:r>
                <a:rPr lang="ru-RU" sz="1400" dirty="0" smtClean="0">
                  <a:solidFill>
                    <a:schemeClr val="bg1"/>
                  </a:solidFill>
                  <a:latin typeface="Calibri"/>
                </a:rPr>
                <a:t>2</a:t>
              </a:r>
              <a:endParaRPr lang="ru-RU" sz="1400" dirty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30" name="Скругленный прямоугольник 30"/>
            <p:cNvSpPr/>
            <p:nvPr/>
          </p:nvSpPr>
          <p:spPr bwMode="auto">
            <a:xfrm>
              <a:off x="3527940" y="2530558"/>
              <a:ext cx="1270660" cy="1353427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1500" dirty="0" smtClean="0">
                  <a:solidFill>
                    <a:schemeClr val="bg1"/>
                  </a:solidFill>
                  <a:latin typeface="Calibri"/>
                </a:rPr>
                <a:t>не достигнуты:</a:t>
              </a:r>
            </a:p>
            <a:p>
              <a:pPr algn="ctr">
                <a:buFontTx/>
                <a:buChar char="-"/>
                <a:defRPr/>
              </a:pPr>
              <a:r>
                <a:rPr lang="ru-RU" sz="1500" dirty="0" smtClean="0">
                  <a:solidFill>
                    <a:schemeClr val="bg1"/>
                  </a:solidFill>
                  <a:latin typeface="Calibri"/>
                </a:rPr>
                <a:t>ПРД №6</a:t>
              </a:r>
            </a:p>
            <a:p>
              <a:pPr algn="ctr">
                <a:buFontTx/>
                <a:buChar char="-"/>
                <a:tabLst>
                  <a:tab pos="0" algn="l"/>
                </a:tabLst>
                <a:defRPr/>
              </a:pPr>
              <a:r>
                <a:rPr lang="ru-RU" sz="1500" dirty="0" smtClean="0">
                  <a:solidFill>
                    <a:schemeClr val="bg1"/>
                  </a:solidFill>
                  <a:latin typeface="Calibri"/>
                </a:rPr>
                <a:t> ПРД №8</a:t>
              </a:r>
            </a:p>
            <a:p>
              <a:pPr algn="ctr">
                <a:buFontTx/>
                <a:buChar char="-"/>
                <a:tabLst>
                  <a:tab pos="0" algn="l"/>
                </a:tabLst>
                <a:defRPr/>
              </a:pPr>
              <a:r>
                <a:rPr lang="ru-RU" sz="1500" dirty="0" smtClean="0">
                  <a:solidFill>
                    <a:schemeClr val="bg1"/>
                  </a:solidFill>
                  <a:latin typeface="Calibri"/>
                </a:rPr>
                <a:t> ПРД №9 (Кдосм1)</a:t>
              </a:r>
              <a:endParaRPr lang="ru-RU" sz="1500" dirty="0">
                <a:solidFill>
                  <a:schemeClr val="bg1"/>
                </a:solidFill>
                <a:latin typeface="Calibri"/>
              </a:endParaRPr>
            </a:p>
          </p:txBody>
        </p:sp>
        <p:sp>
          <p:nvSpPr>
            <p:cNvPr id="31" name="Прямоугольник 33"/>
            <p:cNvSpPr/>
            <p:nvPr/>
          </p:nvSpPr>
          <p:spPr bwMode="auto">
            <a:xfrm>
              <a:off x="3293108" y="1725196"/>
              <a:ext cx="1727860" cy="2549921"/>
            </a:xfrm>
            <a:prstGeom prst="rect">
              <a:avLst/>
            </a:prstGeom>
            <a:noFill/>
            <a:ln w="571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>
                <a:ln w="76200">
                  <a:solidFill>
                    <a:srgbClr val="00A651"/>
                  </a:solidFill>
                </a:ln>
                <a:solidFill>
                  <a:srgbClr val="00A651"/>
                </a:solidFill>
                <a:latin typeface="Calibri"/>
              </a:endParaRPr>
            </a:p>
          </p:txBody>
        </p:sp>
        <p:sp>
          <p:nvSpPr>
            <p:cNvPr id="32" name="Прямоугольник 34"/>
            <p:cNvSpPr/>
            <p:nvPr/>
          </p:nvSpPr>
          <p:spPr bwMode="auto">
            <a:xfrm>
              <a:off x="4765649" y="2279932"/>
              <a:ext cx="761685" cy="272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000" b="1" dirty="0" smtClean="0">
                  <a:solidFill>
                    <a:schemeClr val="bg1">
                      <a:lumMod val="50000"/>
                    </a:schemeClr>
                  </a:solidFill>
                  <a:latin typeface="Calibri"/>
                </a:rPr>
                <a:t>2021</a:t>
              </a:r>
              <a:endParaRPr lang="ru-RU" sz="2000" b="1" dirty="0">
                <a:solidFill>
                  <a:schemeClr val="bg1">
                    <a:lumMod val="50000"/>
                  </a:schemeClr>
                </a:solidFill>
                <a:latin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Скругленный прямоугольник 36"/>
          <p:cNvSpPr/>
          <p:nvPr/>
        </p:nvSpPr>
        <p:spPr>
          <a:xfrm>
            <a:off x="115510" y="2085651"/>
            <a:ext cx="3376370" cy="268749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4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85563" y="2281610"/>
            <a:ext cx="1475655" cy="14028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компетенция:</a:t>
            </a:r>
          </a:p>
          <a:p>
            <a:pPr algn="r"/>
            <a:r>
              <a:rPr lang="ru-RU" sz="1400" dirty="0" smtClean="0"/>
              <a:t> 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высокая – 83</a:t>
            </a:r>
          </a:p>
          <a:p>
            <a:pPr algn="r"/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средняя – 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</a:p>
          <a:p>
            <a:pPr algn="r"/>
            <a:r>
              <a:rPr lang="ru-RU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низкая – 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endParaRPr lang="ru-RU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endParaRPr lang="ru-RU" sz="1400" dirty="0">
              <a:solidFill>
                <a:srgbClr val="00800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ПОРТРЕТ Уральского таможенного поста (НА 01.04.2021)</a:t>
            </a:r>
            <a:endParaRPr lang="ru-RU" dirty="0"/>
          </a:p>
        </p:txBody>
      </p:sp>
      <p:sp>
        <p:nvSpPr>
          <p:cNvPr id="82" name="Номер слайда 5"/>
          <p:cNvSpPr txBox="1">
            <a:spLocks/>
          </p:cNvSpPr>
          <p:nvPr/>
        </p:nvSpPr>
        <p:spPr>
          <a:xfrm>
            <a:off x="182880" y="6614160"/>
            <a:ext cx="312420" cy="243840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defPPr>
              <a:defRPr lang="ru-RU"/>
            </a:defPPr>
            <a:lvl1pPr marL="0" algn="r" defTabSz="914324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62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24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86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48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11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73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35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297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6E6542A-CDDE-0A4D-9BEA-1CDB85DF59E6}" type="slidenum"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5</a:t>
            </a:fld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4" name="Заголовок 3"/>
          <p:cNvSpPr txBox="1">
            <a:spLocks/>
          </p:cNvSpPr>
          <p:nvPr/>
        </p:nvSpPr>
        <p:spPr>
          <a:xfrm>
            <a:off x="155577" y="160338"/>
            <a:ext cx="7331075" cy="637681"/>
          </a:xfrm>
          <a:prstGeom prst="rect">
            <a:avLst/>
          </a:prstGeom>
        </p:spPr>
        <p:txBody>
          <a:bodyPr vert="horz" lIns="91432" tIns="45716" rIns="91432" bIns="45716" rtlCol="0" anchor="ctr">
            <a:normAutofit/>
          </a:bodyPr>
          <a:lstStyle>
            <a:lvl1pPr algn="l" defTabSz="91432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 cap="all" baseline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charset="0"/>
              </a:defRPr>
            </a:lvl1pPr>
          </a:lstStyle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>
              <a:solidFill>
                <a:srgbClr val="006666"/>
              </a:solidFill>
              <a:latin typeface="+mn-lt"/>
              <a:cs typeface="Arial" pitchFamily="34" charset="0"/>
            </a:endParaRPr>
          </a:p>
        </p:txBody>
      </p:sp>
      <p:sp>
        <p:nvSpPr>
          <p:cNvPr id="86" name="AutoShape 24" descr="https://maxcdn.icons8.com/office/PNG/80/User_Interface/rouble-80.pn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7877178" y="4617243"/>
            <a:ext cx="11429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/>
          </a:p>
        </p:txBody>
      </p:sp>
      <p:sp>
        <p:nvSpPr>
          <p:cNvPr id="125" name="Прямоугольник 124"/>
          <p:cNvSpPr/>
          <p:nvPr/>
        </p:nvSpPr>
        <p:spPr>
          <a:xfrm>
            <a:off x="217359" y="6076950"/>
            <a:ext cx="457200" cy="381873"/>
          </a:xfrm>
          <a:prstGeom prst="rect">
            <a:avLst/>
          </a:prstGeom>
          <a:solidFill>
            <a:schemeClr val="bg1"/>
          </a:solidFill>
          <a:ln w="539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2" name="Прямоугольник 181"/>
          <p:cNvSpPr/>
          <p:nvPr/>
        </p:nvSpPr>
        <p:spPr>
          <a:xfrm>
            <a:off x="223366" y="5137660"/>
            <a:ext cx="914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624462" y="1118414"/>
            <a:ext cx="2367138" cy="82010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008000"/>
                </a:solidFill>
                <a:cs typeface="Times New Roman" pitchFamily="18" charset="0"/>
              </a:rPr>
              <a:t>100</a:t>
            </a:r>
            <a:r>
              <a:rPr lang="ru-RU" dirty="0">
                <a:solidFill>
                  <a:srgbClr val="008000"/>
                </a:solidFill>
                <a:cs typeface="Times New Roman" pitchFamily="18" charset="0"/>
              </a:rPr>
              <a:t>%</a:t>
            </a:r>
          </a:p>
          <a:p>
            <a:r>
              <a:rPr lang="ru-RU" sz="1400" dirty="0" smtClean="0">
                <a:solidFill>
                  <a:schemeClr val="tx1"/>
                </a:solidFill>
                <a:cs typeface="Times New Roman" pitchFamily="18" charset="0"/>
              </a:rPr>
              <a:t>Автодиспетчеризация 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82880" y="1118414"/>
            <a:ext cx="3309000" cy="82010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008000"/>
                </a:solidFill>
                <a:cs typeface="Times New Roman" pitchFamily="18" charset="0"/>
              </a:rPr>
              <a:t>100%</a:t>
            </a:r>
            <a:r>
              <a:rPr lang="en-US" dirty="0" smtClean="0">
                <a:solidFill>
                  <a:srgbClr val="008000"/>
                </a:solidFill>
                <a:cs typeface="Times New Roman" pitchFamily="18" charset="0"/>
              </a:rPr>
              <a:t>                       </a:t>
            </a:r>
            <a:r>
              <a:rPr lang="ru-RU" dirty="0" smtClean="0">
                <a:solidFill>
                  <a:srgbClr val="008000"/>
                </a:solidFill>
                <a:cs typeface="Times New Roman" pitchFamily="18" charset="0"/>
              </a:rPr>
              <a:t>           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11</a:t>
            </a:r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5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из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 115</a:t>
            </a:r>
            <a:endParaRPr lang="ru-RU" sz="12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  <a:p>
            <a:r>
              <a:rPr lang="ru-RU" sz="1400" dirty="0" smtClean="0">
                <a:solidFill>
                  <a:schemeClr val="tx1"/>
                </a:solidFill>
                <a:cs typeface="Times New Roman" pitchFamily="18" charset="0"/>
              </a:rPr>
              <a:t>Укомплектованность </a:t>
            </a:r>
            <a:endParaRPr lang="en-US" sz="1400" dirty="0" smtClean="0">
              <a:solidFill>
                <a:schemeClr val="tx1"/>
              </a:solidFill>
              <a:cs typeface="Times New Roman" pitchFamily="18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6725269" y="1545244"/>
            <a:ext cx="2165525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288826" y="1628800"/>
            <a:ext cx="3059039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Овал 38"/>
          <p:cNvSpPr/>
          <p:nvPr/>
        </p:nvSpPr>
        <p:spPr>
          <a:xfrm>
            <a:off x="293405" y="2667485"/>
            <a:ext cx="166970" cy="171033"/>
          </a:xfrm>
          <a:prstGeom prst="ellipse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376890" y="2931553"/>
            <a:ext cx="172763" cy="16557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483502" y="3129293"/>
            <a:ext cx="191057" cy="17103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4" name="Диаграмма 43"/>
          <p:cNvGraphicFramePr/>
          <p:nvPr>
            <p:extLst>
              <p:ext uri="{D42A27DB-BD31-4B8C-83A1-F6EECF244321}">
                <p14:modId xmlns:p14="http://schemas.microsoft.com/office/powerpoint/2010/main" val="3186004459"/>
              </p:ext>
            </p:extLst>
          </p:nvPr>
        </p:nvGraphicFramePr>
        <p:xfrm>
          <a:off x="1292538" y="1784415"/>
          <a:ext cx="2520280" cy="2860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5" name="Прямоугольник 44"/>
          <p:cNvSpPr/>
          <p:nvPr/>
        </p:nvSpPr>
        <p:spPr>
          <a:xfrm>
            <a:off x="2195736" y="2592749"/>
            <a:ext cx="652858" cy="1244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87</a:t>
            </a:r>
            <a:endParaRPr lang="ru-RU" sz="3200" dirty="0">
              <a:solidFill>
                <a:schemeClr val="tx1"/>
              </a:solidFill>
            </a:endParaRP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>
            <a:off x="212983" y="4354305"/>
            <a:ext cx="3059039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Прямоугольник 46"/>
          <p:cNvSpPr/>
          <p:nvPr/>
        </p:nvSpPr>
        <p:spPr>
          <a:xfrm>
            <a:off x="155576" y="4243776"/>
            <a:ext cx="3199055" cy="5293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  <a:cs typeface="Times New Roman" pitchFamily="18" charset="0"/>
              </a:rPr>
              <a:t>Корпус выпускающих инспекторов, ед.</a:t>
            </a:r>
            <a:endParaRPr lang="ru-RU" sz="12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3635895" y="1118414"/>
            <a:ext cx="2808312" cy="212913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008000"/>
                </a:solidFill>
              </a:rPr>
              <a:t>10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</a:rPr>
              <a:t>- 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контроль стоимости </a:t>
            </a:r>
          </a:p>
          <a:p>
            <a:r>
              <a:rPr lang="ru-RU" sz="1200" dirty="0" smtClean="0">
                <a:solidFill>
                  <a:srgbClr val="008000"/>
                </a:solidFill>
              </a:rPr>
              <a:t>3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- внесение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изменений в 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ДТ</a:t>
            </a:r>
            <a:endParaRPr lang="ru-RU" sz="1200" dirty="0">
              <a:solidFill>
                <a:srgbClr val="008000"/>
              </a:solidFill>
            </a:endParaRPr>
          </a:p>
          <a:p>
            <a:r>
              <a:rPr lang="ru-RU" sz="1200" dirty="0" smtClean="0">
                <a:solidFill>
                  <a:srgbClr val="008000"/>
                </a:solidFill>
              </a:rPr>
              <a:t>3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- по ДАП</a:t>
            </a:r>
            <a:endParaRPr lang="ru-RU" sz="1200" dirty="0">
              <a:solidFill>
                <a:srgbClr val="008000"/>
              </a:solidFill>
            </a:endParaRPr>
          </a:p>
          <a:p>
            <a:r>
              <a:rPr lang="ru-RU" sz="1200" dirty="0" smtClean="0">
                <a:solidFill>
                  <a:srgbClr val="008000"/>
                </a:solidFill>
              </a:rPr>
              <a:t>2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- делопроизводители</a:t>
            </a:r>
            <a:endParaRPr lang="en-US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200" dirty="0" smtClean="0">
                <a:solidFill>
                  <a:srgbClr val="008000"/>
                </a:solidFill>
              </a:rPr>
              <a:t>4</a:t>
            </a: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- отдельные должности</a:t>
            </a:r>
            <a:endParaRPr lang="ru-RU" sz="1400" b="1" spc="-75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Arial" charset="0"/>
              <a:cs typeface="Arial" charset="0"/>
            </a:endParaRPr>
          </a:p>
          <a:p>
            <a:endParaRPr lang="ru-RU" sz="1400" b="1" spc="-75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Arial" charset="0"/>
              <a:cs typeface="Arial" charset="0"/>
            </a:endParaRPr>
          </a:p>
          <a:p>
            <a:endParaRPr lang="ru-RU" sz="1400" spc="-75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Arial" charset="0"/>
              <a:cs typeface="Arial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764314" y="2664856"/>
            <a:ext cx="2535879" cy="516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cs typeface="Times New Roman" pitchFamily="18" charset="0"/>
              </a:rPr>
              <a:t>Функциональные группы</a:t>
            </a:r>
          </a:p>
          <a:p>
            <a:r>
              <a:rPr lang="ru-RU" sz="1200" dirty="0" smtClean="0">
                <a:solidFill>
                  <a:schemeClr val="tx1"/>
                </a:solidFill>
                <a:cs typeface="Times New Roman" pitchFamily="18" charset="0"/>
              </a:rPr>
              <a:t>(численность ед.)</a:t>
            </a:r>
            <a:endParaRPr lang="ru-RU" sz="1200" dirty="0">
              <a:solidFill>
                <a:schemeClr val="tx1"/>
              </a:solidFill>
              <a:cs typeface="Times New Roman" pitchFamily="18" charset="0"/>
            </a:endParaRP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3724156" y="2615839"/>
            <a:ext cx="263179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6725269" y="2695479"/>
            <a:ext cx="2165525" cy="5876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Скругленный прямоугольник 51"/>
          <p:cNvSpPr/>
          <p:nvPr/>
        </p:nvSpPr>
        <p:spPr>
          <a:xfrm>
            <a:off x="3635895" y="3411108"/>
            <a:ext cx="2808313" cy="136204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dirty="0" smtClean="0">
                <a:solidFill>
                  <a:srgbClr val="008000"/>
                </a:solidFill>
                <a:cs typeface="Times New Roman" pitchFamily="18" charset="0"/>
              </a:rPr>
              <a:t> 3</a:t>
            </a:r>
            <a:r>
              <a:rPr lang="ru-RU" sz="48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Times New Roman" pitchFamily="18" charset="0"/>
              </a:rPr>
              <a:t> </a:t>
            </a:r>
          </a:p>
          <a:p>
            <a:r>
              <a:rPr lang="ru-RU" sz="1400" dirty="0" smtClean="0">
                <a:solidFill>
                  <a:schemeClr val="bg1">
                    <a:lumMod val="95000"/>
                  </a:schemeClr>
                </a:solidFill>
                <a:cs typeface="Times New Roman" pitchFamily="18" charset="0"/>
              </a:rPr>
              <a:t>Эксперименты</a:t>
            </a:r>
            <a:r>
              <a:rPr lang="ru-RU" sz="1000" dirty="0" smtClean="0">
                <a:solidFill>
                  <a:schemeClr val="bg1">
                    <a:lumMod val="95000"/>
                  </a:schemeClr>
                </a:solidFill>
                <a:cs typeface="Times New Roman" pitchFamily="18" charset="0"/>
              </a:rPr>
              <a:t> </a:t>
            </a: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3777270" y="4351367"/>
            <a:ext cx="2578676" cy="5876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4372296" y="3510570"/>
            <a:ext cx="2071912" cy="7521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контроль безрисковых ДТ</a:t>
            </a:r>
          </a:p>
          <a:p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декларирование  ОКТ</a:t>
            </a:r>
          </a:p>
          <a:p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онтроллинг сроков</a:t>
            </a:r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595235" y="2087420"/>
            <a:ext cx="2395714" cy="116013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rgbClr val="008000"/>
                </a:solidFill>
                <a:cs typeface="Times New Roman" pitchFamily="18" charset="0"/>
              </a:rPr>
              <a:t>&gt;7</a:t>
            </a:r>
            <a:r>
              <a:rPr lang="ru-RU" dirty="0" smtClean="0">
                <a:solidFill>
                  <a:srgbClr val="008000"/>
                </a:solidFill>
                <a:cs typeface="Times New Roman" pitchFamily="18" charset="0"/>
              </a:rPr>
              <a:t> 000 </a:t>
            </a:r>
            <a:r>
              <a:rPr lang="ru-RU" sz="1200" dirty="0" smtClean="0">
                <a:solidFill>
                  <a:srgbClr val="008000"/>
                </a:solidFill>
                <a:cs typeface="Times New Roman" pitchFamily="18" charset="0"/>
              </a:rPr>
              <a:t>ДТ</a:t>
            </a:r>
            <a:r>
              <a:rPr lang="ru-RU" dirty="0" smtClean="0">
                <a:solidFill>
                  <a:srgbClr val="008000"/>
                </a:solidFill>
                <a:cs typeface="Times New Roman" pitchFamily="18" charset="0"/>
              </a:rPr>
              <a:t>                 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14</a:t>
            </a:r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%</a:t>
            </a:r>
          </a:p>
          <a:p>
            <a:endParaRPr lang="ru-RU" sz="1200" dirty="0" smtClean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  <a:p>
            <a:r>
              <a:rPr lang="ru-RU" sz="1400" dirty="0" smtClean="0">
                <a:solidFill>
                  <a:schemeClr val="tx1"/>
                </a:solidFill>
                <a:cs typeface="Times New Roman" pitchFamily="18" charset="0"/>
              </a:rPr>
              <a:t>Выпуск в нерабочее время</a:t>
            </a:r>
            <a:endParaRPr lang="ru-RU" sz="1000" dirty="0" smtClean="0">
              <a:solidFill>
                <a:schemeClr val="tx1"/>
              </a:solidFill>
              <a:cs typeface="Times New Roman" pitchFamily="18" charset="0"/>
            </a:endParaRP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>
            <a:off x="6710330" y="2701355"/>
            <a:ext cx="2165525" cy="5876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Скругленный прямоугольник 54"/>
          <p:cNvSpPr/>
          <p:nvPr/>
        </p:nvSpPr>
        <p:spPr>
          <a:xfrm>
            <a:off x="115510" y="4993987"/>
            <a:ext cx="8904667" cy="146483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dirty="0" smtClean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  <a:p>
            <a:endParaRPr lang="ru-RU" sz="1200" dirty="0" smtClean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88826" y="6040091"/>
            <a:ext cx="8601969" cy="4079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cs typeface="Times New Roman" pitchFamily="18" charset="0"/>
              </a:rPr>
              <a:t>Средняя поквартальная нагрузка выпускающего инспектора</a:t>
            </a:r>
            <a:endParaRPr lang="ru-RU" sz="1400" dirty="0">
              <a:solidFill>
                <a:schemeClr val="tx1"/>
              </a:solidFill>
              <a:cs typeface="Times New Roman" pitchFamily="18" charset="0"/>
            </a:endParaRPr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>
            <a:off x="288825" y="6040091"/>
            <a:ext cx="8616256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421798" y="5137660"/>
            <a:ext cx="1845946" cy="76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bg1">
                    <a:lumMod val="50000"/>
                  </a:schemeClr>
                </a:solidFill>
              </a:rPr>
              <a:t>6</a:t>
            </a:r>
            <a:r>
              <a:rPr lang="ru-RU" sz="2000" dirty="0" smtClean="0">
                <a:solidFill>
                  <a:schemeClr val="bg1">
                    <a:lumMod val="50000"/>
                  </a:schemeClr>
                </a:solidFill>
              </a:rPr>
              <a:t>,5%</a:t>
            </a:r>
            <a:r>
              <a:rPr lang="ru-RU" sz="3200" dirty="0" smtClean="0"/>
              <a:t> 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до 9 ДТ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359469" y="5137660"/>
            <a:ext cx="1944216" cy="76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rgbClr val="008000"/>
                </a:solidFill>
              </a:rPr>
              <a:t>83</a:t>
            </a:r>
            <a:r>
              <a:rPr lang="ru-RU" sz="2000" dirty="0" smtClean="0">
                <a:solidFill>
                  <a:srgbClr val="008000"/>
                </a:solidFill>
              </a:rPr>
              <a:t>%</a:t>
            </a:r>
            <a:r>
              <a:rPr lang="ru-RU" sz="3200" dirty="0" smtClean="0"/>
              <a:t> 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10-13 ДТ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228185" y="5137660"/>
            <a:ext cx="2472149" cy="76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10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,5%</a:t>
            </a:r>
            <a:r>
              <a:rPr lang="ru-RU" sz="3200" dirty="0" smtClean="0"/>
              <a:t> 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14-16 ДТ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6595235" y="3411109"/>
            <a:ext cx="2396366" cy="136204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8000"/>
                </a:solidFill>
                <a:cs typeface="Times New Roman" pitchFamily="18" charset="0"/>
              </a:rPr>
              <a:t>472                  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17%</a:t>
            </a:r>
          </a:p>
          <a:p>
            <a:endParaRPr lang="ru-RU" sz="1400" dirty="0" smtClean="0">
              <a:solidFill>
                <a:schemeClr val="tx1">
                  <a:lumMod val="75000"/>
                  <a:lumOff val="25000"/>
                </a:schemeClr>
              </a:solidFill>
              <a:cs typeface="Times New Roman" pitchFamily="18" charset="0"/>
            </a:endParaRPr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>
            <a:off x="6682785" y="4337561"/>
            <a:ext cx="2222296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Прямоугольник 63"/>
          <p:cNvSpPr/>
          <p:nvPr/>
        </p:nvSpPr>
        <p:spPr>
          <a:xfrm>
            <a:off x="6624462" y="4302775"/>
            <a:ext cx="2834058" cy="411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cs typeface="Times New Roman" pitchFamily="18" charset="0"/>
              </a:rPr>
              <a:t>Новые участники ВЭД</a:t>
            </a:r>
            <a:endParaRPr lang="ru-RU" sz="14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3724156" y="4243777"/>
            <a:ext cx="2426148" cy="5783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cs typeface="Times New Roman" pitchFamily="18" charset="0"/>
              </a:rPr>
              <a:t>Эксперименты</a:t>
            </a:r>
            <a:endParaRPr lang="ru-RU" sz="1400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70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Деловая активность участников ВЭД</a:t>
            </a:r>
            <a:endParaRPr lang="ru-RU" dirty="0"/>
          </a:p>
        </p:txBody>
      </p:sp>
      <p:sp>
        <p:nvSpPr>
          <p:cNvPr id="82" name="Номер слайда 5"/>
          <p:cNvSpPr txBox="1">
            <a:spLocks/>
          </p:cNvSpPr>
          <p:nvPr/>
        </p:nvSpPr>
        <p:spPr>
          <a:xfrm>
            <a:off x="182880" y="6641544"/>
            <a:ext cx="312420" cy="243840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defPPr>
              <a:defRPr lang="ru-RU"/>
            </a:defPPr>
            <a:lvl1pPr marL="0" algn="r" defTabSz="914324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62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24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86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48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11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73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35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297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6E6542A-CDDE-0A4D-9BEA-1CDB85DF59E6}" type="slidenum"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6</a:t>
            </a:fld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4" name="Заголовок 3"/>
          <p:cNvSpPr txBox="1">
            <a:spLocks/>
          </p:cNvSpPr>
          <p:nvPr/>
        </p:nvSpPr>
        <p:spPr>
          <a:xfrm>
            <a:off x="155577" y="160338"/>
            <a:ext cx="7331075" cy="637681"/>
          </a:xfrm>
          <a:prstGeom prst="rect">
            <a:avLst/>
          </a:prstGeom>
        </p:spPr>
        <p:txBody>
          <a:bodyPr vert="horz" lIns="91432" tIns="45716" rIns="91432" bIns="45716" rtlCol="0" anchor="ctr">
            <a:normAutofit/>
          </a:bodyPr>
          <a:lstStyle>
            <a:lvl1pPr algn="l" defTabSz="91432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kern="1200" cap="all" baseline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charset="0"/>
              </a:defRPr>
            </a:lvl1pPr>
          </a:lstStyle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>
              <a:solidFill>
                <a:srgbClr val="006666"/>
              </a:solidFill>
              <a:latin typeface="+mn-lt"/>
              <a:cs typeface="Arial" pitchFamily="34" charset="0"/>
            </a:endParaRPr>
          </a:p>
        </p:txBody>
      </p:sp>
      <p:sp>
        <p:nvSpPr>
          <p:cNvPr id="86" name="AutoShape 24" descr="https://maxcdn.icons8.com/office/PNG/80/User_Interface/rouble-80.pn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7877178" y="4617243"/>
            <a:ext cx="11429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/>
          </a:p>
        </p:txBody>
      </p:sp>
      <p:sp>
        <p:nvSpPr>
          <p:cNvPr id="125" name="Прямоугольник 124"/>
          <p:cNvSpPr/>
          <p:nvPr/>
        </p:nvSpPr>
        <p:spPr>
          <a:xfrm>
            <a:off x="217359" y="6076950"/>
            <a:ext cx="457200" cy="381873"/>
          </a:xfrm>
          <a:prstGeom prst="rect">
            <a:avLst/>
          </a:prstGeom>
          <a:solidFill>
            <a:schemeClr val="bg1"/>
          </a:solidFill>
          <a:ln w="539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2" name="Прямоугольник 181"/>
          <p:cNvSpPr/>
          <p:nvPr/>
        </p:nvSpPr>
        <p:spPr>
          <a:xfrm>
            <a:off x="223366" y="5137660"/>
            <a:ext cx="914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9" name="Прямоугольник 208"/>
          <p:cNvSpPr/>
          <p:nvPr/>
        </p:nvSpPr>
        <p:spPr>
          <a:xfrm>
            <a:off x="217359" y="3480434"/>
            <a:ext cx="3461486" cy="428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8000"/>
                </a:solidFill>
              </a:rPr>
              <a:t>УЧАСТНИК</a:t>
            </a:r>
            <a:r>
              <a:rPr lang="ru-RU" sz="2000" dirty="0">
                <a:solidFill>
                  <a:srgbClr val="008000"/>
                </a:solidFill>
              </a:rPr>
              <a:t>И</a:t>
            </a:r>
            <a:r>
              <a:rPr lang="ru-RU" sz="2000" dirty="0" smtClean="0">
                <a:solidFill>
                  <a:srgbClr val="008000"/>
                </a:solidFill>
              </a:rPr>
              <a:t> ВЭД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,</a:t>
            </a:r>
            <a:r>
              <a:rPr lang="ru-RU" sz="2000" dirty="0" smtClean="0">
                <a:solidFill>
                  <a:srgbClr val="008000"/>
                </a:solidFill>
              </a:rPr>
              <a:t> </a:t>
            </a:r>
          </a:p>
          <a:p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тыс. ед.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ru-RU" sz="3200" dirty="0" smtClean="0">
                <a:solidFill>
                  <a:srgbClr val="008000"/>
                </a:solidFill>
              </a:rPr>
              <a:t>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17359" y="4298010"/>
            <a:ext cx="3484538" cy="379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8000"/>
                </a:solidFill>
              </a:rPr>
              <a:t>ТОВАРООБОРОТ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,</a:t>
            </a:r>
            <a:r>
              <a:rPr lang="ru-RU" sz="2000" dirty="0" smtClean="0">
                <a:solidFill>
                  <a:srgbClr val="008000"/>
                </a:solidFill>
              </a:rPr>
              <a:t> </a:t>
            </a:r>
          </a:p>
          <a:p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млрд дол. США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23367" y="5496437"/>
            <a:ext cx="3484538" cy="3488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8000"/>
                </a:solidFill>
              </a:rPr>
              <a:t>ГРУЗООБОРОТ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,</a:t>
            </a:r>
            <a:r>
              <a:rPr lang="ru-RU" sz="2000" dirty="0" smtClean="0">
                <a:solidFill>
                  <a:srgbClr val="008000"/>
                </a:solidFill>
              </a:rPr>
              <a:t> </a:t>
            </a:r>
          </a:p>
          <a:p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мл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</a:rPr>
              <a:t>н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 тонн</a:t>
            </a:r>
          </a:p>
          <a:p>
            <a:endParaRPr lang="ru-RU" sz="1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199896" y="3068962"/>
            <a:ext cx="1233286" cy="579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4,6</a:t>
            </a:r>
            <a:endParaRPr lang="ru-RU" sz="1600" b="1" dirty="0">
              <a:solidFill>
                <a:schemeClr val="bg1">
                  <a:lumMod val="50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436097" y="3047456"/>
            <a:ext cx="1152126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5</a:t>
            </a:r>
            <a:endParaRPr lang="ru-RU" sz="3200" b="1" dirty="0">
              <a:solidFill>
                <a:schemeClr val="tx1">
                  <a:lumMod val="65000"/>
                  <a:lumOff val="35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536001" y="3054799"/>
            <a:ext cx="792088" cy="654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+</a:t>
            </a:r>
            <a:r>
              <a:rPr lang="ru-RU" dirty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9</a:t>
            </a:r>
            <a:r>
              <a:rPr lang="ru-RU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%</a:t>
            </a:r>
            <a:r>
              <a:rPr lang="ru-RU" b="1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009900"/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209046" y="4178037"/>
            <a:ext cx="1224136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16,5</a:t>
            </a:r>
            <a:endParaRPr lang="ru-RU" sz="1600" b="1" dirty="0">
              <a:solidFill>
                <a:schemeClr val="bg1">
                  <a:lumMod val="50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436098" y="4178036"/>
            <a:ext cx="1152124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18,5</a:t>
            </a:r>
            <a:endParaRPr lang="ru-RU" sz="3200" b="1" dirty="0">
              <a:solidFill>
                <a:schemeClr val="tx1">
                  <a:lumMod val="65000"/>
                  <a:lumOff val="35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536002" y="4201675"/>
            <a:ext cx="792087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+12%</a:t>
            </a:r>
            <a:r>
              <a:rPr lang="ru-RU" b="1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009900"/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209046" y="5222869"/>
            <a:ext cx="1224136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13,9</a:t>
            </a:r>
            <a:endParaRPr lang="ru-RU" sz="1600" b="1" dirty="0">
              <a:solidFill>
                <a:schemeClr val="bg1">
                  <a:lumMod val="50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436100" y="5222869"/>
            <a:ext cx="1152123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15,6</a:t>
            </a:r>
            <a:endParaRPr lang="ru-RU" sz="3200" b="1" dirty="0">
              <a:solidFill>
                <a:schemeClr val="tx1">
                  <a:lumMod val="65000"/>
                  <a:lumOff val="35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536003" y="5229592"/>
            <a:ext cx="792087" cy="6392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+12%</a:t>
            </a:r>
            <a:r>
              <a:rPr lang="ru-RU" b="1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009900"/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09046" y="1556792"/>
            <a:ext cx="1224136" cy="4520157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3432793" y="1434773"/>
            <a:ext cx="792088" cy="244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  <a:cs typeface="Times New Roman" panose="02020603050405020304" pitchFamily="18" charset="0"/>
              </a:rPr>
              <a:t>2019 </a:t>
            </a:r>
            <a:endParaRPr lang="ru-RU" sz="2000" b="1" dirty="0">
              <a:solidFill>
                <a:schemeClr val="bg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5436096" y="1556791"/>
            <a:ext cx="1152127" cy="4520157"/>
          </a:xfrm>
          <a:prstGeom prst="roundRect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5616114" y="1451469"/>
            <a:ext cx="792088" cy="244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9900"/>
                </a:solidFill>
                <a:cs typeface="Times New Roman" panose="02020603050405020304" pitchFamily="18" charset="0"/>
              </a:rPr>
              <a:t>20</a:t>
            </a:r>
            <a:r>
              <a:rPr lang="en-US" sz="2000" b="1" dirty="0" smtClean="0">
                <a:solidFill>
                  <a:srgbClr val="009900"/>
                </a:solidFill>
                <a:cs typeface="Times New Roman" panose="02020603050405020304" pitchFamily="18" charset="0"/>
              </a:rPr>
              <a:t>20</a:t>
            </a:r>
            <a:r>
              <a:rPr lang="ru-RU" sz="2000" b="1" dirty="0" smtClean="0">
                <a:solidFill>
                  <a:srgbClr val="009900"/>
                </a:solidFill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rgbClr val="009900"/>
              </a:solidFill>
              <a:cs typeface="Times New Roman" panose="02020603050405020304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23366" y="1972354"/>
            <a:ext cx="3484539" cy="6885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8000"/>
                </a:solidFill>
              </a:rPr>
              <a:t>ВЫПУЩЕНО ДТ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,</a:t>
            </a:r>
            <a:r>
              <a:rPr lang="ru-RU" sz="2000" dirty="0" smtClean="0">
                <a:solidFill>
                  <a:srgbClr val="008000"/>
                </a:solidFill>
              </a:rPr>
              <a:t> </a:t>
            </a:r>
          </a:p>
          <a:p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тыс. шт.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3209048" y="1972354"/>
            <a:ext cx="1224135" cy="5793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186</a:t>
            </a:r>
            <a:endParaRPr lang="ru-RU" sz="1600" b="1" dirty="0">
              <a:solidFill>
                <a:schemeClr val="bg1">
                  <a:lumMod val="50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436096" y="1884761"/>
            <a:ext cx="1152126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226</a:t>
            </a:r>
            <a:endParaRPr lang="ru-RU" sz="3200" b="1" dirty="0">
              <a:solidFill>
                <a:schemeClr val="tx1">
                  <a:lumMod val="65000"/>
                  <a:lumOff val="35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536000" y="1868463"/>
            <a:ext cx="792088" cy="654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+21%</a:t>
            </a:r>
            <a:r>
              <a:rPr lang="ru-RU" b="1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009900"/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262902" y="1547954"/>
            <a:ext cx="1228552" cy="4520157"/>
          </a:xfrm>
          <a:prstGeom prst="round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432838" y="1422580"/>
            <a:ext cx="792088" cy="2440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>20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>2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>1 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262901" y="1875924"/>
            <a:ext cx="1152126" cy="615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51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7262901" y="3060126"/>
            <a:ext cx="1152126" cy="6008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2,8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275899" y="4190953"/>
            <a:ext cx="1152124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4,9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7262902" y="5214032"/>
            <a:ext cx="1152123" cy="6223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3,3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97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5">
            <a:extLst>
              <a:ext uri="{FF2B5EF4-FFF2-40B4-BE49-F238E27FC236}">
                <a16:creationId xmlns:a16="http://schemas.microsoft.com/office/drawing/2014/main" xmlns="" id="{25D7D1A3-8137-A04F-8C79-211EE8B3A9F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401329" y="6636191"/>
            <a:ext cx="1780565" cy="212756"/>
          </a:xfrm>
          <a:prstGeom prst="rect">
            <a:avLst/>
          </a:prstGeom>
        </p:spPr>
        <p:txBody>
          <a:bodyPr vert="horz" lIns="91417" tIns="45707" rIns="91417" bIns="45707" rtlCol="0" anchor="ctr"/>
          <a:lstStyle>
            <a:lvl1pPr algn="l">
              <a:defRPr sz="1000" b="1" i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26E6542A-CDDE-0A4D-9BEA-1CDB85DF59E6}" type="slidenum">
              <a:rPr lang="en-US" sz="1500">
                <a:solidFill>
                  <a:srgbClr val="FFFFFF"/>
                </a:solidFill>
              </a:rPr>
              <a:pPr/>
              <a:t>7</a:t>
            </a:fld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53217" y="3244335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/>
              <a:t>Автоматизация процессов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79511" y="1111530"/>
            <a:ext cx="2480191" cy="4800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rgbClr val="008000"/>
                </a:solidFill>
              </a:rPr>
              <a:t>АВТОРЕГИСТРАЦИЯ</a:t>
            </a:r>
            <a:endParaRPr lang="ru-RU" sz="1600" dirty="0">
              <a:solidFill>
                <a:srgbClr val="0080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92044" y="3813043"/>
            <a:ext cx="2232248" cy="4800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rgbClr val="008000"/>
                </a:solidFill>
              </a:rPr>
              <a:t>АВТОВЫПУСК</a:t>
            </a:r>
            <a:endParaRPr lang="ru-RU" sz="1600" dirty="0">
              <a:solidFill>
                <a:srgbClr val="008000"/>
              </a:solidFill>
            </a:endParaRP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 flipH="1">
            <a:off x="215516" y="3621021"/>
            <a:ext cx="8712968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/>
        </p:nvSpPr>
        <p:spPr>
          <a:xfrm>
            <a:off x="251520" y="3052314"/>
            <a:ext cx="864095" cy="38404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2019</a:t>
            </a:r>
            <a:endParaRPr lang="ru-RU" sz="24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51520" y="6021289"/>
            <a:ext cx="864095" cy="38404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2019</a:t>
            </a:r>
            <a:endParaRPr lang="ru-RU" sz="24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795608" y="3052313"/>
            <a:ext cx="864095" cy="384041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</a:t>
            </a:r>
            <a:r>
              <a:rPr lang="en-US" sz="24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</a:t>
            </a:r>
            <a:endParaRPr lang="ru-RU" sz="24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708973" y="6015752"/>
            <a:ext cx="864095" cy="384041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</a:t>
            </a:r>
            <a:r>
              <a:rPr lang="en-US" sz="24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</a:t>
            </a:r>
            <a:endParaRPr lang="ru-RU" sz="24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1039055" y="2550914"/>
            <a:ext cx="815620" cy="3840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08000"/>
                </a:solidFill>
                <a:ea typeface="Arial" charset="0"/>
                <a:cs typeface="Times New Roman" panose="02020603050405020304" pitchFamily="18" charset="0"/>
              </a:rPr>
              <a:t>+</a:t>
            </a:r>
            <a:r>
              <a:rPr lang="ru-RU" sz="1600" dirty="0" smtClean="0">
                <a:solidFill>
                  <a:srgbClr val="008000"/>
                </a:solidFill>
                <a:ea typeface="Arial" charset="0"/>
                <a:cs typeface="Times New Roman" panose="02020603050405020304" pitchFamily="18" charset="0"/>
              </a:rPr>
              <a:t>34%</a:t>
            </a:r>
            <a:endParaRPr lang="ru-RU" sz="1600" b="1" dirty="0">
              <a:solidFill>
                <a:srgbClr val="008000"/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056234" y="5598282"/>
            <a:ext cx="720080" cy="3840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+</a:t>
            </a:r>
            <a:r>
              <a:rPr lang="ru-RU" sz="1600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81%</a:t>
            </a:r>
            <a:endParaRPr lang="ru-RU" sz="1600" b="1" dirty="0">
              <a:solidFill>
                <a:srgbClr val="009900"/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355977" y="1709320"/>
            <a:ext cx="1296143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ИМПОРТ: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283968" y="2787132"/>
            <a:ext cx="1368151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ЭКСПОРТ</a:t>
            </a:r>
            <a:r>
              <a:rPr lang="ru-RU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:</a:t>
            </a:r>
            <a:endParaRPr lang="ru-RU" dirty="0">
              <a:solidFill>
                <a:schemeClr val="accent4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1" y="2398120"/>
            <a:ext cx="864093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61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,4%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1521" y="5339551"/>
            <a:ext cx="864093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22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,5%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795607" y="2133335"/>
            <a:ext cx="864095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8000"/>
                </a:solidFill>
              </a:rPr>
              <a:t>82</a:t>
            </a:r>
            <a:r>
              <a:rPr lang="ru-RU" sz="1200" dirty="0" smtClean="0">
                <a:solidFill>
                  <a:srgbClr val="008000"/>
                </a:solidFill>
              </a:rPr>
              <a:t>,8%</a:t>
            </a:r>
            <a:endParaRPr lang="ru-RU" sz="1200" dirty="0">
              <a:solidFill>
                <a:srgbClr val="008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645312" y="4965171"/>
            <a:ext cx="1126488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8000"/>
                </a:solidFill>
              </a:rPr>
              <a:t>40</a:t>
            </a:r>
            <a:r>
              <a:rPr lang="ru-RU" sz="2000" dirty="0" smtClean="0">
                <a:solidFill>
                  <a:srgbClr val="008000"/>
                </a:solidFill>
              </a:rPr>
              <a:t>,8%</a:t>
            </a:r>
            <a:endParaRPr lang="ru-RU" sz="2000" dirty="0">
              <a:solidFill>
                <a:srgbClr val="008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580112" y="1759168"/>
            <a:ext cx="720081" cy="34048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43</a:t>
            </a:r>
            <a:r>
              <a:rPr lang="ru-RU" sz="1200" dirty="0" smtClean="0"/>
              <a:t>,1%</a:t>
            </a:r>
            <a:endParaRPr lang="ru-RU" sz="12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5580112" y="2837477"/>
            <a:ext cx="720081" cy="34048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78</a:t>
            </a:r>
            <a:r>
              <a:rPr lang="ru-RU" sz="1200" dirty="0" smtClean="0"/>
              <a:t>,5%</a:t>
            </a:r>
            <a:endParaRPr lang="ru-RU" sz="12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811596" y="1759168"/>
            <a:ext cx="723246" cy="340481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68</a:t>
            </a:r>
            <a:r>
              <a:rPr lang="ru-RU" sz="1200" dirty="0" smtClean="0"/>
              <a:t>,5%</a:t>
            </a:r>
            <a:endParaRPr lang="ru-RU" sz="12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6806196" y="2837474"/>
            <a:ext cx="723247" cy="340481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90</a:t>
            </a:r>
            <a:r>
              <a:rPr lang="ru-RU" sz="1200" dirty="0" smtClean="0"/>
              <a:t>,6%</a:t>
            </a:r>
            <a:endParaRPr lang="ru-RU" sz="1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4183771" y="4634593"/>
            <a:ext cx="1396342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ИМПОРТ: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183770" y="5720271"/>
            <a:ext cx="1396341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ЭКСПОРТ</a:t>
            </a:r>
            <a:r>
              <a:rPr lang="ru-RU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:</a:t>
            </a:r>
            <a:endParaRPr lang="ru-RU" dirty="0">
              <a:solidFill>
                <a:schemeClr val="accent4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580112" y="4706897"/>
            <a:ext cx="720081" cy="34048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6</a:t>
            </a:r>
            <a:r>
              <a:rPr lang="en-US" sz="1400" dirty="0" smtClean="0"/>
              <a:t>%</a:t>
            </a:r>
            <a:endParaRPr lang="ru-RU" sz="14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5580112" y="5778911"/>
            <a:ext cx="720081" cy="34048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37</a:t>
            </a:r>
            <a:r>
              <a:rPr lang="ru-RU" sz="1400" dirty="0" smtClean="0"/>
              <a:t>%</a:t>
            </a:r>
            <a:endParaRPr lang="ru-RU" sz="14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6811597" y="4692953"/>
            <a:ext cx="717845" cy="340481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12</a:t>
            </a:r>
            <a:r>
              <a:rPr lang="ru-RU" sz="1200" dirty="0" smtClean="0"/>
              <a:t>,3%</a:t>
            </a:r>
            <a:endParaRPr lang="ru-RU" sz="12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6806196" y="5777361"/>
            <a:ext cx="723246" cy="340481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51</a:t>
            </a:r>
            <a:r>
              <a:rPr lang="ru-RU" sz="1200" dirty="0" smtClean="0"/>
              <a:t>,4%</a:t>
            </a:r>
            <a:endParaRPr lang="ru-RU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269138" y="1775833"/>
            <a:ext cx="576064" cy="3575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08000"/>
                </a:solidFill>
              </a:rPr>
              <a:t>+58%</a:t>
            </a:r>
            <a:endParaRPr lang="ru-RU" sz="1200" dirty="0">
              <a:solidFill>
                <a:srgbClr val="00800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300192" y="2837478"/>
            <a:ext cx="576064" cy="3404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08000"/>
                </a:solidFill>
              </a:rPr>
              <a:t>+15%</a:t>
            </a:r>
            <a:endParaRPr lang="ru-RU" sz="1200" dirty="0">
              <a:solidFill>
                <a:srgbClr val="00800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228184" y="4706899"/>
            <a:ext cx="720080" cy="3404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008000"/>
                </a:solidFill>
              </a:rPr>
              <a:t>+105%</a:t>
            </a:r>
            <a:endParaRPr lang="ru-RU" sz="1200" dirty="0">
              <a:solidFill>
                <a:srgbClr val="00800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6306130" y="5778914"/>
            <a:ext cx="576063" cy="3404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rgbClr val="008000"/>
                </a:solidFill>
              </a:rPr>
              <a:t>+38%</a:t>
            </a:r>
            <a:endParaRPr lang="ru-RU" sz="1200" dirty="0">
              <a:solidFill>
                <a:srgbClr val="008000"/>
              </a:solidFill>
            </a:endParaRPr>
          </a:p>
        </p:txBody>
      </p:sp>
      <p:sp>
        <p:nvSpPr>
          <p:cNvPr id="67" name="Номер слайда 5"/>
          <p:cNvSpPr txBox="1">
            <a:spLocks/>
          </p:cNvSpPr>
          <p:nvPr/>
        </p:nvSpPr>
        <p:spPr>
          <a:xfrm>
            <a:off x="182880" y="6614160"/>
            <a:ext cx="312420" cy="243840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defPPr>
              <a:defRPr lang="ru-RU"/>
            </a:defPPr>
            <a:lvl1pPr marL="0" algn="r" defTabSz="914324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62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24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86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48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11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73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35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297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6E6542A-CDDE-0A4D-9BEA-1CDB85DF59E6}" type="slidenum"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7</a:t>
            </a:fld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131841" y="3052312"/>
            <a:ext cx="864095" cy="3840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</a:t>
            </a:r>
            <a:r>
              <a:rPr lang="ru-RU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1</a:t>
            </a:r>
            <a:endParaRPr lang="ru-RU" sz="24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103650" y="1683395"/>
            <a:ext cx="1080120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C000"/>
                </a:solidFill>
              </a:rPr>
              <a:t>91</a:t>
            </a:r>
            <a:r>
              <a:rPr lang="ru-RU" dirty="0" smtClean="0">
                <a:solidFill>
                  <a:srgbClr val="FFC000"/>
                </a:solidFill>
              </a:rPr>
              <a:t>,8%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8077201" y="1767680"/>
            <a:ext cx="738809" cy="3404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79</a:t>
            </a:r>
            <a:r>
              <a:rPr lang="ru-RU" sz="1200" dirty="0" smtClean="0">
                <a:solidFill>
                  <a:schemeClr val="tx1"/>
                </a:solidFill>
              </a:rPr>
              <a:t>%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7534842" y="1792857"/>
            <a:ext cx="576064" cy="3404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FFC000"/>
                </a:solidFill>
              </a:rPr>
              <a:t>+16%</a:t>
            </a:r>
            <a:endParaRPr lang="ru-RU" sz="1200" dirty="0">
              <a:solidFill>
                <a:srgbClr val="FFC000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7534842" y="2837474"/>
            <a:ext cx="637558" cy="3404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FFC000"/>
                </a:solidFill>
              </a:rPr>
              <a:t>+5,5%</a:t>
            </a:r>
            <a:endParaRPr lang="ru-RU" sz="1200" dirty="0">
              <a:solidFill>
                <a:srgbClr val="FFC000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8077201" y="2819592"/>
            <a:ext cx="738809" cy="3404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95</a:t>
            </a:r>
            <a:r>
              <a:rPr lang="ru-RU" sz="1200" dirty="0" smtClean="0">
                <a:solidFill>
                  <a:schemeClr val="tx1"/>
                </a:solidFill>
              </a:rPr>
              <a:t>,4%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3131840" y="6015750"/>
            <a:ext cx="864095" cy="3840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</a:t>
            </a:r>
            <a:r>
              <a:rPr lang="en-US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</a:t>
            </a:r>
            <a:r>
              <a:rPr lang="ru-RU" sz="2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1</a:t>
            </a:r>
            <a:endParaRPr lang="ru-RU" sz="24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3038800" y="4466492"/>
            <a:ext cx="1080120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C000"/>
                </a:solidFill>
              </a:rPr>
              <a:t>60</a:t>
            </a:r>
            <a:r>
              <a:rPr lang="ru-RU" sz="2000" dirty="0" smtClean="0">
                <a:solidFill>
                  <a:srgbClr val="FFC000"/>
                </a:solidFill>
              </a:rPr>
              <a:t>,1%</a:t>
            </a:r>
            <a:endParaRPr lang="ru-RU" sz="2000" dirty="0">
              <a:solidFill>
                <a:srgbClr val="FFC000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8077200" y="4678694"/>
            <a:ext cx="738809" cy="3404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20</a:t>
            </a:r>
            <a:r>
              <a:rPr lang="ru-RU" sz="1200" dirty="0" smtClean="0">
                <a:solidFill>
                  <a:schemeClr val="tx1"/>
                </a:solidFill>
              </a:rPr>
              <a:t>,1%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8077199" y="5783166"/>
            <a:ext cx="738809" cy="3404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72</a:t>
            </a:r>
            <a:r>
              <a:rPr lang="ru-RU" sz="1200" dirty="0" smtClean="0">
                <a:solidFill>
                  <a:schemeClr val="tx1"/>
                </a:solidFill>
              </a:rPr>
              <a:t>,8%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7515880" y="4700246"/>
            <a:ext cx="576064" cy="3404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FFC000"/>
                </a:solidFill>
              </a:rPr>
              <a:t>+66%</a:t>
            </a:r>
            <a:endParaRPr lang="ru-RU" sz="1200" dirty="0">
              <a:solidFill>
                <a:srgbClr val="FFC000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7517347" y="5783874"/>
            <a:ext cx="576064" cy="3404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FFC000"/>
                </a:solidFill>
              </a:rPr>
              <a:t>+41%</a:t>
            </a:r>
            <a:endParaRPr lang="ru-RU" sz="1200" dirty="0">
              <a:solidFill>
                <a:srgbClr val="FFC00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546109" y="2510900"/>
            <a:ext cx="815620" cy="3840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FFC000"/>
                </a:solidFill>
                <a:ea typeface="Arial" charset="0"/>
                <a:cs typeface="Times New Roman" panose="02020603050405020304" pitchFamily="18" charset="0"/>
              </a:rPr>
              <a:t>+</a:t>
            </a:r>
            <a:r>
              <a:rPr lang="ru-RU" sz="1600" dirty="0" smtClean="0">
                <a:solidFill>
                  <a:srgbClr val="FFC000"/>
                </a:solidFill>
                <a:ea typeface="Arial" charset="0"/>
                <a:cs typeface="Times New Roman" panose="02020603050405020304" pitchFamily="18" charset="0"/>
              </a:rPr>
              <a:t>11%</a:t>
            </a:r>
            <a:endParaRPr lang="ru-RU" sz="1600" b="1" dirty="0">
              <a:solidFill>
                <a:srgbClr val="FFC000"/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2459161" y="5598282"/>
            <a:ext cx="815620" cy="3840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FFC000"/>
                </a:solidFill>
                <a:ea typeface="Arial" charset="0"/>
                <a:cs typeface="Times New Roman" panose="02020603050405020304" pitchFamily="18" charset="0"/>
              </a:rPr>
              <a:t>+</a:t>
            </a:r>
            <a:r>
              <a:rPr lang="ru-RU" sz="1600" dirty="0" smtClean="0">
                <a:solidFill>
                  <a:srgbClr val="FFC000"/>
                </a:solidFill>
                <a:ea typeface="Arial" charset="0"/>
                <a:cs typeface="Times New Roman" panose="02020603050405020304" pitchFamily="18" charset="0"/>
              </a:rPr>
              <a:t>50%</a:t>
            </a:r>
            <a:endParaRPr lang="ru-RU" sz="1600" b="1" dirty="0">
              <a:solidFill>
                <a:srgbClr val="FFC000"/>
              </a:solidFill>
              <a:ea typeface="Arial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015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5">
            <a:extLst>
              <a:ext uri="{FF2B5EF4-FFF2-40B4-BE49-F238E27FC236}">
                <a16:creationId xmlns:a16="http://schemas.microsoft.com/office/drawing/2014/main" xmlns="" id="{25D7D1A3-8137-A04F-8C79-211EE8B3A9F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401329" y="6636191"/>
            <a:ext cx="1780565" cy="212756"/>
          </a:xfrm>
          <a:prstGeom prst="rect">
            <a:avLst/>
          </a:prstGeom>
        </p:spPr>
        <p:txBody>
          <a:bodyPr vert="horz" lIns="91417" tIns="45707" rIns="91417" bIns="45707" rtlCol="0" anchor="ctr"/>
          <a:lstStyle>
            <a:lvl1pPr algn="l">
              <a:defRPr sz="1000" b="1" i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26E6542A-CDDE-0A4D-9BEA-1CDB85DF59E6}" type="slidenum">
              <a:rPr lang="en-US" sz="1500">
                <a:solidFill>
                  <a:srgbClr val="FFFFFF"/>
                </a:solidFill>
              </a:rPr>
              <a:pPr/>
              <a:t>8</a:t>
            </a:fld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СРОКИ </a:t>
            </a:r>
            <a:r>
              <a:rPr lang="ru-RU" dirty="0"/>
              <a:t>РЕГИСТРАЦИИ дт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125504227"/>
              </p:ext>
            </p:extLst>
          </p:nvPr>
        </p:nvGraphicFramePr>
        <p:xfrm>
          <a:off x="107504" y="1324515"/>
          <a:ext cx="4176464" cy="2584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51520" y="953363"/>
            <a:ext cx="2088232" cy="4800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rgbClr val="008000"/>
                </a:solidFill>
              </a:rPr>
              <a:t>ИМПОРТ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,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мин.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267990814"/>
              </p:ext>
            </p:extLst>
          </p:nvPr>
        </p:nvGraphicFramePr>
        <p:xfrm>
          <a:off x="4860032" y="1124744"/>
          <a:ext cx="4176464" cy="2784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4" name="Группа 13"/>
          <p:cNvGrpSpPr/>
          <p:nvPr/>
        </p:nvGrpSpPr>
        <p:grpSpPr>
          <a:xfrm flipV="1">
            <a:off x="1043608" y="1569997"/>
            <a:ext cx="2592000" cy="994907"/>
            <a:chOff x="2705102" y="3585643"/>
            <a:chExt cx="12877798" cy="2571280"/>
          </a:xfrm>
          <a:gradFill>
            <a:gsLst>
              <a:gs pos="0">
                <a:schemeClr val="accent5"/>
              </a:gs>
              <a:gs pos="62000">
                <a:schemeClr val="accent1"/>
              </a:gs>
              <a:gs pos="18000">
                <a:schemeClr val="accent3"/>
              </a:gs>
              <a:gs pos="100000">
                <a:srgbClr val="009900"/>
              </a:gs>
            </a:gsLst>
            <a:lin ang="0" scaled="1"/>
          </a:gradFill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2705102" y="3822256"/>
              <a:ext cx="12578255" cy="2334667"/>
            </a:xfrm>
            <a:custGeom>
              <a:avLst/>
              <a:gdLst>
                <a:gd name="T0" fmla="*/ 2063 w 19988"/>
                <a:gd name="T1" fmla="*/ 3709 h 3709"/>
                <a:gd name="T2" fmla="*/ 0 w 19988"/>
                <a:gd name="T3" fmla="*/ 3709 h 3709"/>
                <a:gd name="T4" fmla="*/ 0 w 19988"/>
                <a:gd name="T5" fmla="*/ 3466 h 3709"/>
                <a:gd name="T6" fmla="*/ 1980 w 19988"/>
                <a:gd name="T7" fmla="*/ 3466 h 3709"/>
                <a:gd name="T8" fmla="*/ 2758 w 19988"/>
                <a:gd name="T9" fmla="*/ 2868 h 3709"/>
                <a:gd name="T10" fmla="*/ 6248 w 19988"/>
                <a:gd name="T11" fmla="*/ 2868 h 3709"/>
                <a:gd name="T12" fmla="*/ 7009 w 19988"/>
                <a:gd name="T13" fmla="*/ 2270 h 3709"/>
                <a:gd name="T14" fmla="*/ 10802 w 19988"/>
                <a:gd name="T15" fmla="*/ 2270 h 3709"/>
                <a:gd name="T16" fmla="*/ 11528 w 19988"/>
                <a:gd name="T17" fmla="*/ 1726 h 3709"/>
                <a:gd name="T18" fmla="*/ 15713 w 19988"/>
                <a:gd name="T19" fmla="*/ 1718 h 3709"/>
                <a:gd name="T20" fmla="*/ 16445 w 19988"/>
                <a:gd name="T21" fmla="*/ 1177 h 3709"/>
                <a:gd name="T22" fmla="*/ 19258 w 19988"/>
                <a:gd name="T23" fmla="*/ 485 h 3709"/>
                <a:gd name="T24" fmla="*/ 19832 w 19988"/>
                <a:gd name="T25" fmla="*/ 0 h 3709"/>
                <a:gd name="T26" fmla="*/ 19988 w 19988"/>
                <a:gd name="T27" fmla="*/ 185 h 3709"/>
                <a:gd name="T28" fmla="*/ 19372 w 19988"/>
                <a:gd name="T29" fmla="*/ 707 h 3709"/>
                <a:gd name="T30" fmla="*/ 16550 w 19988"/>
                <a:gd name="T31" fmla="*/ 1401 h 3709"/>
                <a:gd name="T32" fmla="*/ 15793 w 19988"/>
                <a:gd name="T33" fmla="*/ 1961 h 3709"/>
                <a:gd name="T34" fmla="*/ 11608 w 19988"/>
                <a:gd name="T35" fmla="*/ 1968 h 3709"/>
                <a:gd name="T36" fmla="*/ 10883 w 19988"/>
                <a:gd name="T37" fmla="*/ 2513 h 3709"/>
                <a:gd name="T38" fmla="*/ 7093 w 19988"/>
                <a:gd name="T39" fmla="*/ 2513 h 3709"/>
                <a:gd name="T40" fmla="*/ 6332 w 19988"/>
                <a:gd name="T41" fmla="*/ 3111 h 3709"/>
                <a:gd name="T42" fmla="*/ 2839 w 19988"/>
                <a:gd name="T43" fmla="*/ 3111 h 3709"/>
                <a:gd name="T44" fmla="*/ 2063 w 19988"/>
                <a:gd name="T45" fmla="*/ 3709 h 3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988" h="3709">
                  <a:moveTo>
                    <a:pt x="2063" y="3709"/>
                  </a:moveTo>
                  <a:lnTo>
                    <a:pt x="0" y="3709"/>
                  </a:lnTo>
                  <a:lnTo>
                    <a:pt x="0" y="3466"/>
                  </a:lnTo>
                  <a:lnTo>
                    <a:pt x="1980" y="3466"/>
                  </a:lnTo>
                  <a:lnTo>
                    <a:pt x="2758" y="2868"/>
                  </a:lnTo>
                  <a:lnTo>
                    <a:pt x="6248" y="2868"/>
                  </a:lnTo>
                  <a:lnTo>
                    <a:pt x="7009" y="2270"/>
                  </a:lnTo>
                  <a:lnTo>
                    <a:pt x="10802" y="2270"/>
                  </a:lnTo>
                  <a:lnTo>
                    <a:pt x="11528" y="1726"/>
                  </a:lnTo>
                  <a:lnTo>
                    <a:pt x="15713" y="1718"/>
                  </a:lnTo>
                  <a:lnTo>
                    <a:pt x="16445" y="1177"/>
                  </a:lnTo>
                  <a:lnTo>
                    <a:pt x="19258" y="485"/>
                  </a:lnTo>
                  <a:lnTo>
                    <a:pt x="19832" y="0"/>
                  </a:lnTo>
                  <a:lnTo>
                    <a:pt x="19988" y="185"/>
                  </a:lnTo>
                  <a:lnTo>
                    <a:pt x="19372" y="707"/>
                  </a:lnTo>
                  <a:lnTo>
                    <a:pt x="16550" y="1401"/>
                  </a:lnTo>
                  <a:lnTo>
                    <a:pt x="15793" y="1961"/>
                  </a:lnTo>
                  <a:lnTo>
                    <a:pt x="11608" y="1968"/>
                  </a:lnTo>
                  <a:lnTo>
                    <a:pt x="10883" y="2513"/>
                  </a:lnTo>
                  <a:lnTo>
                    <a:pt x="7093" y="2513"/>
                  </a:lnTo>
                  <a:lnTo>
                    <a:pt x="6332" y="3111"/>
                  </a:lnTo>
                  <a:lnTo>
                    <a:pt x="2839" y="3111"/>
                  </a:lnTo>
                  <a:lnTo>
                    <a:pt x="2063" y="3709"/>
                  </a:lnTo>
                  <a:close/>
                </a:path>
              </a:pathLst>
            </a:custGeom>
            <a:grpFill/>
            <a:ln w="15875">
              <a:noFill/>
              <a:round/>
              <a:headEnd/>
              <a:tailEnd/>
            </a:ln>
            <a:extLst/>
          </p:spPr>
          <p:txBody>
            <a:bodyPr vert="horz" wrap="square" lIns="45712" tIns="22856" rIns="45712" bIns="2285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55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109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663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217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2771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326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988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43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450" dirty="0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4886905" y="3585643"/>
              <a:ext cx="695995" cy="649428"/>
            </a:xfrm>
            <a:custGeom>
              <a:avLst/>
              <a:gdLst>
                <a:gd name="T0" fmla="*/ 581 w 1105"/>
                <a:gd name="T1" fmla="*/ 1032 h 1032"/>
                <a:gd name="T2" fmla="*/ 436 w 1105"/>
                <a:gd name="T3" fmla="*/ 565 h 1032"/>
                <a:gd name="T4" fmla="*/ 0 w 1105"/>
                <a:gd name="T5" fmla="*/ 345 h 1032"/>
                <a:gd name="T6" fmla="*/ 1105 w 1105"/>
                <a:gd name="T7" fmla="*/ 0 h 1032"/>
                <a:gd name="T8" fmla="*/ 581 w 1105"/>
                <a:gd name="T9" fmla="*/ 1032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5" h="1032">
                  <a:moveTo>
                    <a:pt x="581" y="1032"/>
                  </a:moveTo>
                  <a:lnTo>
                    <a:pt x="436" y="565"/>
                  </a:lnTo>
                  <a:lnTo>
                    <a:pt x="0" y="345"/>
                  </a:lnTo>
                  <a:lnTo>
                    <a:pt x="1105" y="0"/>
                  </a:lnTo>
                  <a:lnTo>
                    <a:pt x="581" y="1032"/>
                  </a:lnTo>
                  <a:close/>
                </a:path>
              </a:pathLst>
            </a:custGeom>
            <a:grpFill/>
            <a:ln w="15875">
              <a:noFill/>
              <a:round/>
              <a:headEnd/>
              <a:tailEnd/>
            </a:ln>
            <a:extLst/>
          </p:spPr>
          <p:txBody>
            <a:bodyPr vert="horz" wrap="square" lIns="45712" tIns="22856" rIns="45712" bIns="2285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55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109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663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217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2771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326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988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43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450" dirty="0"/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2363212" y="1569997"/>
            <a:ext cx="768629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8000"/>
                </a:solidFill>
              </a:rPr>
              <a:t>-57%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20072" y="1489798"/>
            <a:ext cx="504056" cy="2622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2019</a:t>
            </a:r>
            <a:endParaRPr lang="ru-RU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424483" y="2112081"/>
            <a:ext cx="504056" cy="262255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2020</a:t>
            </a:r>
            <a:endParaRPr lang="ru-RU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 flipV="1">
            <a:off x="5796136" y="1498330"/>
            <a:ext cx="2592288" cy="876004"/>
            <a:chOff x="2705102" y="3585643"/>
            <a:chExt cx="12877798" cy="2571280"/>
          </a:xfrm>
          <a:gradFill>
            <a:gsLst>
              <a:gs pos="0">
                <a:schemeClr val="accent5"/>
              </a:gs>
              <a:gs pos="62000">
                <a:schemeClr val="accent1"/>
              </a:gs>
              <a:gs pos="18000">
                <a:schemeClr val="accent3"/>
              </a:gs>
              <a:gs pos="100000">
                <a:srgbClr val="009900"/>
              </a:gs>
            </a:gsLst>
            <a:lin ang="0" scaled="1"/>
          </a:gradFill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2705102" y="3822256"/>
              <a:ext cx="12578255" cy="2334667"/>
            </a:xfrm>
            <a:custGeom>
              <a:avLst/>
              <a:gdLst>
                <a:gd name="T0" fmla="*/ 2063 w 19988"/>
                <a:gd name="T1" fmla="*/ 3709 h 3709"/>
                <a:gd name="T2" fmla="*/ 0 w 19988"/>
                <a:gd name="T3" fmla="*/ 3709 h 3709"/>
                <a:gd name="T4" fmla="*/ 0 w 19988"/>
                <a:gd name="T5" fmla="*/ 3466 h 3709"/>
                <a:gd name="T6" fmla="*/ 1980 w 19988"/>
                <a:gd name="T7" fmla="*/ 3466 h 3709"/>
                <a:gd name="T8" fmla="*/ 2758 w 19988"/>
                <a:gd name="T9" fmla="*/ 2868 h 3709"/>
                <a:gd name="T10" fmla="*/ 6248 w 19988"/>
                <a:gd name="T11" fmla="*/ 2868 h 3709"/>
                <a:gd name="T12" fmla="*/ 7009 w 19988"/>
                <a:gd name="T13" fmla="*/ 2270 h 3709"/>
                <a:gd name="T14" fmla="*/ 10802 w 19988"/>
                <a:gd name="T15" fmla="*/ 2270 h 3709"/>
                <a:gd name="T16" fmla="*/ 11528 w 19988"/>
                <a:gd name="T17" fmla="*/ 1726 h 3709"/>
                <a:gd name="T18" fmla="*/ 15713 w 19988"/>
                <a:gd name="T19" fmla="*/ 1718 h 3709"/>
                <a:gd name="T20" fmla="*/ 16445 w 19988"/>
                <a:gd name="T21" fmla="*/ 1177 h 3709"/>
                <a:gd name="T22" fmla="*/ 19258 w 19988"/>
                <a:gd name="T23" fmla="*/ 485 h 3709"/>
                <a:gd name="T24" fmla="*/ 19832 w 19988"/>
                <a:gd name="T25" fmla="*/ 0 h 3709"/>
                <a:gd name="T26" fmla="*/ 19988 w 19988"/>
                <a:gd name="T27" fmla="*/ 185 h 3709"/>
                <a:gd name="T28" fmla="*/ 19372 w 19988"/>
                <a:gd name="T29" fmla="*/ 707 h 3709"/>
                <a:gd name="T30" fmla="*/ 16550 w 19988"/>
                <a:gd name="T31" fmla="*/ 1401 h 3709"/>
                <a:gd name="T32" fmla="*/ 15793 w 19988"/>
                <a:gd name="T33" fmla="*/ 1961 h 3709"/>
                <a:gd name="T34" fmla="*/ 11608 w 19988"/>
                <a:gd name="T35" fmla="*/ 1968 h 3709"/>
                <a:gd name="T36" fmla="*/ 10883 w 19988"/>
                <a:gd name="T37" fmla="*/ 2513 h 3709"/>
                <a:gd name="T38" fmla="*/ 7093 w 19988"/>
                <a:gd name="T39" fmla="*/ 2513 h 3709"/>
                <a:gd name="T40" fmla="*/ 6332 w 19988"/>
                <a:gd name="T41" fmla="*/ 3111 h 3709"/>
                <a:gd name="T42" fmla="*/ 2839 w 19988"/>
                <a:gd name="T43" fmla="*/ 3111 h 3709"/>
                <a:gd name="T44" fmla="*/ 2063 w 19988"/>
                <a:gd name="T45" fmla="*/ 3709 h 3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988" h="3709">
                  <a:moveTo>
                    <a:pt x="2063" y="3709"/>
                  </a:moveTo>
                  <a:lnTo>
                    <a:pt x="0" y="3709"/>
                  </a:lnTo>
                  <a:lnTo>
                    <a:pt x="0" y="3466"/>
                  </a:lnTo>
                  <a:lnTo>
                    <a:pt x="1980" y="3466"/>
                  </a:lnTo>
                  <a:lnTo>
                    <a:pt x="2758" y="2868"/>
                  </a:lnTo>
                  <a:lnTo>
                    <a:pt x="6248" y="2868"/>
                  </a:lnTo>
                  <a:lnTo>
                    <a:pt x="7009" y="2270"/>
                  </a:lnTo>
                  <a:lnTo>
                    <a:pt x="10802" y="2270"/>
                  </a:lnTo>
                  <a:lnTo>
                    <a:pt x="11528" y="1726"/>
                  </a:lnTo>
                  <a:lnTo>
                    <a:pt x="15713" y="1718"/>
                  </a:lnTo>
                  <a:lnTo>
                    <a:pt x="16445" y="1177"/>
                  </a:lnTo>
                  <a:lnTo>
                    <a:pt x="19258" y="485"/>
                  </a:lnTo>
                  <a:lnTo>
                    <a:pt x="19832" y="0"/>
                  </a:lnTo>
                  <a:lnTo>
                    <a:pt x="19988" y="185"/>
                  </a:lnTo>
                  <a:lnTo>
                    <a:pt x="19372" y="707"/>
                  </a:lnTo>
                  <a:lnTo>
                    <a:pt x="16550" y="1401"/>
                  </a:lnTo>
                  <a:lnTo>
                    <a:pt x="15793" y="1961"/>
                  </a:lnTo>
                  <a:lnTo>
                    <a:pt x="11608" y="1968"/>
                  </a:lnTo>
                  <a:lnTo>
                    <a:pt x="10883" y="2513"/>
                  </a:lnTo>
                  <a:lnTo>
                    <a:pt x="7093" y="2513"/>
                  </a:lnTo>
                  <a:lnTo>
                    <a:pt x="6332" y="3111"/>
                  </a:lnTo>
                  <a:lnTo>
                    <a:pt x="2839" y="3111"/>
                  </a:lnTo>
                  <a:lnTo>
                    <a:pt x="2063" y="37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2" tIns="22856" rIns="45712" bIns="2285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55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109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663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217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2771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326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988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43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450" dirty="0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4886905" y="3585643"/>
              <a:ext cx="695995" cy="649428"/>
            </a:xfrm>
            <a:custGeom>
              <a:avLst/>
              <a:gdLst>
                <a:gd name="T0" fmla="*/ 581 w 1105"/>
                <a:gd name="T1" fmla="*/ 1032 h 1032"/>
                <a:gd name="T2" fmla="*/ 436 w 1105"/>
                <a:gd name="T3" fmla="*/ 565 h 1032"/>
                <a:gd name="T4" fmla="*/ 0 w 1105"/>
                <a:gd name="T5" fmla="*/ 345 h 1032"/>
                <a:gd name="T6" fmla="*/ 1105 w 1105"/>
                <a:gd name="T7" fmla="*/ 0 h 1032"/>
                <a:gd name="T8" fmla="*/ 581 w 1105"/>
                <a:gd name="T9" fmla="*/ 1032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5" h="1032">
                  <a:moveTo>
                    <a:pt x="581" y="1032"/>
                  </a:moveTo>
                  <a:lnTo>
                    <a:pt x="436" y="565"/>
                  </a:lnTo>
                  <a:lnTo>
                    <a:pt x="0" y="345"/>
                  </a:lnTo>
                  <a:lnTo>
                    <a:pt x="1105" y="0"/>
                  </a:lnTo>
                  <a:lnTo>
                    <a:pt x="581" y="10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2" tIns="22856" rIns="45712" bIns="2285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55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109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663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217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2771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326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988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43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450" dirty="0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7157899" y="1498329"/>
            <a:ext cx="72008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8000"/>
                </a:solidFill>
              </a:rPr>
              <a:t>-51%</a:t>
            </a:r>
            <a:endParaRPr lang="ru-RU" dirty="0">
              <a:solidFill>
                <a:srgbClr val="008000"/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67398" y="3909053"/>
            <a:ext cx="8857039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5004048" y="953363"/>
            <a:ext cx="2088232" cy="4800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rgbClr val="008000"/>
                </a:solidFill>
              </a:rPr>
              <a:t>ЭКСПОРТ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,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мин.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4660" y="4005064"/>
            <a:ext cx="2112531" cy="3840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НАРУШЕНИЯ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, шт.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290755"/>
              </p:ext>
            </p:extLst>
          </p:nvPr>
        </p:nvGraphicFramePr>
        <p:xfrm>
          <a:off x="1" y="4389109"/>
          <a:ext cx="4716015" cy="220495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54691"/>
                <a:gridCol w="589502"/>
                <a:gridCol w="535911"/>
                <a:gridCol w="535911"/>
              </a:tblGrid>
              <a:tr h="406633">
                <a:tc>
                  <a:txBody>
                    <a:bodyPr/>
                    <a:lstStyle/>
                    <a:p>
                      <a:pPr algn="r"/>
                      <a:r>
                        <a:rPr lang="ru-RU" sz="1300" dirty="0" smtClean="0"/>
                        <a:t>Причины</a:t>
                      </a:r>
                      <a:endParaRPr lang="ru-RU" sz="1300" b="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bg1"/>
                          </a:solidFill>
                        </a:rPr>
                        <a:t>2019</a:t>
                      </a:r>
                      <a:endParaRPr lang="ru-RU" sz="1300" b="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endParaRPr lang="ru-RU" sz="1200" b="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/>
                        <a:t>2021</a:t>
                      </a:r>
                      <a:endParaRPr lang="ru-RU" sz="1200" b="0" dirty="0"/>
                    </a:p>
                  </a:txBody>
                  <a:tcPr marT="60960" marB="60960">
                    <a:solidFill>
                      <a:srgbClr val="FFC000"/>
                    </a:solidFill>
                  </a:tcPr>
                </a:tc>
              </a:tr>
              <a:tr h="307485">
                <a:tc>
                  <a:txBody>
                    <a:bodyPr/>
                    <a:lstStyle/>
                    <a:p>
                      <a:pPr algn="r"/>
                      <a:r>
                        <a:rPr lang="ru-RU" sz="1300" dirty="0" smtClean="0"/>
                        <a:t>Действия</a:t>
                      </a:r>
                      <a:r>
                        <a:rPr lang="ru-RU" sz="1300" baseline="0" dirty="0" smtClean="0"/>
                        <a:t> и</a:t>
                      </a:r>
                      <a:r>
                        <a:rPr lang="ru-RU" sz="1300" dirty="0" smtClean="0"/>
                        <a:t>нспектора ЦЭД</a:t>
                      </a:r>
                      <a:endParaRPr lang="ru-RU" sz="13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ru-RU" sz="13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ru-RU" sz="13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2</a:t>
                      </a:r>
                      <a:endParaRPr lang="ru-RU" sz="1300" dirty="0"/>
                    </a:p>
                  </a:txBody>
                  <a:tcPr marT="60960" marB="60960">
                    <a:solidFill>
                      <a:srgbClr val="FFC000"/>
                    </a:solidFill>
                  </a:tcPr>
                </a:tc>
              </a:tr>
              <a:tr h="307485">
                <a:tc>
                  <a:txBody>
                    <a:bodyPr/>
                    <a:lstStyle/>
                    <a:p>
                      <a:pPr algn="r"/>
                      <a:r>
                        <a:rPr lang="ru-RU" sz="1300" dirty="0" smtClean="0"/>
                        <a:t>НШС</a:t>
                      </a:r>
                      <a:endParaRPr lang="ru-RU" sz="13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bg1"/>
                          </a:solidFill>
                        </a:rPr>
                        <a:t>19</a:t>
                      </a:r>
                      <a:endParaRPr lang="ru-RU" sz="13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bg1"/>
                          </a:solidFill>
                        </a:rPr>
                        <a:t>19</a:t>
                      </a:r>
                      <a:endParaRPr lang="ru-RU" sz="13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2</a:t>
                      </a:r>
                      <a:endParaRPr lang="ru-RU" sz="1300" dirty="0"/>
                    </a:p>
                  </a:txBody>
                  <a:tcPr marT="60960" marB="60960">
                    <a:solidFill>
                      <a:srgbClr val="FFC000"/>
                    </a:solidFill>
                  </a:tcPr>
                </a:tc>
              </a:tr>
              <a:tr h="307485">
                <a:tc>
                  <a:txBody>
                    <a:bodyPr/>
                    <a:lstStyle/>
                    <a:p>
                      <a:pPr algn="r"/>
                      <a:r>
                        <a:rPr lang="ru-RU" sz="1300" dirty="0" smtClean="0"/>
                        <a:t>Автомат</a:t>
                      </a:r>
                      <a:endParaRPr lang="ru-RU" sz="13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sz="13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1</a:t>
                      </a:r>
                      <a:endParaRPr lang="ru-RU" sz="1300" dirty="0"/>
                    </a:p>
                  </a:txBody>
                  <a:tcPr marT="60960" marB="60960">
                    <a:solidFill>
                      <a:srgbClr val="FFC000"/>
                    </a:solidFill>
                  </a:tcPr>
                </a:tc>
              </a:tr>
              <a:tr h="307485">
                <a:tc>
                  <a:txBody>
                    <a:bodyPr/>
                    <a:lstStyle/>
                    <a:p>
                      <a:pPr algn="r"/>
                      <a:r>
                        <a:rPr lang="ru-RU" sz="1300" dirty="0" smtClean="0"/>
                        <a:t>Поздний ответ декларанта на дубль</a:t>
                      </a:r>
                      <a:endParaRPr lang="ru-RU" sz="13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sz="13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1</a:t>
                      </a:r>
                      <a:endParaRPr lang="ru-RU" sz="1300" dirty="0"/>
                    </a:p>
                  </a:txBody>
                  <a:tcPr marT="60960" marB="60960">
                    <a:solidFill>
                      <a:srgbClr val="FFC000"/>
                    </a:solidFill>
                  </a:tcPr>
                </a:tc>
              </a:tr>
              <a:tr h="499663">
                <a:tc>
                  <a:txBody>
                    <a:bodyPr/>
                    <a:lstStyle/>
                    <a:p>
                      <a:pPr algn="r"/>
                      <a:r>
                        <a:rPr lang="ru-RU" sz="1300" dirty="0" smtClean="0"/>
                        <a:t>Поздняя</a:t>
                      </a:r>
                      <a:r>
                        <a:rPr lang="ru-RU" sz="1300" baseline="0" dirty="0" smtClean="0"/>
                        <a:t> информация ТПФК о размещении на ВХ</a:t>
                      </a:r>
                      <a:endParaRPr lang="ru-RU" sz="1300" dirty="0"/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ru-RU" sz="13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/>
                    </a:p>
                  </a:txBody>
                  <a:tcPr marT="60960" marB="60960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cxnSp>
        <p:nvCxnSpPr>
          <p:cNvPr id="36" name="Прямая соединительная линия 35"/>
          <p:cNvCxnSpPr/>
          <p:nvPr/>
        </p:nvCxnSpPr>
        <p:spPr>
          <a:xfrm>
            <a:off x="205009" y="4832172"/>
            <a:ext cx="44389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5148064" y="4005064"/>
            <a:ext cx="2736304" cy="3840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rgbClr val="C00000"/>
                </a:solidFill>
              </a:rPr>
              <a:t>ПО ВИНЕ ИНСПЕКТОРА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153500" y="4409671"/>
            <a:ext cx="1202077" cy="304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Количество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195098" y="5491334"/>
            <a:ext cx="1202077" cy="304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</a:rPr>
              <a:t>Доля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250481" y="4869161"/>
            <a:ext cx="504056" cy="2622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2019</a:t>
            </a:r>
            <a:endParaRPr lang="ru-RU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250481" y="5890161"/>
            <a:ext cx="504056" cy="2622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2019</a:t>
            </a:r>
            <a:endParaRPr lang="ru-RU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8424483" y="4869161"/>
            <a:ext cx="504056" cy="262255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2020</a:t>
            </a:r>
            <a:endParaRPr lang="ru-RU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8424483" y="5890161"/>
            <a:ext cx="504056" cy="262255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2020</a:t>
            </a:r>
            <a:endParaRPr lang="ru-RU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5796136" y="5011008"/>
            <a:ext cx="504056" cy="0"/>
          </a:xfrm>
          <a:prstGeom prst="line">
            <a:avLst/>
          </a:prstGeom>
          <a:ln w="127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5805458" y="6021287"/>
            <a:ext cx="494734" cy="0"/>
          </a:xfrm>
          <a:prstGeom prst="line">
            <a:avLst/>
          </a:prstGeom>
          <a:ln w="127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7812360" y="5011008"/>
            <a:ext cx="515766" cy="0"/>
          </a:xfrm>
          <a:prstGeom prst="straightConnector1">
            <a:avLst/>
          </a:prstGeom>
          <a:ln w="12700"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7812361" y="6021287"/>
            <a:ext cx="545895" cy="0"/>
          </a:xfrm>
          <a:prstGeom prst="straightConnector1">
            <a:avLst/>
          </a:prstGeom>
          <a:ln w="12700"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6300192" y="4840769"/>
            <a:ext cx="1584176" cy="2906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08000"/>
                </a:solidFill>
              </a:rPr>
              <a:t>           </a:t>
            </a:r>
            <a:r>
              <a:rPr lang="ru-RU" sz="1600" dirty="0" smtClean="0">
                <a:solidFill>
                  <a:srgbClr val="008000"/>
                </a:solidFill>
              </a:rPr>
              <a:t>в 4 раза</a:t>
            </a:r>
            <a:endParaRPr lang="ru-RU" sz="1600" dirty="0">
              <a:solidFill>
                <a:srgbClr val="008000"/>
              </a:solidFill>
            </a:endParaRPr>
          </a:p>
        </p:txBody>
      </p:sp>
      <p:sp>
        <p:nvSpPr>
          <p:cNvPr id="53" name="Равнобедренный треугольник 52"/>
          <p:cNvSpPr/>
          <p:nvPr/>
        </p:nvSpPr>
        <p:spPr>
          <a:xfrm rot="10800000">
            <a:off x="6381021" y="4869160"/>
            <a:ext cx="407074" cy="384043"/>
          </a:xfrm>
          <a:prstGeom prst="triangle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Равнобедренный треугольник 55"/>
          <p:cNvSpPr/>
          <p:nvPr/>
        </p:nvSpPr>
        <p:spPr>
          <a:xfrm rot="10800000">
            <a:off x="6381021" y="5890160"/>
            <a:ext cx="407074" cy="384043"/>
          </a:xfrm>
          <a:prstGeom prst="triangle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6335009" y="5875963"/>
            <a:ext cx="1584176" cy="2906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08000"/>
                </a:solidFill>
              </a:rPr>
              <a:t>           </a:t>
            </a:r>
            <a:r>
              <a:rPr lang="ru-RU" sz="1600" dirty="0" smtClean="0">
                <a:solidFill>
                  <a:srgbClr val="008000"/>
                </a:solidFill>
              </a:rPr>
              <a:t>в 2 раза</a:t>
            </a:r>
            <a:endParaRPr lang="ru-RU" sz="1600" dirty="0">
              <a:solidFill>
                <a:srgbClr val="008000"/>
              </a:solidFill>
            </a:endParaRPr>
          </a:p>
        </p:txBody>
      </p:sp>
      <p:sp>
        <p:nvSpPr>
          <p:cNvPr id="54" name="Номер слайда 5"/>
          <p:cNvSpPr txBox="1">
            <a:spLocks/>
          </p:cNvSpPr>
          <p:nvPr/>
        </p:nvSpPr>
        <p:spPr>
          <a:xfrm>
            <a:off x="84660" y="6614160"/>
            <a:ext cx="410640" cy="243840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defPPr>
              <a:defRPr lang="ru-RU"/>
            </a:defPPr>
            <a:lvl1pPr marL="0" algn="r" defTabSz="914324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62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24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86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48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11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73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35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297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6E6542A-CDDE-0A4D-9BEA-1CDB85DF59E6}" type="slidenum"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8</a:t>
            </a:fld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1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5">
            <a:extLst>
              <a:ext uri="{FF2B5EF4-FFF2-40B4-BE49-F238E27FC236}">
                <a16:creationId xmlns="" xmlns:a16="http://schemas.microsoft.com/office/drawing/2014/main" id="{25D7D1A3-8137-A04F-8C79-211EE8B3A9F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401323" y="6636191"/>
            <a:ext cx="1780565" cy="212756"/>
          </a:xfrm>
          <a:prstGeom prst="rect">
            <a:avLst/>
          </a:prstGeom>
        </p:spPr>
        <p:txBody>
          <a:bodyPr vert="horz" lIns="91416" tIns="45708" rIns="91416" bIns="45708" rtlCol="0" anchor="ctr"/>
          <a:lstStyle>
            <a:lvl1pPr algn="l">
              <a:defRPr sz="1000" b="1" i="0">
                <a:solidFill>
                  <a:schemeClr val="bg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26E6542A-CDDE-0A4D-9BEA-1CDB85DF59E6}" type="slidenum">
              <a:rPr lang="en-US" sz="1500">
                <a:solidFill>
                  <a:srgbClr val="FFFFFF"/>
                </a:solidFill>
              </a:rPr>
              <a:pPr/>
              <a:t>9</a:t>
            </a:fld>
            <a:endParaRPr lang="en-US" sz="1500" dirty="0">
              <a:solidFill>
                <a:srgbClr val="FFFF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103970" y="1022141"/>
            <a:ext cx="602303" cy="2705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2019</a:t>
            </a:r>
            <a:endParaRPr lang="ru-RU" sz="14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7504" y="940265"/>
            <a:ext cx="3456384" cy="4343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cap="all" dirty="0" smtClean="0">
                <a:solidFill>
                  <a:srgbClr val="008000"/>
                </a:solidFill>
                <a:ea typeface="Arial" charset="0"/>
                <a:cs typeface="Times New Roman" panose="02020603050405020304" pitchFamily="18" charset="0"/>
              </a:rPr>
              <a:t>импорт</a:t>
            </a:r>
            <a:r>
              <a:rPr lang="ru-RU" sz="1400" cap="all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,</a:t>
            </a:r>
            <a:r>
              <a:rPr lang="ru-RU" sz="1400" cap="all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 </a:t>
            </a:r>
            <a:r>
              <a:rPr lang="ru-RU" sz="1400" cap="all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ч:мм</a:t>
            </a:r>
            <a:endParaRPr lang="ru-RU" sz="1400" cap="all" dirty="0">
              <a:solidFill>
                <a:schemeClr val="bg1">
                  <a:lumMod val="50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27" name="Заголовок 1"/>
          <p:cNvSpPr>
            <a:spLocks noGrp="1"/>
          </p:cNvSpPr>
          <p:nvPr>
            <p:ph type="title"/>
          </p:nvPr>
        </p:nvSpPr>
        <p:spPr>
          <a:xfrm>
            <a:off x="217359" y="7937"/>
            <a:ext cx="6885570" cy="868364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Сроки выпуска ДТ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7504" y="4381499"/>
            <a:ext cx="8764352" cy="209600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43" name="Прямоугольник 42"/>
          <p:cNvSpPr/>
          <p:nvPr/>
        </p:nvSpPr>
        <p:spPr>
          <a:xfrm>
            <a:off x="323529" y="6111753"/>
            <a:ext cx="2495471" cy="275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 течение 4-х часов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169011" y="6021288"/>
            <a:ext cx="836342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Группа 45"/>
          <p:cNvGrpSpPr/>
          <p:nvPr/>
        </p:nvGrpSpPr>
        <p:grpSpPr>
          <a:xfrm>
            <a:off x="1043608" y="4976630"/>
            <a:ext cx="2808312" cy="426837"/>
            <a:chOff x="2705102" y="3585643"/>
            <a:chExt cx="12877798" cy="2571280"/>
          </a:xfrm>
          <a:gradFill>
            <a:gsLst>
              <a:gs pos="0">
                <a:schemeClr val="accent5"/>
              </a:gs>
              <a:gs pos="62000">
                <a:schemeClr val="accent1"/>
              </a:gs>
              <a:gs pos="18000">
                <a:schemeClr val="accent3"/>
              </a:gs>
              <a:gs pos="100000">
                <a:srgbClr val="009900"/>
              </a:gs>
            </a:gsLst>
            <a:lin ang="0" scaled="1"/>
          </a:gradFill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>
              <a:off x="2705102" y="3822256"/>
              <a:ext cx="12578255" cy="2334667"/>
            </a:xfrm>
            <a:custGeom>
              <a:avLst/>
              <a:gdLst>
                <a:gd name="T0" fmla="*/ 2063 w 19988"/>
                <a:gd name="T1" fmla="*/ 3709 h 3709"/>
                <a:gd name="T2" fmla="*/ 0 w 19988"/>
                <a:gd name="T3" fmla="*/ 3709 h 3709"/>
                <a:gd name="T4" fmla="*/ 0 w 19988"/>
                <a:gd name="T5" fmla="*/ 3466 h 3709"/>
                <a:gd name="T6" fmla="*/ 1980 w 19988"/>
                <a:gd name="T7" fmla="*/ 3466 h 3709"/>
                <a:gd name="T8" fmla="*/ 2758 w 19988"/>
                <a:gd name="T9" fmla="*/ 2868 h 3709"/>
                <a:gd name="T10" fmla="*/ 6248 w 19988"/>
                <a:gd name="T11" fmla="*/ 2868 h 3709"/>
                <a:gd name="T12" fmla="*/ 7009 w 19988"/>
                <a:gd name="T13" fmla="*/ 2270 h 3709"/>
                <a:gd name="T14" fmla="*/ 10802 w 19988"/>
                <a:gd name="T15" fmla="*/ 2270 h 3709"/>
                <a:gd name="T16" fmla="*/ 11528 w 19988"/>
                <a:gd name="T17" fmla="*/ 1726 h 3709"/>
                <a:gd name="T18" fmla="*/ 15713 w 19988"/>
                <a:gd name="T19" fmla="*/ 1718 h 3709"/>
                <a:gd name="T20" fmla="*/ 16445 w 19988"/>
                <a:gd name="T21" fmla="*/ 1177 h 3709"/>
                <a:gd name="T22" fmla="*/ 19258 w 19988"/>
                <a:gd name="T23" fmla="*/ 485 h 3709"/>
                <a:gd name="T24" fmla="*/ 19832 w 19988"/>
                <a:gd name="T25" fmla="*/ 0 h 3709"/>
                <a:gd name="T26" fmla="*/ 19988 w 19988"/>
                <a:gd name="T27" fmla="*/ 185 h 3709"/>
                <a:gd name="T28" fmla="*/ 19372 w 19988"/>
                <a:gd name="T29" fmla="*/ 707 h 3709"/>
                <a:gd name="T30" fmla="*/ 16550 w 19988"/>
                <a:gd name="T31" fmla="*/ 1401 h 3709"/>
                <a:gd name="T32" fmla="*/ 15793 w 19988"/>
                <a:gd name="T33" fmla="*/ 1961 h 3709"/>
                <a:gd name="T34" fmla="*/ 11608 w 19988"/>
                <a:gd name="T35" fmla="*/ 1968 h 3709"/>
                <a:gd name="T36" fmla="*/ 10883 w 19988"/>
                <a:gd name="T37" fmla="*/ 2513 h 3709"/>
                <a:gd name="T38" fmla="*/ 7093 w 19988"/>
                <a:gd name="T39" fmla="*/ 2513 h 3709"/>
                <a:gd name="T40" fmla="*/ 6332 w 19988"/>
                <a:gd name="T41" fmla="*/ 3111 h 3709"/>
                <a:gd name="T42" fmla="*/ 2839 w 19988"/>
                <a:gd name="T43" fmla="*/ 3111 h 3709"/>
                <a:gd name="T44" fmla="*/ 2063 w 19988"/>
                <a:gd name="T45" fmla="*/ 3709 h 3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988" h="3709">
                  <a:moveTo>
                    <a:pt x="2063" y="3709"/>
                  </a:moveTo>
                  <a:lnTo>
                    <a:pt x="0" y="3709"/>
                  </a:lnTo>
                  <a:lnTo>
                    <a:pt x="0" y="3466"/>
                  </a:lnTo>
                  <a:lnTo>
                    <a:pt x="1980" y="3466"/>
                  </a:lnTo>
                  <a:lnTo>
                    <a:pt x="2758" y="2868"/>
                  </a:lnTo>
                  <a:lnTo>
                    <a:pt x="6248" y="2868"/>
                  </a:lnTo>
                  <a:lnTo>
                    <a:pt x="7009" y="2270"/>
                  </a:lnTo>
                  <a:lnTo>
                    <a:pt x="10802" y="2270"/>
                  </a:lnTo>
                  <a:lnTo>
                    <a:pt x="11528" y="1726"/>
                  </a:lnTo>
                  <a:lnTo>
                    <a:pt x="15713" y="1718"/>
                  </a:lnTo>
                  <a:lnTo>
                    <a:pt x="16445" y="1177"/>
                  </a:lnTo>
                  <a:lnTo>
                    <a:pt x="19258" y="485"/>
                  </a:lnTo>
                  <a:lnTo>
                    <a:pt x="19832" y="0"/>
                  </a:lnTo>
                  <a:lnTo>
                    <a:pt x="19988" y="185"/>
                  </a:lnTo>
                  <a:lnTo>
                    <a:pt x="19372" y="707"/>
                  </a:lnTo>
                  <a:lnTo>
                    <a:pt x="16550" y="1401"/>
                  </a:lnTo>
                  <a:lnTo>
                    <a:pt x="15793" y="1961"/>
                  </a:lnTo>
                  <a:lnTo>
                    <a:pt x="11608" y="1968"/>
                  </a:lnTo>
                  <a:lnTo>
                    <a:pt x="10883" y="2513"/>
                  </a:lnTo>
                  <a:lnTo>
                    <a:pt x="7093" y="2513"/>
                  </a:lnTo>
                  <a:lnTo>
                    <a:pt x="6332" y="3111"/>
                  </a:lnTo>
                  <a:lnTo>
                    <a:pt x="2839" y="3111"/>
                  </a:lnTo>
                  <a:lnTo>
                    <a:pt x="2063" y="37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2" tIns="22856" rIns="45712" bIns="2285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55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109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663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217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2771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326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988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43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450" dirty="0"/>
            </a:p>
          </p:txBody>
        </p:sp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14886905" y="3585643"/>
              <a:ext cx="695995" cy="649428"/>
            </a:xfrm>
            <a:custGeom>
              <a:avLst/>
              <a:gdLst>
                <a:gd name="T0" fmla="*/ 581 w 1105"/>
                <a:gd name="T1" fmla="*/ 1032 h 1032"/>
                <a:gd name="T2" fmla="*/ 436 w 1105"/>
                <a:gd name="T3" fmla="*/ 565 h 1032"/>
                <a:gd name="T4" fmla="*/ 0 w 1105"/>
                <a:gd name="T5" fmla="*/ 345 h 1032"/>
                <a:gd name="T6" fmla="*/ 1105 w 1105"/>
                <a:gd name="T7" fmla="*/ 0 h 1032"/>
                <a:gd name="T8" fmla="*/ 581 w 1105"/>
                <a:gd name="T9" fmla="*/ 1032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5" h="1032">
                  <a:moveTo>
                    <a:pt x="581" y="1032"/>
                  </a:moveTo>
                  <a:lnTo>
                    <a:pt x="436" y="565"/>
                  </a:lnTo>
                  <a:lnTo>
                    <a:pt x="0" y="345"/>
                  </a:lnTo>
                  <a:lnTo>
                    <a:pt x="1105" y="0"/>
                  </a:lnTo>
                  <a:lnTo>
                    <a:pt x="581" y="10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2" tIns="22856" rIns="45712" bIns="2285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55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109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663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217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2771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326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988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43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450" dirty="0"/>
            </a:p>
          </p:txBody>
        </p:sp>
      </p:grpSp>
      <p:sp>
        <p:nvSpPr>
          <p:cNvPr id="51" name="Прямоугольник 50"/>
          <p:cNvSpPr/>
          <p:nvPr/>
        </p:nvSpPr>
        <p:spPr>
          <a:xfrm>
            <a:off x="203400" y="5636783"/>
            <a:ext cx="8257032" cy="2351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cs typeface="Times New Roman" panose="02020603050405020304" pitchFamily="18" charset="0"/>
              </a:rPr>
              <a:t>2019  </a:t>
            </a:r>
            <a:r>
              <a:rPr lang="ru-RU" sz="14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lang="ru-RU" sz="1400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2020                                                              </a:t>
            </a:r>
            <a:r>
              <a:rPr lang="ru-RU" sz="1400" dirty="0" smtClean="0">
                <a:solidFill>
                  <a:srgbClr val="FFC000"/>
                </a:solidFill>
                <a:cs typeface="Times New Roman" panose="02020603050405020304" pitchFamily="18" charset="0"/>
              </a:rPr>
              <a:t>2021</a:t>
            </a:r>
            <a:endParaRPr lang="ru-RU" sz="1400" dirty="0">
              <a:solidFill>
                <a:srgbClr val="FFC000"/>
              </a:solidFill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89030" y="4976629"/>
            <a:ext cx="888905" cy="570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86%</a:t>
            </a:r>
            <a:endParaRPr lang="ru-RU" sz="2400" b="1" dirty="0">
              <a:solidFill>
                <a:schemeClr val="bg1">
                  <a:lumMod val="50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767877" y="4605672"/>
            <a:ext cx="1217480" cy="941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8000"/>
                </a:solidFill>
                <a:ea typeface="Arial" charset="0"/>
                <a:cs typeface="Times New Roman" panose="02020603050405020304" pitchFamily="18" charset="0"/>
              </a:rPr>
              <a:t>90%</a:t>
            </a:r>
            <a:endParaRPr lang="ru-RU" sz="3600" b="1" dirty="0">
              <a:solidFill>
                <a:srgbClr val="008000"/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671185" y="4718822"/>
            <a:ext cx="1487834" cy="3840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+</a:t>
            </a:r>
            <a:r>
              <a:rPr lang="ru-RU" sz="1600" dirty="0" smtClean="0">
                <a:solidFill>
                  <a:srgbClr val="009900"/>
                </a:solidFill>
                <a:ea typeface="Arial" charset="0"/>
                <a:cs typeface="Times New Roman" panose="02020603050405020304" pitchFamily="18" charset="0"/>
              </a:rPr>
              <a:t> 4,6%</a:t>
            </a:r>
            <a:endParaRPr lang="ru-RU" sz="1600" b="1" dirty="0">
              <a:solidFill>
                <a:srgbClr val="009900"/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771165" y="1027097"/>
            <a:ext cx="612068" cy="270583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2020</a:t>
            </a:r>
            <a:endParaRPr lang="ru-RU" sz="14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860032" y="940263"/>
            <a:ext cx="3672408" cy="4343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cap="all" dirty="0" smtClean="0">
                <a:solidFill>
                  <a:srgbClr val="008000"/>
                </a:solidFill>
                <a:ea typeface="Arial" charset="0"/>
                <a:cs typeface="Times New Roman" panose="02020603050405020304" pitchFamily="18" charset="0"/>
              </a:rPr>
              <a:t>экспорт</a:t>
            </a:r>
            <a:r>
              <a:rPr lang="ru-RU" sz="1400" cap="all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,</a:t>
            </a:r>
            <a:r>
              <a:rPr lang="ru-RU" sz="1400" cap="all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 </a:t>
            </a:r>
            <a:r>
              <a:rPr lang="ru-RU" sz="1400" cap="all" dirty="0" smtClean="0">
                <a:solidFill>
                  <a:schemeClr val="bg1">
                    <a:lumMod val="50000"/>
                  </a:schemeClr>
                </a:solidFill>
                <a:ea typeface="Arial" charset="0"/>
                <a:cs typeface="Times New Roman" panose="02020603050405020304" pitchFamily="18" charset="0"/>
              </a:rPr>
              <a:t>ч:мм</a:t>
            </a:r>
            <a:endParaRPr lang="ru-RU" sz="1400" cap="all" dirty="0">
              <a:solidFill>
                <a:schemeClr val="bg1">
                  <a:lumMod val="50000"/>
                </a:schemeClr>
              </a:solidFill>
              <a:ea typeface="Arial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529564880"/>
              </p:ext>
            </p:extLst>
          </p:nvPr>
        </p:nvGraphicFramePr>
        <p:xfrm>
          <a:off x="107504" y="1292721"/>
          <a:ext cx="4176464" cy="2904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2100970309"/>
              </p:ext>
            </p:extLst>
          </p:nvPr>
        </p:nvGraphicFramePr>
        <p:xfrm>
          <a:off x="4823630" y="1292726"/>
          <a:ext cx="4176464" cy="2904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755576" y="1508787"/>
            <a:ext cx="0" cy="864096"/>
          </a:xfrm>
          <a:prstGeom prst="line">
            <a:avLst/>
          </a:prstGeom>
          <a:ln w="158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endCxn id="15" idx="1"/>
          </p:cNvCxnSpPr>
          <p:nvPr/>
        </p:nvCxnSpPr>
        <p:spPr>
          <a:xfrm>
            <a:off x="755576" y="1508786"/>
            <a:ext cx="2705544" cy="1"/>
          </a:xfrm>
          <a:prstGeom prst="line">
            <a:avLst/>
          </a:prstGeom>
          <a:ln w="158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3461120" y="1297679"/>
            <a:ext cx="678832" cy="422215"/>
          </a:xfrm>
          <a:prstGeom prst="round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-14%</a:t>
            </a:r>
            <a:endParaRPr lang="ru-RU" sz="1400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3700142" y="1719893"/>
            <a:ext cx="0" cy="845011"/>
          </a:xfrm>
          <a:prstGeom prst="line">
            <a:avLst/>
          </a:prstGeom>
          <a:ln w="158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Скругленный прямоугольник 57"/>
          <p:cNvSpPr/>
          <p:nvPr/>
        </p:nvSpPr>
        <p:spPr>
          <a:xfrm>
            <a:off x="8193024" y="1572419"/>
            <a:ext cx="678832" cy="422215"/>
          </a:xfrm>
          <a:prstGeom prst="round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-28%</a:t>
            </a:r>
            <a:endParaRPr lang="ru-RU" sz="1400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8383233" y="1994634"/>
            <a:ext cx="0" cy="762292"/>
          </a:xfrm>
          <a:prstGeom prst="line">
            <a:avLst/>
          </a:prstGeom>
          <a:ln w="158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5436096" y="1783525"/>
            <a:ext cx="2756928" cy="0"/>
          </a:xfrm>
          <a:prstGeom prst="line">
            <a:avLst/>
          </a:prstGeom>
          <a:ln w="158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Номер слайда 5"/>
          <p:cNvSpPr txBox="1">
            <a:spLocks/>
          </p:cNvSpPr>
          <p:nvPr/>
        </p:nvSpPr>
        <p:spPr>
          <a:xfrm>
            <a:off x="84660" y="6614160"/>
            <a:ext cx="410640" cy="243840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defPPr>
              <a:defRPr lang="ru-RU"/>
            </a:defPPr>
            <a:lvl1pPr marL="0" algn="r" defTabSz="914324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62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24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86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48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11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73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35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297" algn="l" defTabSz="9143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6E6542A-CDDE-0A4D-9BEA-1CDB85DF59E6}" type="slidenum"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pPr/>
              <a:t>9</a:t>
            </a:fld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561551" y="4487813"/>
            <a:ext cx="1217480" cy="9416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C000"/>
                </a:solidFill>
                <a:ea typeface="Arial" charset="0"/>
                <a:cs typeface="Times New Roman" panose="02020603050405020304" pitchFamily="18" charset="0"/>
              </a:rPr>
              <a:t>93%</a:t>
            </a:r>
            <a:endParaRPr lang="ru-RU" sz="3600" b="1" dirty="0">
              <a:solidFill>
                <a:srgbClr val="FFC000"/>
              </a:solidFill>
              <a:ea typeface="Arial" charset="0"/>
              <a:cs typeface="Times New Roman" panose="02020603050405020304" pitchFamily="18" charset="0"/>
            </a:endParaRPr>
          </a:p>
        </p:txBody>
      </p:sp>
      <p:grpSp>
        <p:nvGrpSpPr>
          <p:cNvPr id="38" name="Группа 37"/>
          <p:cNvGrpSpPr/>
          <p:nvPr/>
        </p:nvGrpSpPr>
        <p:grpSpPr>
          <a:xfrm>
            <a:off x="4829128" y="4910842"/>
            <a:ext cx="2808312" cy="591897"/>
            <a:chOff x="2705102" y="3585643"/>
            <a:chExt cx="12877798" cy="2571280"/>
          </a:xfrm>
          <a:gradFill>
            <a:gsLst>
              <a:gs pos="0">
                <a:schemeClr val="accent5"/>
              </a:gs>
              <a:gs pos="62000">
                <a:schemeClr val="accent1"/>
              </a:gs>
              <a:gs pos="18000">
                <a:schemeClr val="accent3"/>
              </a:gs>
              <a:gs pos="100000">
                <a:srgbClr val="009900"/>
              </a:gs>
            </a:gsLst>
            <a:lin ang="0" scaled="1"/>
          </a:gradFill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2705102" y="3822256"/>
              <a:ext cx="12578255" cy="2334667"/>
            </a:xfrm>
            <a:custGeom>
              <a:avLst/>
              <a:gdLst>
                <a:gd name="T0" fmla="*/ 2063 w 19988"/>
                <a:gd name="T1" fmla="*/ 3709 h 3709"/>
                <a:gd name="T2" fmla="*/ 0 w 19988"/>
                <a:gd name="T3" fmla="*/ 3709 h 3709"/>
                <a:gd name="T4" fmla="*/ 0 w 19988"/>
                <a:gd name="T5" fmla="*/ 3466 h 3709"/>
                <a:gd name="T6" fmla="*/ 1980 w 19988"/>
                <a:gd name="T7" fmla="*/ 3466 h 3709"/>
                <a:gd name="T8" fmla="*/ 2758 w 19988"/>
                <a:gd name="T9" fmla="*/ 2868 h 3709"/>
                <a:gd name="T10" fmla="*/ 6248 w 19988"/>
                <a:gd name="T11" fmla="*/ 2868 h 3709"/>
                <a:gd name="T12" fmla="*/ 7009 w 19988"/>
                <a:gd name="T13" fmla="*/ 2270 h 3709"/>
                <a:gd name="T14" fmla="*/ 10802 w 19988"/>
                <a:gd name="T15" fmla="*/ 2270 h 3709"/>
                <a:gd name="T16" fmla="*/ 11528 w 19988"/>
                <a:gd name="T17" fmla="*/ 1726 h 3709"/>
                <a:gd name="T18" fmla="*/ 15713 w 19988"/>
                <a:gd name="T19" fmla="*/ 1718 h 3709"/>
                <a:gd name="T20" fmla="*/ 16445 w 19988"/>
                <a:gd name="T21" fmla="*/ 1177 h 3709"/>
                <a:gd name="T22" fmla="*/ 19258 w 19988"/>
                <a:gd name="T23" fmla="*/ 485 h 3709"/>
                <a:gd name="T24" fmla="*/ 19832 w 19988"/>
                <a:gd name="T25" fmla="*/ 0 h 3709"/>
                <a:gd name="T26" fmla="*/ 19988 w 19988"/>
                <a:gd name="T27" fmla="*/ 185 h 3709"/>
                <a:gd name="T28" fmla="*/ 19372 w 19988"/>
                <a:gd name="T29" fmla="*/ 707 h 3709"/>
                <a:gd name="T30" fmla="*/ 16550 w 19988"/>
                <a:gd name="T31" fmla="*/ 1401 h 3709"/>
                <a:gd name="T32" fmla="*/ 15793 w 19988"/>
                <a:gd name="T33" fmla="*/ 1961 h 3709"/>
                <a:gd name="T34" fmla="*/ 11608 w 19988"/>
                <a:gd name="T35" fmla="*/ 1968 h 3709"/>
                <a:gd name="T36" fmla="*/ 10883 w 19988"/>
                <a:gd name="T37" fmla="*/ 2513 h 3709"/>
                <a:gd name="T38" fmla="*/ 7093 w 19988"/>
                <a:gd name="T39" fmla="*/ 2513 h 3709"/>
                <a:gd name="T40" fmla="*/ 6332 w 19988"/>
                <a:gd name="T41" fmla="*/ 3111 h 3709"/>
                <a:gd name="T42" fmla="*/ 2839 w 19988"/>
                <a:gd name="T43" fmla="*/ 3111 h 3709"/>
                <a:gd name="T44" fmla="*/ 2063 w 19988"/>
                <a:gd name="T45" fmla="*/ 3709 h 3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988" h="3709">
                  <a:moveTo>
                    <a:pt x="2063" y="3709"/>
                  </a:moveTo>
                  <a:lnTo>
                    <a:pt x="0" y="3709"/>
                  </a:lnTo>
                  <a:lnTo>
                    <a:pt x="0" y="3466"/>
                  </a:lnTo>
                  <a:lnTo>
                    <a:pt x="1980" y="3466"/>
                  </a:lnTo>
                  <a:lnTo>
                    <a:pt x="2758" y="2868"/>
                  </a:lnTo>
                  <a:lnTo>
                    <a:pt x="6248" y="2868"/>
                  </a:lnTo>
                  <a:lnTo>
                    <a:pt x="7009" y="2270"/>
                  </a:lnTo>
                  <a:lnTo>
                    <a:pt x="10802" y="2270"/>
                  </a:lnTo>
                  <a:lnTo>
                    <a:pt x="11528" y="1726"/>
                  </a:lnTo>
                  <a:lnTo>
                    <a:pt x="15713" y="1718"/>
                  </a:lnTo>
                  <a:lnTo>
                    <a:pt x="16445" y="1177"/>
                  </a:lnTo>
                  <a:lnTo>
                    <a:pt x="19258" y="485"/>
                  </a:lnTo>
                  <a:lnTo>
                    <a:pt x="19832" y="0"/>
                  </a:lnTo>
                  <a:lnTo>
                    <a:pt x="19988" y="185"/>
                  </a:lnTo>
                  <a:lnTo>
                    <a:pt x="19372" y="707"/>
                  </a:lnTo>
                  <a:lnTo>
                    <a:pt x="16550" y="1401"/>
                  </a:lnTo>
                  <a:lnTo>
                    <a:pt x="15793" y="1961"/>
                  </a:lnTo>
                  <a:lnTo>
                    <a:pt x="11608" y="1968"/>
                  </a:lnTo>
                  <a:lnTo>
                    <a:pt x="10883" y="2513"/>
                  </a:lnTo>
                  <a:lnTo>
                    <a:pt x="7093" y="2513"/>
                  </a:lnTo>
                  <a:lnTo>
                    <a:pt x="6332" y="3111"/>
                  </a:lnTo>
                  <a:lnTo>
                    <a:pt x="2839" y="3111"/>
                  </a:lnTo>
                  <a:lnTo>
                    <a:pt x="2063" y="37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2" tIns="22856" rIns="45712" bIns="2285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55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109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663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217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2771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326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988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43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450" dirty="0"/>
            </a:p>
          </p:txBody>
        </p:sp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14886905" y="3585643"/>
              <a:ext cx="695995" cy="649428"/>
            </a:xfrm>
            <a:custGeom>
              <a:avLst/>
              <a:gdLst>
                <a:gd name="T0" fmla="*/ 581 w 1105"/>
                <a:gd name="T1" fmla="*/ 1032 h 1032"/>
                <a:gd name="T2" fmla="*/ 436 w 1105"/>
                <a:gd name="T3" fmla="*/ 565 h 1032"/>
                <a:gd name="T4" fmla="*/ 0 w 1105"/>
                <a:gd name="T5" fmla="*/ 345 h 1032"/>
                <a:gd name="T6" fmla="*/ 1105 w 1105"/>
                <a:gd name="T7" fmla="*/ 0 h 1032"/>
                <a:gd name="T8" fmla="*/ 581 w 1105"/>
                <a:gd name="T9" fmla="*/ 1032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5" h="1032">
                  <a:moveTo>
                    <a:pt x="581" y="1032"/>
                  </a:moveTo>
                  <a:lnTo>
                    <a:pt x="436" y="565"/>
                  </a:lnTo>
                  <a:lnTo>
                    <a:pt x="0" y="345"/>
                  </a:lnTo>
                  <a:lnTo>
                    <a:pt x="1105" y="0"/>
                  </a:lnTo>
                  <a:lnTo>
                    <a:pt x="581" y="10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12" tIns="22856" rIns="45712" bIns="2285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2855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57109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85663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14217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42771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71326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599880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28434" algn="l" defTabSz="228554" rtl="0" eaLnBrk="1" latinLnBrk="0" hangingPunct="1">
                <a:defRPr sz="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450" dirty="0"/>
            </a:p>
          </p:txBody>
        </p:sp>
      </p:grpSp>
      <p:sp>
        <p:nvSpPr>
          <p:cNvPr id="41" name="Прямоугольник 40"/>
          <p:cNvSpPr/>
          <p:nvPr/>
        </p:nvSpPr>
        <p:spPr>
          <a:xfrm>
            <a:off x="5584575" y="4718822"/>
            <a:ext cx="1487834" cy="3840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FFC000"/>
                </a:solidFill>
                <a:ea typeface="Arial" charset="0"/>
                <a:cs typeface="Times New Roman" panose="02020603050405020304" pitchFamily="18" charset="0"/>
              </a:rPr>
              <a:t>+</a:t>
            </a:r>
            <a:r>
              <a:rPr lang="ru-RU" sz="1600" dirty="0" smtClean="0">
                <a:solidFill>
                  <a:srgbClr val="FFC000"/>
                </a:solidFill>
                <a:ea typeface="Arial" charset="0"/>
                <a:cs typeface="Times New Roman" panose="02020603050405020304" pitchFamily="18" charset="0"/>
              </a:rPr>
              <a:t> 3,3%</a:t>
            </a:r>
            <a:endParaRPr lang="ru-RU" sz="1600" b="1" dirty="0">
              <a:solidFill>
                <a:srgbClr val="FFC000"/>
              </a:solidFill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8457190" y="1027096"/>
            <a:ext cx="602303" cy="2705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1"/>
                </a:solidFill>
                <a:cs typeface="Times New Roman" panose="02020603050405020304" pitchFamily="18" charset="0"/>
              </a:rPr>
              <a:t>2021</a:t>
            </a:r>
            <a:endParaRPr lang="ru-RU" sz="14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31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ветлый вариан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4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Тема 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Светлый вариант">
  <a:themeElements>
    <a:clrScheme name="фтс 3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CB19"/>
      </a:accent1>
      <a:accent2>
        <a:srgbClr val="FAA61A"/>
      </a:accent2>
      <a:accent3>
        <a:srgbClr val="00A651"/>
      </a:accent3>
      <a:accent4>
        <a:srgbClr val="007B41"/>
      </a:accent4>
      <a:accent5>
        <a:srgbClr val="005826"/>
      </a:accent5>
      <a:accent6>
        <a:srgbClr val="8E8E8E"/>
      </a:accent6>
      <a:hlink>
        <a:srgbClr val="00A651"/>
      </a:hlink>
      <a:folHlink>
        <a:srgbClr val="005826"/>
      </a:folHlink>
    </a:clrScheme>
    <a:fontScheme name="Другая 4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Тема 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1186</TotalTime>
  <Words>2362</Words>
  <Application>Microsoft Office PowerPoint</Application>
  <DocSecurity>0</DocSecurity>
  <PresentationFormat>Экран (4:3)</PresentationFormat>
  <Paragraphs>722</Paragraphs>
  <Slides>27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Светлый вариант</vt:lpstr>
      <vt:lpstr>1_Светлый вариант</vt:lpstr>
      <vt:lpstr>Итоги деятельности  Уральской электронной таможни за 2020 – I квартал 2021 </vt:lpstr>
      <vt:lpstr>Основная информация</vt:lpstr>
      <vt:lpstr>Презентация PowerPoint</vt:lpstr>
      <vt:lpstr>Выполнение показателей</vt:lpstr>
      <vt:lpstr>ПОРТРЕТ Уральского таможенного поста (НА 01.04.2021)</vt:lpstr>
      <vt:lpstr>Деловая активность участников ВЭД</vt:lpstr>
      <vt:lpstr>Автоматизация процессов</vt:lpstr>
      <vt:lpstr>СРОКИ РЕГИСТРАЦИИ дт</vt:lpstr>
      <vt:lpstr>Сроки выпуска ДТ</vt:lpstr>
      <vt:lpstr>Нарушение срока выпуска</vt:lpstr>
      <vt:lpstr>Сроки выпуска безрисковых ДТ</vt:lpstr>
      <vt:lpstr>Работа «Горячей линии» в 2020 году</vt:lpstr>
      <vt:lpstr>Таможенные платежи </vt:lpstr>
      <vt:lpstr>крупнейшие плательщики таможенных платежей</vt:lpstr>
      <vt:lpstr>Контроль таможенной стоимости </vt:lpstr>
      <vt:lpstr>Контроль классификации и страны происхождения </vt:lpstr>
      <vt:lpstr>Результаты применения СУР</vt:lpstr>
      <vt:lpstr>Соблюдение запретов и ограничений</vt:lpstr>
      <vt:lpstr>Валютный контроль</vt:lpstr>
      <vt:lpstr>Результаты правоохранительной деятельности </vt:lpstr>
      <vt:lpstr>Исполнение постановлений по дЕЛАМ ОБ АП</vt:lpstr>
      <vt:lpstr>ВЫЯВЛЕННОЕ КОЛИЧЕСТВО КОНТРАФАКТНОЙ ПРОДУКЦИИ</vt:lpstr>
      <vt:lpstr>Судебная практика</vt:lpstr>
      <vt:lpstr>Ведомственный контроль и ведомственное обжалование</vt:lpstr>
      <vt:lpstr>Презентация PowerPoint</vt:lpstr>
      <vt:lpstr>Молодежный совет</vt:lpstr>
      <vt:lpstr>РЕЗУЛЬТАТЫ ТАМОЖЕННОГО КОНТРОЛЯ после ВЫПУСКА ТОВАРОВ</vt:lpstr>
    </vt:vector>
  </TitlesOfParts>
  <Manager/>
  <Company>44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Microsoft account</dc:creator>
  <cp:keywords/>
  <dc:description/>
  <cp:lastModifiedBy>Гузикова Марина Андреевна</cp:lastModifiedBy>
  <cp:revision>3103</cp:revision>
  <cp:lastPrinted>2021-04-02T13:49:59Z</cp:lastPrinted>
  <dcterms:created xsi:type="dcterms:W3CDTF">2015-02-25T15:20:40Z</dcterms:created>
  <dcterms:modified xsi:type="dcterms:W3CDTF">2021-05-25T04:49:27Z</dcterms:modified>
  <cp:category/>
  <dc:identifier/>
  <cp:contentStatus/>
  <dc:language/>
  <cp:version/>
</cp:coreProperties>
</file>